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7" r:id="rId2"/>
    <p:sldId id="572" r:id="rId3"/>
    <p:sldId id="579" r:id="rId4"/>
    <p:sldId id="577" r:id="rId5"/>
    <p:sldId id="565" r:id="rId6"/>
    <p:sldId id="574" r:id="rId7"/>
    <p:sldId id="575" r:id="rId8"/>
    <p:sldId id="580" r:id="rId9"/>
    <p:sldId id="581" r:id="rId10"/>
    <p:sldId id="582" r:id="rId11"/>
    <p:sldId id="583" r:id="rId12"/>
    <p:sldId id="576" r:id="rId13"/>
    <p:sldId id="549" r:id="rId14"/>
    <p:sldId id="553" r:id="rId15"/>
    <p:sldId id="556" r:id="rId16"/>
    <p:sldId id="578" r:id="rId17"/>
    <p:sldId id="573" r:id="rId18"/>
    <p:sldId id="569" r:id="rId19"/>
    <p:sldId id="571" r:id="rId20"/>
    <p:sldId id="570" r:id="rId21"/>
    <p:sldId id="584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EBD"/>
    <a:srgbClr val="CC9900"/>
    <a:srgbClr val="FFCC00"/>
    <a:srgbClr val="FFFFCC"/>
    <a:srgbClr val="FFFC85"/>
    <a:srgbClr val="FFFED0"/>
    <a:srgbClr val="F0EEC2"/>
    <a:srgbClr val="EAE7AC"/>
    <a:srgbClr val="AA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09" autoAdjust="0"/>
    <p:restoredTop sz="92928" autoAdjust="0"/>
  </p:normalViewPr>
  <p:slideViewPr>
    <p:cSldViewPr showGuides="1">
      <p:cViewPr>
        <p:scale>
          <a:sx n="75" d="100"/>
          <a:sy n="75" d="100"/>
        </p:scale>
        <p:origin x="-365" y="-11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5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D72C0-0D1A-4722-9ACA-C246FF5E17BE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CA7B1-6F15-4506-80D5-D3E4F023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962C24-0848-4AA5-A33C-1ABC86F9B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2100" y="904875"/>
            <a:ext cx="4221163" cy="5711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904875"/>
            <a:ext cx="4222750" cy="5711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2100" y="904875"/>
            <a:ext cx="8596313" cy="5711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498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904875"/>
            <a:ext cx="4221163" cy="5711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5663" y="904875"/>
            <a:ext cx="4222750" cy="2779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5663" y="3836988"/>
            <a:ext cx="4222750" cy="2779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2100" y="904875"/>
            <a:ext cx="4221163" cy="2779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5663" y="904875"/>
            <a:ext cx="4222750" cy="2779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92100" y="3836988"/>
            <a:ext cx="4221163" cy="2779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5663" y="3836988"/>
            <a:ext cx="4222750" cy="2779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6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34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7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6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86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67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8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58825"/>
          </a:xfrm>
          <a:prstGeom prst="rect">
            <a:avLst/>
          </a:prstGeom>
          <a:solidFill>
            <a:srgbClr val="A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904875"/>
            <a:ext cx="8596313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SzPct val="115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852488" indent="-1666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09688" indent="-2174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00200" indent="-1651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image" Target="../media/image39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5" Type="http://schemas.openxmlformats.org/officeDocument/2006/relationships/image" Target="../media/image38.jpe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29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24" Type="http://schemas.openxmlformats.org/officeDocument/2006/relationships/image" Target="../media/image37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jpeg"/><Relationship Id="rId28" Type="http://schemas.openxmlformats.org/officeDocument/2006/relationships/image" Target="../media/image41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Relationship Id="rId30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demontana.org/" TargetMode="External"/><Relationship Id="rId4" Type="http://schemas.openxmlformats.org/officeDocument/2006/relationships/hyperlink" Target="http://www.codehs.com/editor/showcase/38598/6/2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dehs.com/log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YZF6oIZtf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PUv25gab7H0gSM&amp;tbnid=aI4ZpjpU6cGjvM:&amp;ved=0CAUQjRw&amp;url=http://news.cnet.com/8301-10805_3-57592769-75/microsoft-will-reportedly-unveil-major-restructuring-thursday/&amp;ei=sI-nUqe8HNDEoASJzIGIBw&amp;bvm=bv.57799294,d.cGU&amp;psig=AFQjCNEe-MoMwkzvkF8F4CnshqVwYvqZeQ&amp;ust=138679935544920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0" y="1"/>
            <a:ext cx="9144000" cy="905255"/>
          </a:xfrm>
          <a:prstGeom prst="rect">
            <a:avLst/>
          </a:prstGeom>
          <a:solidFill>
            <a:srgbClr val="A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728" y="4702366"/>
            <a:ext cx="5120640" cy="1981898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Jon Wareham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senior in SE &amp; CS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Jake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Jones, senior in SE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Jordan Yates, senior in CS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PJ Neary, senior in CS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Phil Winninghoff, department volunteer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Ackerman, Professor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304800" y="1"/>
            <a:ext cx="8839200" cy="86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b="1" dirty="0" smtClean="0">
                <a:solidFill>
                  <a:schemeClr val="bg1"/>
                </a:solidFill>
              </a:rPr>
              <a:t>Computer Science </a:t>
            </a: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n-US" b="1" dirty="0" smtClean="0">
                <a:solidFill>
                  <a:schemeClr val="bg1"/>
                </a:solidFill>
              </a:rPr>
              <a:t>un and Games For $4,000!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ropbox\mtech\mt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8" y="5983763"/>
            <a:ext cx="3913632" cy="8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9" descr="hand_keyboard_810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2" y="3831336"/>
            <a:ext cx="2616454" cy="174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528" y="1271016"/>
            <a:ext cx="2487168" cy="226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823" y="2825468"/>
            <a:ext cx="3429704" cy="1688910"/>
          </a:xfrm>
          <a:prstGeom prst="rect">
            <a:avLst/>
          </a:prstGeom>
        </p:spPr>
      </p:pic>
      <p:pic>
        <p:nvPicPr>
          <p:cNvPr id="12" name="Picture 12" descr="Two men in silhouette stand in front of a screen and demonstrate a computer simulation. On the screen is a computer simulation showing how the wind flows through a group of wind turbines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95" y="941832"/>
            <a:ext cx="353378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upload.wikimedia.org/wikipedia/commons/thumb/7/7b/MediatedReality_on_iPhone2009_07_13_21_33_39.jpg/220px-MediatedReality_on_iPhone2009_07_13_21_33_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929384"/>
            <a:ext cx="1827526" cy="24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518" y="6099048"/>
            <a:ext cx="471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Game By Jon Wareham</a:t>
            </a:r>
            <a:endParaRPr lang="en-US" dirty="0"/>
          </a:p>
        </p:txBody>
      </p:sp>
      <p:pic>
        <p:nvPicPr>
          <p:cNvPr id="3" name="Picture 2" descr="C:\DataAAF\prf\Projects\MyTalks\ButteHigh\ButteHigh2014\maz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85725"/>
            <a:ext cx="5562773" cy="57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6099048"/>
            <a:ext cx="6364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Game By Jon </a:t>
            </a:r>
            <a:r>
              <a:rPr lang="en-US" dirty="0" smtClean="0"/>
              <a:t>Wareham &amp; Jake Jones</a:t>
            </a:r>
            <a:endParaRPr lang="en-US" dirty="0"/>
          </a:p>
        </p:txBody>
      </p:sp>
      <p:pic>
        <p:nvPicPr>
          <p:cNvPr id="2050" name="Picture 2" descr="C:\DataAAF\prf\Projects\MyTalks\ButteHigh\ButteHigh2014\MegaMarin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41325"/>
            <a:ext cx="5837959" cy="540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0" y="1"/>
            <a:ext cx="9144000" cy="9052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383753"/>
            <a:ext cx="3266645" cy="254508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Ackerman, Associate Professor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304800" y="1"/>
            <a:ext cx="8839200" cy="64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b="1" dirty="0" smtClean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Career Opportunities</a:t>
            </a:r>
            <a:endParaRPr lang="en-US" dirty="0">
              <a:solidFill>
                <a:srgbClr val="7030A0"/>
              </a:solidFill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3074" name="Picture 2" descr="C:\Dropbox\mtech\mt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64" y="5952744"/>
            <a:ext cx="3913632" cy="8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072" y="905256"/>
            <a:ext cx="8182864" cy="296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sz="24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Lots!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7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a.org/govaffairs/images/ProjectedJobOpenings06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" y="9144"/>
            <a:ext cx="4798885" cy="675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11" y="137160"/>
            <a:ext cx="4943761" cy="556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0" y="5168111"/>
            <a:ext cx="4965700" cy="1658159"/>
          </a:xfrm>
          <a:custGeom>
            <a:avLst/>
            <a:gdLst>
              <a:gd name="connsiteX0" fmla="*/ 133350 w 4965700"/>
              <a:gd name="connsiteY0" fmla="*/ 102389 h 1658159"/>
              <a:gd name="connsiteX1" fmla="*/ 196850 w 4965700"/>
              <a:gd name="connsiteY1" fmla="*/ 89689 h 1658159"/>
              <a:gd name="connsiteX2" fmla="*/ 273050 w 4965700"/>
              <a:gd name="connsiteY2" fmla="*/ 76989 h 1658159"/>
              <a:gd name="connsiteX3" fmla="*/ 330200 w 4965700"/>
              <a:gd name="connsiteY3" fmla="*/ 64289 h 1658159"/>
              <a:gd name="connsiteX4" fmla="*/ 355600 w 4965700"/>
              <a:gd name="connsiteY4" fmla="*/ 57939 h 1658159"/>
              <a:gd name="connsiteX5" fmla="*/ 387350 w 4965700"/>
              <a:gd name="connsiteY5" fmla="*/ 51589 h 1658159"/>
              <a:gd name="connsiteX6" fmla="*/ 431800 w 4965700"/>
              <a:gd name="connsiteY6" fmla="*/ 38889 h 1658159"/>
              <a:gd name="connsiteX7" fmla="*/ 463550 w 4965700"/>
              <a:gd name="connsiteY7" fmla="*/ 32539 h 1658159"/>
              <a:gd name="connsiteX8" fmla="*/ 488950 w 4965700"/>
              <a:gd name="connsiteY8" fmla="*/ 26189 h 1658159"/>
              <a:gd name="connsiteX9" fmla="*/ 609600 w 4965700"/>
              <a:gd name="connsiteY9" fmla="*/ 19839 h 1658159"/>
              <a:gd name="connsiteX10" fmla="*/ 882650 w 4965700"/>
              <a:gd name="connsiteY10" fmla="*/ 26189 h 1658159"/>
              <a:gd name="connsiteX11" fmla="*/ 952500 w 4965700"/>
              <a:gd name="connsiteY11" fmla="*/ 32539 h 1658159"/>
              <a:gd name="connsiteX12" fmla="*/ 1079500 w 4965700"/>
              <a:gd name="connsiteY12" fmla="*/ 45239 h 1658159"/>
              <a:gd name="connsiteX13" fmla="*/ 1200150 w 4965700"/>
              <a:gd name="connsiteY13" fmla="*/ 51589 h 1658159"/>
              <a:gd name="connsiteX14" fmla="*/ 1670050 w 4965700"/>
              <a:gd name="connsiteY14" fmla="*/ 38889 h 1658159"/>
              <a:gd name="connsiteX15" fmla="*/ 1873250 w 4965700"/>
              <a:gd name="connsiteY15" fmla="*/ 19839 h 1658159"/>
              <a:gd name="connsiteX16" fmla="*/ 2012950 w 4965700"/>
              <a:gd name="connsiteY16" fmla="*/ 13489 h 1658159"/>
              <a:gd name="connsiteX17" fmla="*/ 2082800 w 4965700"/>
              <a:gd name="connsiteY17" fmla="*/ 7139 h 1658159"/>
              <a:gd name="connsiteX18" fmla="*/ 2171700 w 4965700"/>
              <a:gd name="connsiteY18" fmla="*/ 789 h 1658159"/>
              <a:gd name="connsiteX19" fmla="*/ 2711450 w 4965700"/>
              <a:gd name="connsiteY19" fmla="*/ 13489 h 1658159"/>
              <a:gd name="connsiteX20" fmla="*/ 3346450 w 4965700"/>
              <a:gd name="connsiteY20" fmla="*/ 7139 h 1658159"/>
              <a:gd name="connsiteX21" fmla="*/ 3663950 w 4965700"/>
              <a:gd name="connsiteY21" fmla="*/ 26189 h 1658159"/>
              <a:gd name="connsiteX22" fmla="*/ 3886200 w 4965700"/>
              <a:gd name="connsiteY22" fmla="*/ 38889 h 1658159"/>
              <a:gd name="connsiteX23" fmla="*/ 4076700 w 4965700"/>
              <a:gd name="connsiteY23" fmla="*/ 51589 h 1658159"/>
              <a:gd name="connsiteX24" fmla="*/ 4152900 w 4965700"/>
              <a:gd name="connsiteY24" fmla="*/ 64289 h 1658159"/>
              <a:gd name="connsiteX25" fmla="*/ 4305300 w 4965700"/>
              <a:gd name="connsiteY25" fmla="*/ 76989 h 1658159"/>
              <a:gd name="connsiteX26" fmla="*/ 4356100 w 4965700"/>
              <a:gd name="connsiteY26" fmla="*/ 89689 h 1658159"/>
              <a:gd name="connsiteX27" fmla="*/ 4375150 w 4965700"/>
              <a:gd name="connsiteY27" fmla="*/ 96039 h 1658159"/>
              <a:gd name="connsiteX28" fmla="*/ 4457700 w 4965700"/>
              <a:gd name="connsiteY28" fmla="*/ 108739 h 1658159"/>
              <a:gd name="connsiteX29" fmla="*/ 4476750 w 4965700"/>
              <a:gd name="connsiteY29" fmla="*/ 121439 h 1658159"/>
              <a:gd name="connsiteX30" fmla="*/ 4508500 w 4965700"/>
              <a:gd name="connsiteY30" fmla="*/ 127789 h 1658159"/>
              <a:gd name="connsiteX31" fmla="*/ 4552950 w 4965700"/>
              <a:gd name="connsiteY31" fmla="*/ 140489 h 1658159"/>
              <a:gd name="connsiteX32" fmla="*/ 4597400 w 4965700"/>
              <a:gd name="connsiteY32" fmla="*/ 165889 h 1658159"/>
              <a:gd name="connsiteX33" fmla="*/ 4635500 w 4965700"/>
              <a:gd name="connsiteY33" fmla="*/ 191289 h 1658159"/>
              <a:gd name="connsiteX34" fmla="*/ 4654550 w 4965700"/>
              <a:gd name="connsiteY34" fmla="*/ 203989 h 1658159"/>
              <a:gd name="connsiteX35" fmla="*/ 4673600 w 4965700"/>
              <a:gd name="connsiteY35" fmla="*/ 216689 h 1658159"/>
              <a:gd name="connsiteX36" fmla="*/ 4718050 w 4965700"/>
              <a:gd name="connsiteY36" fmla="*/ 261139 h 1658159"/>
              <a:gd name="connsiteX37" fmla="*/ 4775200 w 4965700"/>
              <a:gd name="connsiteY37" fmla="*/ 324639 h 1658159"/>
              <a:gd name="connsiteX38" fmla="*/ 4806950 w 4965700"/>
              <a:gd name="connsiteY38" fmla="*/ 343689 h 1658159"/>
              <a:gd name="connsiteX39" fmla="*/ 4838700 w 4965700"/>
              <a:gd name="connsiteY39" fmla="*/ 394489 h 1658159"/>
              <a:gd name="connsiteX40" fmla="*/ 4845050 w 4965700"/>
              <a:gd name="connsiteY40" fmla="*/ 413539 h 1658159"/>
              <a:gd name="connsiteX41" fmla="*/ 4883150 w 4965700"/>
              <a:gd name="connsiteY41" fmla="*/ 457989 h 1658159"/>
              <a:gd name="connsiteX42" fmla="*/ 4889500 w 4965700"/>
              <a:gd name="connsiteY42" fmla="*/ 483389 h 1658159"/>
              <a:gd name="connsiteX43" fmla="*/ 4902200 w 4965700"/>
              <a:gd name="connsiteY43" fmla="*/ 515139 h 1658159"/>
              <a:gd name="connsiteX44" fmla="*/ 4927600 w 4965700"/>
              <a:gd name="connsiteY44" fmla="*/ 597689 h 1658159"/>
              <a:gd name="connsiteX45" fmla="*/ 4933950 w 4965700"/>
              <a:gd name="connsiteY45" fmla="*/ 629439 h 1658159"/>
              <a:gd name="connsiteX46" fmla="*/ 4946650 w 4965700"/>
              <a:gd name="connsiteY46" fmla="*/ 737389 h 1658159"/>
              <a:gd name="connsiteX47" fmla="*/ 4959350 w 4965700"/>
              <a:gd name="connsiteY47" fmla="*/ 781839 h 1658159"/>
              <a:gd name="connsiteX48" fmla="*/ 4965700 w 4965700"/>
              <a:gd name="connsiteY48" fmla="*/ 807239 h 1658159"/>
              <a:gd name="connsiteX49" fmla="*/ 4953000 w 4965700"/>
              <a:gd name="connsiteY49" fmla="*/ 978689 h 1658159"/>
              <a:gd name="connsiteX50" fmla="*/ 4940300 w 4965700"/>
              <a:gd name="connsiteY50" fmla="*/ 1010439 h 1658159"/>
              <a:gd name="connsiteX51" fmla="*/ 4927600 w 4965700"/>
              <a:gd name="connsiteY51" fmla="*/ 1086639 h 1658159"/>
              <a:gd name="connsiteX52" fmla="*/ 4914900 w 4965700"/>
              <a:gd name="connsiteY52" fmla="*/ 1124739 h 1658159"/>
              <a:gd name="connsiteX53" fmla="*/ 4902200 w 4965700"/>
              <a:gd name="connsiteY53" fmla="*/ 1143789 h 1658159"/>
              <a:gd name="connsiteX54" fmla="*/ 4876800 w 4965700"/>
              <a:gd name="connsiteY54" fmla="*/ 1194589 h 1658159"/>
              <a:gd name="connsiteX55" fmla="*/ 4851400 w 4965700"/>
              <a:gd name="connsiteY55" fmla="*/ 1219989 h 1658159"/>
              <a:gd name="connsiteX56" fmla="*/ 4838700 w 4965700"/>
              <a:gd name="connsiteY56" fmla="*/ 1239039 h 1658159"/>
              <a:gd name="connsiteX57" fmla="*/ 4800600 w 4965700"/>
              <a:gd name="connsiteY57" fmla="*/ 1277139 h 1658159"/>
              <a:gd name="connsiteX58" fmla="*/ 4775200 w 4965700"/>
              <a:gd name="connsiteY58" fmla="*/ 1302539 h 1658159"/>
              <a:gd name="connsiteX59" fmla="*/ 4749800 w 4965700"/>
              <a:gd name="connsiteY59" fmla="*/ 1308889 h 1658159"/>
              <a:gd name="connsiteX60" fmla="*/ 4705350 w 4965700"/>
              <a:gd name="connsiteY60" fmla="*/ 1346989 h 1658159"/>
              <a:gd name="connsiteX61" fmla="*/ 4679950 w 4965700"/>
              <a:gd name="connsiteY61" fmla="*/ 1353339 h 1658159"/>
              <a:gd name="connsiteX62" fmla="*/ 4660900 w 4965700"/>
              <a:gd name="connsiteY62" fmla="*/ 1366039 h 1658159"/>
              <a:gd name="connsiteX63" fmla="*/ 4572000 w 4965700"/>
              <a:gd name="connsiteY63" fmla="*/ 1397789 h 1658159"/>
              <a:gd name="connsiteX64" fmla="*/ 4533900 w 4965700"/>
              <a:gd name="connsiteY64" fmla="*/ 1410489 h 1658159"/>
              <a:gd name="connsiteX65" fmla="*/ 4508500 w 4965700"/>
              <a:gd name="connsiteY65" fmla="*/ 1416839 h 1658159"/>
              <a:gd name="connsiteX66" fmla="*/ 4425950 w 4965700"/>
              <a:gd name="connsiteY66" fmla="*/ 1448589 h 1658159"/>
              <a:gd name="connsiteX67" fmla="*/ 4375150 w 4965700"/>
              <a:gd name="connsiteY67" fmla="*/ 1473989 h 1658159"/>
              <a:gd name="connsiteX68" fmla="*/ 4343400 w 4965700"/>
              <a:gd name="connsiteY68" fmla="*/ 1480339 h 1658159"/>
              <a:gd name="connsiteX69" fmla="*/ 4318000 w 4965700"/>
              <a:gd name="connsiteY69" fmla="*/ 1486689 h 1658159"/>
              <a:gd name="connsiteX70" fmla="*/ 4298950 w 4965700"/>
              <a:gd name="connsiteY70" fmla="*/ 1493039 h 1658159"/>
              <a:gd name="connsiteX71" fmla="*/ 4267200 w 4965700"/>
              <a:gd name="connsiteY71" fmla="*/ 1499389 h 1658159"/>
              <a:gd name="connsiteX72" fmla="*/ 4229100 w 4965700"/>
              <a:gd name="connsiteY72" fmla="*/ 1518439 h 1658159"/>
              <a:gd name="connsiteX73" fmla="*/ 4171950 w 4965700"/>
              <a:gd name="connsiteY73" fmla="*/ 1531139 h 1658159"/>
              <a:gd name="connsiteX74" fmla="*/ 4127500 w 4965700"/>
              <a:gd name="connsiteY74" fmla="*/ 1550189 h 1658159"/>
              <a:gd name="connsiteX75" fmla="*/ 4051300 w 4965700"/>
              <a:gd name="connsiteY75" fmla="*/ 1569239 h 1658159"/>
              <a:gd name="connsiteX76" fmla="*/ 4025900 w 4965700"/>
              <a:gd name="connsiteY76" fmla="*/ 1575589 h 1658159"/>
              <a:gd name="connsiteX77" fmla="*/ 3835400 w 4965700"/>
              <a:gd name="connsiteY77" fmla="*/ 1594639 h 1658159"/>
              <a:gd name="connsiteX78" fmla="*/ 3587750 w 4965700"/>
              <a:gd name="connsiteY78" fmla="*/ 1607339 h 1658159"/>
              <a:gd name="connsiteX79" fmla="*/ 3549650 w 4965700"/>
              <a:gd name="connsiteY79" fmla="*/ 1613689 h 1658159"/>
              <a:gd name="connsiteX80" fmla="*/ 3530600 w 4965700"/>
              <a:gd name="connsiteY80" fmla="*/ 1620039 h 1658159"/>
              <a:gd name="connsiteX81" fmla="*/ 3435350 w 4965700"/>
              <a:gd name="connsiteY81" fmla="*/ 1626389 h 1658159"/>
              <a:gd name="connsiteX82" fmla="*/ 2978150 w 4965700"/>
              <a:gd name="connsiteY82" fmla="*/ 1639089 h 1658159"/>
              <a:gd name="connsiteX83" fmla="*/ 2724150 w 4965700"/>
              <a:gd name="connsiteY83" fmla="*/ 1658139 h 1658159"/>
              <a:gd name="connsiteX84" fmla="*/ 2527300 w 4965700"/>
              <a:gd name="connsiteY84" fmla="*/ 1639089 h 1658159"/>
              <a:gd name="connsiteX85" fmla="*/ 2387600 w 4965700"/>
              <a:gd name="connsiteY85" fmla="*/ 1626389 h 1658159"/>
              <a:gd name="connsiteX86" fmla="*/ 1943100 w 4965700"/>
              <a:gd name="connsiteY86" fmla="*/ 1639089 h 1658159"/>
              <a:gd name="connsiteX87" fmla="*/ 1873250 w 4965700"/>
              <a:gd name="connsiteY87" fmla="*/ 1651789 h 1658159"/>
              <a:gd name="connsiteX88" fmla="*/ 1727200 w 4965700"/>
              <a:gd name="connsiteY88" fmla="*/ 1658139 h 1658159"/>
              <a:gd name="connsiteX89" fmla="*/ 1473200 w 4965700"/>
              <a:gd name="connsiteY89" fmla="*/ 1645439 h 1658159"/>
              <a:gd name="connsiteX90" fmla="*/ 1435100 w 4965700"/>
              <a:gd name="connsiteY90" fmla="*/ 1632739 h 1658159"/>
              <a:gd name="connsiteX91" fmla="*/ 1352550 w 4965700"/>
              <a:gd name="connsiteY91" fmla="*/ 1620039 h 1658159"/>
              <a:gd name="connsiteX92" fmla="*/ 1212850 w 4965700"/>
              <a:gd name="connsiteY92" fmla="*/ 1607339 h 1658159"/>
              <a:gd name="connsiteX93" fmla="*/ 1060450 w 4965700"/>
              <a:gd name="connsiteY93" fmla="*/ 1613689 h 1658159"/>
              <a:gd name="connsiteX94" fmla="*/ 1009650 w 4965700"/>
              <a:gd name="connsiteY94" fmla="*/ 1620039 h 1658159"/>
              <a:gd name="connsiteX95" fmla="*/ 806450 w 4965700"/>
              <a:gd name="connsiteY95" fmla="*/ 1613689 h 1658159"/>
              <a:gd name="connsiteX96" fmla="*/ 781050 w 4965700"/>
              <a:gd name="connsiteY96" fmla="*/ 1607339 h 1658159"/>
              <a:gd name="connsiteX97" fmla="*/ 736600 w 4965700"/>
              <a:gd name="connsiteY97" fmla="*/ 1594639 h 1658159"/>
              <a:gd name="connsiteX98" fmla="*/ 698500 w 4965700"/>
              <a:gd name="connsiteY98" fmla="*/ 1588289 h 1658159"/>
              <a:gd name="connsiteX99" fmla="*/ 666750 w 4965700"/>
              <a:gd name="connsiteY99" fmla="*/ 1575589 h 1658159"/>
              <a:gd name="connsiteX100" fmla="*/ 641350 w 4965700"/>
              <a:gd name="connsiteY100" fmla="*/ 1569239 h 1658159"/>
              <a:gd name="connsiteX101" fmla="*/ 558800 w 4965700"/>
              <a:gd name="connsiteY101" fmla="*/ 1550189 h 1658159"/>
              <a:gd name="connsiteX102" fmla="*/ 539750 w 4965700"/>
              <a:gd name="connsiteY102" fmla="*/ 1543839 h 1658159"/>
              <a:gd name="connsiteX103" fmla="*/ 514350 w 4965700"/>
              <a:gd name="connsiteY103" fmla="*/ 1524789 h 1658159"/>
              <a:gd name="connsiteX104" fmla="*/ 457200 w 4965700"/>
              <a:gd name="connsiteY104" fmla="*/ 1505739 h 1658159"/>
              <a:gd name="connsiteX105" fmla="*/ 400050 w 4965700"/>
              <a:gd name="connsiteY105" fmla="*/ 1493039 h 1658159"/>
              <a:gd name="connsiteX106" fmla="*/ 374650 w 4965700"/>
              <a:gd name="connsiteY106" fmla="*/ 1480339 h 1658159"/>
              <a:gd name="connsiteX107" fmla="*/ 292100 w 4965700"/>
              <a:gd name="connsiteY107" fmla="*/ 1454939 h 1658159"/>
              <a:gd name="connsiteX108" fmla="*/ 273050 w 4965700"/>
              <a:gd name="connsiteY108" fmla="*/ 1448589 h 1658159"/>
              <a:gd name="connsiteX109" fmla="*/ 247650 w 4965700"/>
              <a:gd name="connsiteY109" fmla="*/ 1442239 h 1658159"/>
              <a:gd name="connsiteX110" fmla="*/ 209550 w 4965700"/>
              <a:gd name="connsiteY110" fmla="*/ 1429539 h 1658159"/>
              <a:gd name="connsiteX111" fmla="*/ 171450 w 4965700"/>
              <a:gd name="connsiteY111" fmla="*/ 1404139 h 1658159"/>
              <a:gd name="connsiteX112" fmla="*/ 158750 w 4965700"/>
              <a:gd name="connsiteY112" fmla="*/ 1385089 h 1658159"/>
              <a:gd name="connsiteX113" fmla="*/ 152400 w 4965700"/>
              <a:gd name="connsiteY113" fmla="*/ 1366039 h 1658159"/>
              <a:gd name="connsiteX114" fmla="*/ 127000 w 4965700"/>
              <a:gd name="connsiteY114" fmla="*/ 1327939 h 1658159"/>
              <a:gd name="connsiteX115" fmla="*/ 114300 w 4965700"/>
              <a:gd name="connsiteY115" fmla="*/ 1308889 h 1658159"/>
              <a:gd name="connsiteX116" fmla="*/ 101600 w 4965700"/>
              <a:gd name="connsiteY116" fmla="*/ 1264439 h 1658159"/>
              <a:gd name="connsiteX117" fmla="*/ 95250 w 4965700"/>
              <a:gd name="connsiteY117" fmla="*/ 1245389 h 1658159"/>
              <a:gd name="connsiteX118" fmla="*/ 76200 w 4965700"/>
              <a:gd name="connsiteY118" fmla="*/ 1226339 h 1658159"/>
              <a:gd name="connsiteX119" fmla="*/ 57150 w 4965700"/>
              <a:gd name="connsiteY119" fmla="*/ 1169189 h 1658159"/>
              <a:gd name="connsiteX120" fmla="*/ 50800 w 4965700"/>
              <a:gd name="connsiteY120" fmla="*/ 1150139 h 1658159"/>
              <a:gd name="connsiteX121" fmla="*/ 44450 w 4965700"/>
              <a:gd name="connsiteY121" fmla="*/ 1131089 h 1658159"/>
              <a:gd name="connsiteX122" fmla="*/ 38100 w 4965700"/>
              <a:gd name="connsiteY122" fmla="*/ 1105689 h 1658159"/>
              <a:gd name="connsiteX123" fmla="*/ 25400 w 4965700"/>
              <a:gd name="connsiteY123" fmla="*/ 921539 h 1658159"/>
              <a:gd name="connsiteX124" fmla="*/ 19050 w 4965700"/>
              <a:gd name="connsiteY124" fmla="*/ 864389 h 1658159"/>
              <a:gd name="connsiteX125" fmla="*/ 6350 w 4965700"/>
              <a:gd name="connsiteY125" fmla="*/ 750089 h 1658159"/>
              <a:gd name="connsiteX126" fmla="*/ 0 w 4965700"/>
              <a:gd name="connsiteY126" fmla="*/ 578639 h 1658159"/>
              <a:gd name="connsiteX127" fmla="*/ 6350 w 4965700"/>
              <a:gd name="connsiteY127" fmla="*/ 343689 h 1658159"/>
              <a:gd name="connsiteX128" fmla="*/ 25400 w 4965700"/>
              <a:gd name="connsiteY128" fmla="*/ 267489 h 1658159"/>
              <a:gd name="connsiteX129" fmla="*/ 50800 w 4965700"/>
              <a:gd name="connsiteY129" fmla="*/ 229389 h 1658159"/>
              <a:gd name="connsiteX130" fmla="*/ 57150 w 4965700"/>
              <a:gd name="connsiteY130" fmla="*/ 210339 h 1658159"/>
              <a:gd name="connsiteX131" fmla="*/ 82550 w 4965700"/>
              <a:gd name="connsiteY131" fmla="*/ 165889 h 1658159"/>
              <a:gd name="connsiteX132" fmla="*/ 101600 w 4965700"/>
              <a:gd name="connsiteY132" fmla="*/ 146839 h 1658159"/>
              <a:gd name="connsiteX133" fmla="*/ 133350 w 4965700"/>
              <a:gd name="connsiteY133" fmla="*/ 108739 h 1658159"/>
              <a:gd name="connsiteX134" fmla="*/ 133350 w 4965700"/>
              <a:gd name="connsiteY134" fmla="*/ 102389 h 165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965700" h="1658159">
                <a:moveTo>
                  <a:pt x="133350" y="102389"/>
                </a:moveTo>
                <a:cubicBezTo>
                  <a:pt x="143933" y="99214"/>
                  <a:pt x="175558" y="93238"/>
                  <a:pt x="196850" y="89689"/>
                </a:cubicBezTo>
                <a:cubicBezTo>
                  <a:pt x="222250" y="85456"/>
                  <a:pt x="247913" y="82575"/>
                  <a:pt x="273050" y="76989"/>
                </a:cubicBezTo>
                <a:lnTo>
                  <a:pt x="330200" y="64289"/>
                </a:lnTo>
                <a:cubicBezTo>
                  <a:pt x="338704" y="62327"/>
                  <a:pt x="347081" y="59832"/>
                  <a:pt x="355600" y="57939"/>
                </a:cubicBezTo>
                <a:cubicBezTo>
                  <a:pt x="366136" y="55598"/>
                  <a:pt x="376814" y="53930"/>
                  <a:pt x="387350" y="51589"/>
                </a:cubicBezTo>
                <a:cubicBezTo>
                  <a:pt x="494249" y="27834"/>
                  <a:pt x="346944" y="60103"/>
                  <a:pt x="431800" y="38889"/>
                </a:cubicBezTo>
                <a:cubicBezTo>
                  <a:pt x="442271" y="36271"/>
                  <a:pt x="453014" y="34880"/>
                  <a:pt x="463550" y="32539"/>
                </a:cubicBezTo>
                <a:cubicBezTo>
                  <a:pt x="472069" y="30646"/>
                  <a:pt x="480256" y="26945"/>
                  <a:pt x="488950" y="26189"/>
                </a:cubicBezTo>
                <a:cubicBezTo>
                  <a:pt x="529071" y="22700"/>
                  <a:pt x="569383" y="21956"/>
                  <a:pt x="609600" y="19839"/>
                </a:cubicBezTo>
                <a:lnTo>
                  <a:pt x="882650" y="26189"/>
                </a:lnTo>
                <a:cubicBezTo>
                  <a:pt x="906013" y="27054"/>
                  <a:pt x="929229" y="30287"/>
                  <a:pt x="952500" y="32539"/>
                </a:cubicBezTo>
                <a:cubicBezTo>
                  <a:pt x="994847" y="36637"/>
                  <a:pt x="1037081" y="41976"/>
                  <a:pt x="1079500" y="45239"/>
                </a:cubicBezTo>
                <a:cubicBezTo>
                  <a:pt x="1119654" y="48328"/>
                  <a:pt x="1159933" y="49472"/>
                  <a:pt x="1200150" y="51589"/>
                </a:cubicBezTo>
                <a:cubicBezTo>
                  <a:pt x="1248196" y="50588"/>
                  <a:pt x="1572392" y="45624"/>
                  <a:pt x="1670050" y="38889"/>
                </a:cubicBezTo>
                <a:cubicBezTo>
                  <a:pt x="1737919" y="34208"/>
                  <a:pt x="1805290" y="22928"/>
                  <a:pt x="1873250" y="19839"/>
                </a:cubicBezTo>
                <a:lnTo>
                  <a:pt x="2012950" y="13489"/>
                </a:lnTo>
                <a:cubicBezTo>
                  <a:pt x="2036287" y="12075"/>
                  <a:pt x="2059495" y="9003"/>
                  <a:pt x="2082800" y="7139"/>
                </a:cubicBezTo>
                <a:lnTo>
                  <a:pt x="2171700" y="789"/>
                </a:lnTo>
                <a:cubicBezTo>
                  <a:pt x="2351617" y="5022"/>
                  <a:pt x="2531484" y="13489"/>
                  <a:pt x="2711450" y="13489"/>
                </a:cubicBezTo>
                <a:cubicBezTo>
                  <a:pt x="3766748" y="13489"/>
                  <a:pt x="2617750" y="-12037"/>
                  <a:pt x="3346450" y="7139"/>
                </a:cubicBezTo>
                <a:lnTo>
                  <a:pt x="3663950" y="26189"/>
                </a:lnTo>
                <a:cubicBezTo>
                  <a:pt x="3738022" y="30611"/>
                  <a:pt x="3812364" y="31505"/>
                  <a:pt x="3886200" y="38889"/>
                </a:cubicBezTo>
                <a:cubicBezTo>
                  <a:pt x="3991876" y="49457"/>
                  <a:pt x="3928454" y="44177"/>
                  <a:pt x="4076700" y="51589"/>
                </a:cubicBezTo>
                <a:cubicBezTo>
                  <a:pt x="4102100" y="55822"/>
                  <a:pt x="4127408" y="60647"/>
                  <a:pt x="4152900" y="64289"/>
                </a:cubicBezTo>
                <a:cubicBezTo>
                  <a:pt x="4204686" y="71687"/>
                  <a:pt x="4252334" y="73458"/>
                  <a:pt x="4305300" y="76989"/>
                </a:cubicBezTo>
                <a:cubicBezTo>
                  <a:pt x="4322233" y="81222"/>
                  <a:pt x="4339261" y="85096"/>
                  <a:pt x="4356100" y="89689"/>
                </a:cubicBezTo>
                <a:cubicBezTo>
                  <a:pt x="4362558" y="91450"/>
                  <a:pt x="4368616" y="94587"/>
                  <a:pt x="4375150" y="96039"/>
                </a:cubicBezTo>
                <a:cubicBezTo>
                  <a:pt x="4391009" y="99563"/>
                  <a:pt x="4443521" y="106713"/>
                  <a:pt x="4457700" y="108739"/>
                </a:cubicBezTo>
                <a:cubicBezTo>
                  <a:pt x="4464050" y="112972"/>
                  <a:pt x="4469604" y="118759"/>
                  <a:pt x="4476750" y="121439"/>
                </a:cubicBezTo>
                <a:cubicBezTo>
                  <a:pt x="4486856" y="125229"/>
                  <a:pt x="4498029" y="125171"/>
                  <a:pt x="4508500" y="127789"/>
                </a:cubicBezTo>
                <a:cubicBezTo>
                  <a:pt x="4523449" y="131526"/>
                  <a:pt x="4538133" y="136256"/>
                  <a:pt x="4552950" y="140489"/>
                </a:cubicBezTo>
                <a:cubicBezTo>
                  <a:pt x="4618848" y="184421"/>
                  <a:pt x="4516835" y="117550"/>
                  <a:pt x="4597400" y="165889"/>
                </a:cubicBezTo>
                <a:cubicBezTo>
                  <a:pt x="4610488" y="173742"/>
                  <a:pt x="4622800" y="182822"/>
                  <a:pt x="4635500" y="191289"/>
                </a:cubicBezTo>
                <a:lnTo>
                  <a:pt x="4654550" y="203989"/>
                </a:lnTo>
                <a:cubicBezTo>
                  <a:pt x="4660900" y="208222"/>
                  <a:pt x="4668204" y="211293"/>
                  <a:pt x="4673600" y="216689"/>
                </a:cubicBezTo>
                <a:cubicBezTo>
                  <a:pt x="4688417" y="231506"/>
                  <a:pt x="4705478" y="244376"/>
                  <a:pt x="4718050" y="261139"/>
                </a:cubicBezTo>
                <a:cubicBezTo>
                  <a:pt x="4733225" y="281373"/>
                  <a:pt x="4754480" y="312207"/>
                  <a:pt x="4775200" y="324639"/>
                </a:cubicBezTo>
                <a:lnTo>
                  <a:pt x="4806950" y="343689"/>
                </a:lnTo>
                <a:cubicBezTo>
                  <a:pt x="4840191" y="426790"/>
                  <a:pt x="4798035" y="333491"/>
                  <a:pt x="4838700" y="394489"/>
                </a:cubicBezTo>
                <a:cubicBezTo>
                  <a:pt x="4842413" y="400058"/>
                  <a:pt x="4841729" y="407727"/>
                  <a:pt x="4845050" y="413539"/>
                </a:cubicBezTo>
                <a:cubicBezTo>
                  <a:pt x="4855911" y="432546"/>
                  <a:pt x="4868137" y="442976"/>
                  <a:pt x="4883150" y="457989"/>
                </a:cubicBezTo>
                <a:cubicBezTo>
                  <a:pt x="4885267" y="466456"/>
                  <a:pt x="4886740" y="475110"/>
                  <a:pt x="4889500" y="483389"/>
                </a:cubicBezTo>
                <a:cubicBezTo>
                  <a:pt x="4893105" y="494203"/>
                  <a:pt x="4899201" y="504142"/>
                  <a:pt x="4902200" y="515139"/>
                </a:cubicBezTo>
                <a:cubicBezTo>
                  <a:pt x="4926950" y="605890"/>
                  <a:pt x="4883759" y="495392"/>
                  <a:pt x="4927600" y="597689"/>
                </a:cubicBezTo>
                <a:cubicBezTo>
                  <a:pt x="4929717" y="608272"/>
                  <a:pt x="4932424" y="618755"/>
                  <a:pt x="4933950" y="629439"/>
                </a:cubicBezTo>
                <a:cubicBezTo>
                  <a:pt x="4935715" y="641796"/>
                  <a:pt x="4943682" y="722550"/>
                  <a:pt x="4946650" y="737389"/>
                </a:cubicBezTo>
                <a:cubicBezTo>
                  <a:pt x="4949672" y="752499"/>
                  <a:pt x="4955295" y="766972"/>
                  <a:pt x="4959350" y="781839"/>
                </a:cubicBezTo>
                <a:cubicBezTo>
                  <a:pt x="4961646" y="790259"/>
                  <a:pt x="4963583" y="798772"/>
                  <a:pt x="4965700" y="807239"/>
                </a:cubicBezTo>
                <a:cubicBezTo>
                  <a:pt x="4964834" y="826291"/>
                  <a:pt x="4967109" y="931660"/>
                  <a:pt x="4953000" y="978689"/>
                </a:cubicBezTo>
                <a:cubicBezTo>
                  <a:pt x="4949725" y="989607"/>
                  <a:pt x="4944533" y="999856"/>
                  <a:pt x="4940300" y="1010439"/>
                </a:cubicBezTo>
                <a:cubicBezTo>
                  <a:pt x="4937574" y="1029520"/>
                  <a:pt x="4933171" y="1066211"/>
                  <a:pt x="4927600" y="1086639"/>
                </a:cubicBezTo>
                <a:cubicBezTo>
                  <a:pt x="4924078" y="1099554"/>
                  <a:pt x="4922326" y="1113600"/>
                  <a:pt x="4914900" y="1124739"/>
                </a:cubicBezTo>
                <a:cubicBezTo>
                  <a:pt x="4910667" y="1131089"/>
                  <a:pt x="4905854" y="1137089"/>
                  <a:pt x="4902200" y="1143789"/>
                </a:cubicBezTo>
                <a:cubicBezTo>
                  <a:pt x="4893134" y="1160409"/>
                  <a:pt x="4890187" y="1181202"/>
                  <a:pt x="4876800" y="1194589"/>
                </a:cubicBezTo>
                <a:cubicBezTo>
                  <a:pt x="4868333" y="1203056"/>
                  <a:pt x="4859192" y="1210898"/>
                  <a:pt x="4851400" y="1219989"/>
                </a:cubicBezTo>
                <a:cubicBezTo>
                  <a:pt x="4846433" y="1225783"/>
                  <a:pt x="4843770" y="1233335"/>
                  <a:pt x="4838700" y="1239039"/>
                </a:cubicBezTo>
                <a:cubicBezTo>
                  <a:pt x="4826768" y="1252463"/>
                  <a:pt x="4813300" y="1264439"/>
                  <a:pt x="4800600" y="1277139"/>
                </a:cubicBezTo>
                <a:cubicBezTo>
                  <a:pt x="4792133" y="1285606"/>
                  <a:pt x="4786816" y="1299635"/>
                  <a:pt x="4775200" y="1302539"/>
                </a:cubicBezTo>
                <a:lnTo>
                  <a:pt x="4749800" y="1308889"/>
                </a:lnTo>
                <a:cubicBezTo>
                  <a:pt x="4737091" y="1321598"/>
                  <a:pt x="4721642" y="1338843"/>
                  <a:pt x="4705350" y="1346989"/>
                </a:cubicBezTo>
                <a:cubicBezTo>
                  <a:pt x="4697544" y="1350892"/>
                  <a:pt x="4688417" y="1351222"/>
                  <a:pt x="4679950" y="1353339"/>
                </a:cubicBezTo>
                <a:cubicBezTo>
                  <a:pt x="4673600" y="1357572"/>
                  <a:pt x="4667726" y="1362626"/>
                  <a:pt x="4660900" y="1366039"/>
                </a:cubicBezTo>
                <a:cubicBezTo>
                  <a:pt x="4640742" y="1376118"/>
                  <a:pt x="4586697" y="1392890"/>
                  <a:pt x="4572000" y="1397789"/>
                </a:cubicBezTo>
                <a:cubicBezTo>
                  <a:pt x="4559300" y="1402022"/>
                  <a:pt x="4546887" y="1407242"/>
                  <a:pt x="4533900" y="1410489"/>
                </a:cubicBezTo>
                <a:cubicBezTo>
                  <a:pt x="4525433" y="1412606"/>
                  <a:pt x="4516646" y="1413706"/>
                  <a:pt x="4508500" y="1416839"/>
                </a:cubicBezTo>
                <a:cubicBezTo>
                  <a:pt x="4414430" y="1453020"/>
                  <a:pt x="4483692" y="1434154"/>
                  <a:pt x="4425950" y="1448589"/>
                </a:cubicBezTo>
                <a:cubicBezTo>
                  <a:pt x="4404507" y="1462884"/>
                  <a:pt x="4403394" y="1465516"/>
                  <a:pt x="4375150" y="1473989"/>
                </a:cubicBezTo>
                <a:cubicBezTo>
                  <a:pt x="4364812" y="1477090"/>
                  <a:pt x="4353936" y="1477998"/>
                  <a:pt x="4343400" y="1480339"/>
                </a:cubicBezTo>
                <a:cubicBezTo>
                  <a:pt x="4334881" y="1482232"/>
                  <a:pt x="4326391" y="1484291"/>
                  <a:pt x="4318000" y="1486689"/>
                </a:cubicBezTo>
                <a:cubicBezTo>
                  <a:pt x="4311564" y="1488528"/>
                  <a:pt x="4305444" y="1491416"/>
                  <a:pt x="4298950" y="1493039"/>
                </a:cubicBezTo>
                <a:cubicBezTo>
                  <a:pt x="4288479" y="1495657"/>
                  <a:pt x="4277783" y="1497272"/>
                  <a:pt x="4267200" y="1499389"/>
                </a:cubicBezTo>
                <a:cubicBezTo>
                  <a:pt x="4254500" y="1505739"/>
                  <a:pt x="4242444" y="1513587"/>
                  <a:pt x="4229100" y="1518439"/>
                </a:cubicBezTo>
                <a:cubicBezTo>
                  <a:pt x="4096332" y="1566718"/>
                  <a:pt x="4282585" y="1489651"/>
                  <a:pt x="4171950" y="1531139"/>
                </a:cubicBezTo>
                <a:cubicBezTo>
                  <a:pt x="4125692" y="1548486"/>
                  <a:pt x="4166046" y="1539677"/>
                  <a:pt x="4127500" y="1550189"/>
                </a:cubicBezTo>
                <a:lnTo>
                  <a:pt x="4051300" y="1569239"/>
                </a:lnTo>
                <a:cubicBezTo>
                  <a:pt x="4042833" y="1571356"/>
                  <a:pt x="4034574" y="1574625"/>
                  <a:pt x="4025900" y="1575589"/>
                </a:cubicBezTo>
                <a:cubicBezTo>
                  <a:pt x="3966436" y="1582196"/>
                  <a:pt x="3889840" y="1591010"/>
                  <a:pt x="3835400" y="1594639"/>
                </a:cubicBezTo>
                <a:cubicBezTo>
                  <a:pt x="3752925" y="1600137"/>
                  <a:pt x="3587750" y="1607339"/>
                  <a:pt x="3587750" y="1607339"/>
                </a:cubicBezTo>
                <a:cubicBezTo>
                  <a:pt x="3575050" y="1609456"/>
                  <a:pt x="3562219" y="1610896"/>
                  <a:pt x="3549650" y="1613689"/>
                </a:cubicBezTo>
                <a:cubicBezTo>
                  <a:pt x="3543116" y="1615141"/>
                  <a:pt x="3537253" y="1619300"/>
                  <a:pt x="3530600" y="1620039"/>
                </a:cubicBezTo>
                <a:cubicBezTo>
                  <a:pt x="3498974" y="1623553"/>
                  <a:pt x="3467121" y="1624624"/>
                  <a:pt x="3435350" y="1626389"/>
                </a:cubicBezTo>
                <a:cubicBezTo>
                  <a:pt x="3247403" y="1636830"/>
                  <a:pt x="3217288" y="1634400"/>
                  <a:pt x="2978150" y="1639089"/>
                </a:cubicBezTo>
                <a:cubicBezTo>
                  <a:pt x="2977204" y="1639168"/>
                  <a:pt x="2753300" y="1658886"/>
                  <a:pt x="2724150" y="1658139"/>
                </a:cubicBezTo>
                <a:cubicBezTo>
                  <a:pt x="2647038" y="1656162"/>
                  <a:pt x="2596578" y="1647239"/>
                  <a:pt x="2527300" y="1639089"/>
                </a:cubicBezTo>
                <a:cubicBezTo>
                  <a:pt x="2456295" y="1630736"/>
                  <a:pt x="2469716" y="1632706"/>
                  <a:pt x="2387600" y="1626389"/>
                </a:cubicBezTo>
                <a:cubicBezTo>
                  <a:pt x="2375472" y="1626647"/>
                  <a:pt x="2024488" y="1631908"/>
                  <a:pt x="1943100" y="1639089"/>
                </a:cubicBezTo>
                <a:cubicBezTo>
                  <a:pt x="1919527" y="1641169"/>
                  <a:pt x="1896823" y="1649709"/>
                  <a:pt x="1873250" y="1651789"/>
                </a:cubicBezTo>
                <a:cubicBezTo>
                  <a:pt x="1824709" y="1656072"/>
                  <a:pt x="1775883" y="1656022"/>
                  <a:pt x="1727200" y="1658139"/>
                </a:cubicBezTo>
                <a:cubicBezTo>
                  <a:pt x="1727096" y="1658135"/>
                  <a:pt x="1525267" y="1654627"/>
                  <a:pt x="1473200" y="1645439"/>
                </a:cubicBezTo>
                <a:cubicBezTo>
                  <a:pt x="1460017" y="1643113"/>
                  <a:pt x="1448087" y="1635986"/>
                  <a:pt x="1435100" y="1632739"/>
                </a:cubicBezTo>
                <a:cubicBezTo>
                  <a:pt x="1424508" y="1630091"/>
                  <a:pt x="1360607" y="1621046"/>
                  <a:pt x="1352550" y="1620039"/>
                </a:cubicBezTo>
                <a:cubicBezTo>
                  <a:pt x="1292405" y="1612521"/>
                  <a:pt x="1279329" y="1612453"/>
                  <a:pt x="1212850" y="1607339"/>
                </a:cubicBezTo>
                <a:cubicBezTo>
                  <a:pt x="1162050" y="1609456"/>
                  <a:pt x="1111195" y="1610517"/>
                  <a:pt x="1060450" y="1613689"/>
                </a:cubicBezTo>
                <a:cubicBezTo>
                  <a:pt x="1043418" y="1614753"/>
                  <a:pt x="1026715" y="1620039"/>
                  <a:pt x="1009650" y="1620039"/>
                </a:cubicBezTo>
                <a:cubicBezTo>
                  <a:pt x="941884" y="1620039"/>
                  <a:pt x="874183" y="1615806"/>
                  <a:pt x="806450" y="1613689"/>
                </a:cubicBezTo>
                <a:cubicBezTo>
                  <a:pt x="797983" y="1611572"/>
                  <a:pt x="789441" y="1609737"/>
                  <a:pt x="781050" y="1607339"/>
                </a:cubicBezTo>
                <a:cubicBezTo>
                  <a:pt x="752807" y="1599269"/>
                  <a:pt x="769685" y="1601256"/>
                  <a:pt x="736600" y="1594639"/>
                </a:cubicBezTo>
                <a:cubicBezTo>
                  <a:pt x="723975" y="1592114"/>
                  <a:pt x="711200" y="1590406"/>
                  <a:pt x="698500" y="1588289"/>
                </a:cubicBezTo>
                <a:cubicBezTo>
                  <a:pt x="687917" y="1584056"/>
                  <a:pt x="677564" y="1579194"/>
                  <a:pt x="666750" y="1575589"/>
                </a:cubicBezTo>
                <a:cubicBezTo>
                  <a:pt x="658471" y="1572829"/>
                  <a:pt x="649854" y="1571201"/>
                  <a:pt x="641350" y="1569239"/>
                </a:cubicBezTo>
                <a:cubicBezTo>
                  <a:pt x="629899" y="1566597"/>
                  <a:pt x="578885" y="1555927"/>
                  <a:pt x="558800" y="1550189"/>
                </a:cubicBezTo>
                <a:cubicBezTo>
                  <a:pt x="552364" y="1548350"/>
                  <a:pt x="546100" y="1545956"/>
                  <a:pt x="539750" y="1543839"/>
                </a:cubicBezTo>
                <a:cubicBezTo>
                  <a:pt x="531283" y="1537489"/>
                  <a:pt x="523959" y="1529224"/>
                  <a:pt x="514350" y="1524789"/>
                </a:cubicBezTo>
                <a:cubicBezTo>
                  <a:pt x="496118" y="1516374"/>
                  <a:pt x="476250" y="1512089"/>
                  <a:pt x="457200" y="1505739"/>
                </a:cubicBezTo>
                <a:cubicBezTo>
                  <a:pt x="425936" y="1495318"/>
                  <a:pt x="444752" y="1500489"/>
                  <a:pt x="400050" y="1493039"/>
                </a:cubicBezTo>
                <a:cubicBezTo>
                  <a:pt x="391583" y="1488806"/>
                  <a:pt x="383439" y="1483855"/>
                  <a:pt x="374650" y="1480339"/>
                </a:cubicBezTo>
                <a:cubicBezTo>
                  <a:pt x="349963" y="1470464"/>
                  <a:pt x="317155" y="1462455"/>
                  <a:pt x="292100" y="1454939"/>
                </a:cubicBezTo>
                <a:cubicBezTo>
                  <a:pt x="285689" y="1453016"/>
                  <a:pt x="279486" y="1450428"/>
                  <a:pt x="273050" y="1448589"/>
                </a:cubicBezTo>
                <a:cubicBezTo>
                  <a:pt x="264659" y="1446191"/>
                  <a:pt x="256009" y="1444747"/>
                  <a:pt x="247650" y="1442239"/>
                </a:cubicBezTo>
                <a:cubicBezTo>
                  <a:pt x="234828" y="1438392"/>
                  <a:pt x="220689" y="1436965"/>
                  <a:pt x="209550" y="1429539"/>
                </a:cubicBezTo>
                <a:lnTo>
                  <a:pt x="171450" y="1404139"/>
                </a:lnTo>
                <a:cubicBezTo>
                  <a:pt x="167217" y="1397789"/>
                  <a:pt x="162163" y="1391915"/>
                  <a:pt x="158750" y="1385089"/>
                </a:cubicBezTo>
                <a:cubicBezTo>
                  <a:pt x="155757" y="1379102"/>
                  <a:pt x="155651" y="1371890"/>
                  <a:pt x="152400" y="1366039"/>
                </a:cubicBezTo>
                <a:cubicBezTo>
                  <a:pt x="144987" y="1352696"/>
                  <a:pt x="135467" y="1340639"/>
                  <a:pt x="127000" y="1327939"/>
                </a:cubicBezTo>
                <a:cubicBezTo>
                  <a:pt x="122767" y="1321589"/>
                  <a:pt x="116713" y="1316129"/>
                  <a:pt x="114300" y="1308889"/>
                </a:cubicBezTo>
                <a:cubicBezTo>
                  <a:pt x="99075" y="1263214"/>
                  <a:pt x="117547" y="1320253"/>
                  <a:pt x="101600" y="1264439"/>
                </a:cubicBezTo>
                <a:cubicBezTo>
                  <a:pt x="99761" y="1258003"/>
                  <a:pt x="98963" y="1250958"/>
                  <a:pt x="95250" y="1245389"/>
                </a:cubicBezTo>
                <a:cubicBezTo>
                  <a:pt x="90269" y="1237917"/>
                  <a:pt x="82550" y="1232689"/>
                  <a:pt x="76200" y="1226339"/>
                </a:cubicBezTo>
                <a:lnTo>
                  <a:pt x="57150" y="1169189"/>
                </a:lnTo>
                <a:lnTo>
                  <a:pt x="50800" y="1150139"/>
                </a:lnTo>
                <a:cubicBezTo>
                  <a:pt x="48683" y="1143789"/>
                  <a:pt x="46073" y="1137583"/>
                  <a:pt x="44450" y="1131089"/>
                </a:cubicBezTo>
                <a:lnTo>
                  <a:pt x="38100" y="1105689"/>
                </a:lnTo>
                <a:cubicBezTo>
                  <a:pt x="34431" y="1046993"/>
                  <a:pt x="30772" y="980626"/>
                  <a:pt x="25400" y="921539"/>
                </a:cubicBezTo>
                <a:cubicBezTo>
                  <a:pt x="23665" y="902450"/>
                  <a:pt x="20957" y="883461"/>
                  <a:pt x="19050" y="864389"/>
                </a:cubicBezTo>
                <a:cubicBezTo>
                  <a:pt x="8777" y="761655"/>
                  <a:pt x="17651" y="829193"/>
                  <a:pt x="6350" y="750089"/>
                </a:cubicBezTo>
                <a:cubicBezTo>
                  <a:pt x="4233" y="692939"/>
                  <a:pt x="0" y="635828"/>
                  <a:pt x="0" y="578639"/>
                </a:cubicBezTo>
                <a:cubicBezTo>
                  <a:pt x="0" y="500294"/>
                  <a:pt x="2710" y="421950"/>
                  <a:pt x="6350" y="343689"/>
                </a:cubicBezTo>
                <a:cubicBezTo>
                  <a:pt x="7064" y="328335"/>
                  <a:pt x="16777" y="280424"/>
                  <a:pt x="25400" y="267489"/>
                </a:cubicBezTo>
                <a:cubicBezTo>
                  <a:pt x="33867" y="254789"/>
                  <a:pt x="45973" y="243869"/>
                  <a:pt x="50800" y="229389"/>
                </a:cubicBezTo>
                <a:cubicBezTo>
                  <a:pt x="52917" y="223039"/>
                  <a:pt x="54513" y="216491"/>
                  <a:pt x="57150" y="210339"/>
                </a:cubicBezTo>
                <a:cubicBezTo>
                  <a:pt x="62630" y="197552"/>
                  <a:pt x="73172" y="177143"/>
                  <a:pt x="82550" y="165889"/>
                </a:cubicBezTo>
                <a:cubicBezTo>
                  <a:pt x="88299" y="158990"/>
                  <a:pt x="95851" y="153738"/>
                  <a:pt x="101600" y="146839"/>
                </a:cubicBezTo>
                <a:cubicBezTo>
                  <a:pt x="124305" y="119594"/>
                  <a:pt x="102993" y="134037"/>
                  <a:pt x="133350" y="108739"/>
                </a:cubicBezTo>
                <a:cubicBezTo>
                  <a:pt x="149999" y="94865"/>
                  <a:pt x="122767" y="105564"/>
                  <a:pt x="133350" y="102389"/>
                </a:cubicBezTo>
                <a:close/>
              </a:path>
            </a:pathLst>
          </a:cu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4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Where can I get a job in computer science?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2996" r="1949"/>
          <a:stretch/>
        </p:blipFill>
        <p:spPr bwMode="auto">
          <a:xfrm>
            <a:off x="6096" y="774700"/>
            <a:ext cx="9137904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27945" y="3554630"/>
            <a:ext cx="2121408" cy="3298984"/>
            <a:chOff x="6771913" y="3746214"/>
            <a:chExt cx="2121408" cy="3298984"/>
          </a:xfrm>
        </p:grpSpPr>
        <p:pic>
          <p:nvPicPr>
            <p:cNvPr id="3" name="Picture 2" descr="TLe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913" y="3746214"/>
              <a:ext cx="2121408" cy="25584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771913" y="6306534"/>
              <a:ext cx="2121408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Tyler Lee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Micron</a:t>
              </a:r>
              <a:r>
                <a:rPr lang="en-US" sz="1400" b="1" dirty="0">
                  <a:latin typeface="Calibri"/>
                  <a:cs typeface="Calibri"/>
                </a:rPr>
                <a:t> </a:t>
              </a:r>
              <a:r>
                <a:rPr lang="en-US" sz="1400" b="1" dirty="0" smtClean="0">
                  <a:latin typeface="Calibri"/>
                  <a:cs typeface="Calibri"/>
                </a:rPr>
                <a:t>Technologies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Boise, ID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10" name="Picture 9" descr="TLe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27" y="2404872"/>
            <a:ext cx="292608" cy="35289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995384" y="774700"/>
            <a:ext cx="2153969" cy="2808164"/>
            <a:chOff x="-19222" y="4045450"/>
            <a:chExt cx="2153969" cy="2808164"/>
          </a:xfrm>
        </p:grpSpPr>
        <p:sp>
          <p:nvSpPr>
            <p:cNvPr id="12" name="TextBox 11"/>
            <p:cNvSpPr txBox="1"/>
            <p:nvPr/>
          </p:nvSpPr>
          <p:spPr>
            <a:xfrm>
              <a:off x="0" y="6114950"/>
              <a:ext cx="2121408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Chris </a:t>
              </a:r>
              <a:r>
                <a:rPr lang="en-US" sz="1400" b="1" dirty="0" err="1" smtClean="0">
                  <a:latin typeface="Calibri"/>
                  <a:cs typeface="Calibri"/>
                </a:rPr>
                <a:t>Tenda</a:t>
              </a:r>
              <a:endParaRPr lang="en-US" sz="1400" b="1" dirty="0" smtClean="0">
                <a:latin typeface="Calibri"/>
                <a:cs typeface="Calibri"/>
              </a:endParaRPr>
            </a:p>
            <a:p>
              <a:r>
                <a:rPr lang="en-US" sz="1400" b="1" dirty="0" smtClean="0">
                  <a:latin typeface="Calibri"/>
                  <a:cs typeface="Calibri"/>
                </a:rPr>
                <a:t>EchoStar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Denver, CO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pic>
          <p:nvPicPr>
            <p:cNvPr id="1026" name="Picture 2" descr="C:\Dropbox\mtech\nao\students\Chris Tend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22" y="4045450"/>
              <a:ext cx="2153969" cy="2067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C:\Dropbox\mtech\nao\students\Chris Ten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84" y="3273746"/>
            <a:ext cx="292608" cy="2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982430" y="3554630"/>
            <a:ext cx="2138172" cy="3277115"/>
            <a:chOff x="3750564" y="3570773"/>
            <a:chExt cx="2138172" cy="3277115"/>
          </a:xfrm>
        </p:grpSpPr>
        <p:pic>
          <p:nvPicPr>
            <p:cNvPr id="7" name="Picture 2" descr="C:\Dropbox\mtech\nao\students\Megan Farb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564" y="3570773"/>
              <a:ext cx="2138172" cy="253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750564" y="6103387"/>
              <a:ext cx="2138172" cy="74450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Megan </a:t>
              </a:r>
              <a:r>
                <a:rPr lang="en-US" sz="1400" b="1" dirty="0" err="1" smtClean="0">
                  <a:latin typeface="Calibri"/>
                  <a:cs typeface="Calibri"/>
                </a:rPr>
                <a:t>Farbo</a:t>
              </a:r>
              <a:endParaRPr lang="en-US" sz="1400" b="1" dirty="0" smtClean="0">
                <a:latin typeface="Calibri"/>
                <a:cs typeface="Calibri"/>
              </a:endParaRPr>
            </a:p>
            <a:p>
              <a:r>
                <a:rPr lang="en-US" sz="1400" b="1" dirty="0" err="1" smtClean="0">
                  <a:latin typeface="Calibri"/>
                  <a:cs typeface="Calibri"/>
                </a:rPr>
                <a:t>Intl'l</a:t>
              </a:r>
              <a:r>
                <a:rPr lang="en-US" sz="1400" b="1" dirty="0" smtClean="0">
                  <a:latin typeface="Calibri"/>
                  <a:cs typeface="Calibri"/>
                </a:rPr>
                <a:t> Game Technology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Reno, NV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15" name="Picture 2" descr="C:\Dropbox\mtech\nao\students\Megan Farb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3414188"/>
            <a:ext cx="329184" cy="3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973510" y="774700"/>
            <a:ext cx="2148616" cy="3667427"/>
            <a:chOff x="3382518" y="288376"/>
            <a:chExt cx="2148616" cy="3667427"/>
          </a:xfrm>
        </p:grpSpPr>
        <p:pic>
          <p:nvPicPr>
            <p:cNvPr id="1027" name="Picture 3" descr="C:\Dropbox\mtech\nao\students\Steve_Marmon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518" y="288376"/>
              <a:ext cx="2148616" cy="292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396122" y="3217139"/>
              <a:ext cx="2121408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Steve Marmon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Apple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San Francisco, CA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19" name="Picture 3" descr="C:\Dropbox\mtech\nao\students\Steve_Marm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3604000"/>
            <a:ext cx="310896" cy="4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987114" y="2840390"/>
            <a:ext cx="2138172" cy="3939477"/>
            <a:chOff x="3740658" y="1068234"/>
            <a:chExt cx="2138172" cy="3939477"/>
          </a:xfrm>
        </p:grpSpPr>
        <p:pic>
          <p:nvPicPr>
            <p:cNvPr id="1028" name="Picture 4" descr="CSpictures_james_Ellwoo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658" y="1068234"/>
              <a:ext cx="2138172" cy="321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740658" y="4269047"/>
              <a:ext cx="2138172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Jim Ellwood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Oracle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Bozeman, MT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23" name="Picture 4" descr="CSpictures_james_Ellwoo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71" y="1874811"/>
            <a:ext cx="273898" cy="41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970349" y="774700"/>
            <a:ext cx="2138173" cy="2683132"/>
            <a:chOff x="1080515" y="3815628"/>
            <a:chExt cx="2138173" cy="2683132"/>
          </a:xfrm>
        </p:grpSpPr>
        <p:pic>
          <p:nvPicPr>
            <p:cNvPr id="1029" name="Picture 5" descr="C:\Dropbox\mtech\nao\students\Jake Fjermste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515" y="3815628"/>
              <a:ext cx="2136597" cy="193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080516" y="5760096"/>
              <a:ext cx="2138172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Jake </a:t>
              </a:r>
              <a:r>
                <a:rPr lang="en-US" sz="1400" b="1" dirty="0" err="1" smtClean="0">
                  <a:latin typeface="Calibri"/>
                  <a:cs typeface="Calibri"/>
                </a:rPr>
                <a:t>Fjermsted</a:t>
              </a:r>
              <a:endParaRPr lang="en-US" sz="1400" b="1" dirty="0" smtClean="0">
                <a:latin typeface="Calibri"/>
                <a:cs typeface="Calibri"/>
              </a:endParaRPr>
            </a:p>
            <a:p>
              <a:r>
                <a:rPr lang="en-US" sz="1400" b="1" dirty="0" smtClean="0">
                  <a:latin typeface="Calibri"/>
                  <a:cs typeface="Calibri"/>
                </a:rPr>
                <a:t>Energy Labs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Billings, MT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27" name="Picture 5" descr="C:\Dropbox\mtech\nao\students\Jake Fjermste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96" y="1874811"/>
            <a:ext cx="303245" cy="2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953153" y="3968030"/>
            <a:ext cx="2138172" cy="2885584"/>
            <a:chOff x="4133088" y="3769248"/>
            <a:chExt cx="2138172" cy="2885584"/>
          </a:xfrm>
        </p:grpSpPr>
        <p:pic>
          <p:nvPicPr>
            <p:cNvPr id="1030" name="Picture 6" descr="C:\Dropbox\mtech\nao\students\Diane Lowe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088" y="3769248"/>
              <a:ext cx="2138172" cy="2157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4133088" y="5916168"/>
              <a:ext cx="2138172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Diane Lowe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Boeing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Los Angeles, CA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31" name="Picture 6" descr="C:\Dropbox\mtech\nao\students\Diane Low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15" y="4319926"/>
            <a:ext cx="335686" cy="3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988129" y="791602"/>
            <a:ext cx="2147885" cy="2578780"/>
            <a:chOff x="2295906" y="3088500"/>
            <a:chExt cx="2147885" cy="2578780"/>
          </a:xfrm>
        </p:grpSpPr>
        <p:pic>
          <p:nvPicPr>
            <p:cNvPr id="1031" name="Picture 7" descr="C:\Dropbox\mtech\nao\students\Mikeal Day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906" y="3088500"/>
              <a:ext cx="2147885" cy="1840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295906" y="4928616"/>
              <a:ext cx="2138172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latin typeface="Calibri"/>
                  <a:cs typeface="Calibri"/>
                </a:rPr>
                <a:t>Mikeal</a:t>
              </a:r>
              <a:r>
                <a:rPr lang="en-US" sz="1400" b="1" dirty="0" smtClean="0">
                  <a:latin typeface="Calibri"/>
                  <a:cs typeface="Calibri"/>
                </a:rPr>
                <a:t> Day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AMSEC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Seattle, WA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35" name="Picture 7" descr="C:\Dropbox\mtech\nao\students\Mikeal Day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4" y="1504769"/>
            <a:ext cx="389822" cy="3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940579" y="4058479"/>
            <a:ext cx="2138173" cy="2799521"/>
            <a:chOff x="3639439" y="3241682"/>
            <a:chExt cx="2138173" cy="2799521"/>
          </a:xfrm>
        </p:grpSpPr>
        <p:pic>
          <p:nvPicPr>
            <p:cNvPr id="1032" name="Picture 8" descr="C:\Dropbox\mtech\nao\students\Dan Johnson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440" y="3241682"/>
              <a:ext cx="2138172" cy="2079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639439" y="5302539"/>
              <a:ext cx="2138172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Dan Johnson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Cisco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San Jose, CA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39" name="Picture 8" descr="C:\Dropbox\mtech\nao\students\Dan Johnson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8" y="4027258"/>
            <a:ext cx="310896" cy="3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987114" y="800819"/>
            <a:ext cx="2142236" cy="3560999"/>
            <a:chOff x="2881980" y="2521006"/>
            <a:chExt cx="2142236" cy="3560999"/>
          </a:xfrm>
        </p:grpSpPr>
        <p:pic>
          <p:nvPicPr>
            <p:cNvPr id="1033" name="Picture 9" descr="C:\Dropbox\mtech\nao\students\Brent Foley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980" y="2521006"/>
              <a:ext cx="2142236" cy="2852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886044" y="5343341"/>
              <a:ext cx="2138172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Brent Foley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HP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Boise, ID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43" name="Picture 9" descr="C:\Dropbox\mtech\nao\students\Brent Foley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17" y="2454633"/>
            <a:ext cx="292608" cy="3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6940579" y="3620852"/>
            <a:ext cx="2138172" cy="3237148"/>
            <a:chOff x="3002575" y="3088500"/>
            <a:chExt cx="2138172" cy="3237148"/>
          </a:xfrm>
        </p:grpSpPr>
        <p:pic>
          <p:nvPicPr>
            <p:cNvPr id="1034" name="Picture 10" descr="C:\Dropbox\mtech\nao\students\George Cox (2).jp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5" t="25385" r="24905" b="3614"/>
            <a:stretch/>
          </p:blipFill>
          <p:spPr bwMode="auto">
            <a:xfrm>
              <a:off x="3002576" y="3088500"/>
              <a:ext cx="2138171" cy="2486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3002575" y="5586984"/>
              <a:ext cx="2138172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George Cox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GE</a:t>
              </a:r>
            </a:p>
            <a:p>
              <a:r>
                <a:rPr lang="en-US" sz="1400" b="1" dirty="0" err="1" smtClean="0">
                  <a:latin typeface="Calibri"/>
                  <a:cs typeface="Calibri"/>
                </a:rPr>
                <a:t>Bently</a:t>
              </a:r>
              <a:r>
                <a:rPr lang="en-US" sz="1400" b="1" dirty="0" smtClean="0">
                  <a:latin typeface="Calibri"/>
                  <a:cs typeface="Calibri"/>
                </a:rPr>
                <a:t>, Nevada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47" name="Picture 10" descr="C:\Dropbox\mtech\nao\students\George Cox (2)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5" t="25385" r="24905" b="3614"/>
          <a:stretch/>
        </p:blipFill>
        <p:spPr bwMode="auto">
          <a:xfrm>
            <a:off x="1177510" y="3703463"/>
            <a:ext cx="325710" cy="3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6991178" y="791602"/>
            <a:ext cx="2138172" cy="3892363"/>
            <a:chOff x="437388" y="3557030"/>
            <a:chExt cx="2138172" cy="3892363"/>
          </a:xfrm>
        </p:grpSpPr>
        <p:pic>
          <p:nvPicPr>
            <p:cNvPr id="1035" name="Picture 11" descr="BrianMyers_ 01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56" y="3557030"/>
              <a:ext cx="2118639" cy="318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437388" y="6710729"/>
              <a:ext cx="2138172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Brian Myers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Zoot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Bozeman, MT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51" name="Picture 11" descr="BrianMyers_ 01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63" y="1740075"/>
            <a:ext cx="272154" cy="40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953153" y="3396106"/>
            <a:ext cx="2138172" cy="3457316"/>
            <a:chOff x="3145536" y="3261834"/>
            <a:chExt cx="2138172" cy="3457316"/>
          </a:xfrm>
        </p:grpSpPr>
        <p:pic>
          <p:nvPicPr>
            <p:cNvPr id="1036" name="Picture 12" descr="C:\Dropbox\mtech\nao\students\Chirs Ostrum.JPG"/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8" t="27438" r="44562" b="22519"/>
            <a:stretch/>
          </p:blipFill>
          <p:spPr bwMode="auto">
            <a:xfrm>
              <a:off x="3145536" y="3261834"/>
              <a:ext cx="2138172" cy="2729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3145536" y="5980486"/>
              <a:ext cx="2138172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Chris </a:t>
              </a:r>
              <a:r>
                <a:rPr lang="en-US" sz="1400" b="1" dirty="0" err="1" smtClean="0">
                  <a:latin typeface="Calibri"/>
                  <a:cs typeface="Calibri"/>
                </a:rPr>
                <a:t>Ostrum</a:t>
              </a:r>
              <a:endParaRPr lang="en-US" sz="1400" b="1" dirty="0" smtClean="0">
                <a:latin typeface="Calibri"/>
                <a:cs typeface="Calibri"/>
              </a:endParaRPr>
            </a:p>
            <a:p>
              <a:r>
                <a:rPr lang="en-US" sz="1400" b="1" dirty="0" smtClean="0">
                  <a:latin typeface="Calibri"/>
                  <a:cs typeface="Calibri"/>
                </a:rPr>
                <a:t>Sierra Nevada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Denver, CO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55" name="Picture 12" descr="C:\Dropbox\mtech\nao\students\Chirs Ostrum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7438" r="44562" b="22519"/>
          <a:stretch/>
        </p:blipFill>
        <p:spPr bwMode="auto">
          <a:xfrm>
            <a:off x="2748518" y="3374304"/>
            <a:ext cx="292608" cy="3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6978732" y="800746"/>
            <a:ext cx="2138172" cy="2643819"/>
            <a:chOff x="2596896" y="3415665"/>
            <a:chExt cx="2138172" cy="2643819"/>
          </a:xfrm>
        </p:grpSpPr>
        <p:pic>
          <p:nvPicPr>
            <p:cNvPr id="1037" name="Picture 13" descr="C:\Dropbox\mtech\nao\students\Dan Loeschke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896" y="3415665"/>
              <a:ext cx="2138172" cy="192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2596896" y="5320820"/>
              <a:ext cx="2138172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/>
                  <a:cs typeface="Calibri"/>
                </a:rPr>
                <a:t>Dan </a:t>
              </a:r>
              <a:r>
                <a:rPr lang="en-US" sz="1400" b="1" dirty="0" err="1" smtClean="0">
                  <a:latin typeface="Calibri"/>
                  <a:cs typeface="Calibri"/>
                </a:rPr>
                <a:t>Loeschke</a:t>
              </a:r>
              <a:endParaRPr lang="en-US" sz="1400" b="1" dirty="0" smtClean="0">
                <a:latin typeface="Calibri"/>
                <a:cs typeface="Calibri"/>
              </a:endParaRPr>
            </a:p>
            <a:p>
              <a:r>
                <a:rPr lang="en-US" sz="1400" b="1" dirty="0" smtClean="0">
                  <a:latin typeface="Calibri"/>
                  <a:cs typeface="Calibri"/>
                </a:rPr>
                <a:t>Micron</a:t>
              </a:r>
            </a:p>
            <a:p>
              <a:r>
                <a:rPr lang="en-US" sz="1400" b="1" dirty="0" smtClean="0">
                  <a:latin typeface="Calibri"/>
                  <a:cs typeface="Calibri"/>
                </a:rPr>
                <a:t>Boise, ID</a:t>
              </a:r>
              <a:endParaRPr lang="en-US" sz="1400" b="1" dirty="0">
                <a:latin typeface="Calibri"/>
                <a:cs typeface="Calibri"/>
              </a:endParaRPr>
            </a:p>
          </p:txBody>
        </p:sp>
      </p:grpSp>
      <p:pic>
        <p:nvPicPr>
          <p:cNvPr id="59" name="Picture 13" descr="C:\Dropbox\mtech\nao\students\Dan Loeschke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39" y="2806234"/>
            <a:ext cx="322496" cy="2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74317E-6 L -0.71198 -0.3931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8" y="-19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48148E-6 C -0.00763 0.00347 -0.00416 0.00208 -0.01041 0.00417 C -0.01458 0.01227 -0.01024 0.00602 -0.02083 0.00972 C -0.05694 0.02222 -0.09513 0.03495 -0.1302 0.05139 C -0.1493 0.06042 -0.16874 0.06759 -0.18749 0.07778 C -0.21926 0.09514 -0.25069 0.12269 -0.2802 0.14583 C -0.29513 0.15741 -0.31145 0.16551 -0.32708 0.175 C -0.32985 0.17662 -0.33281 0.17732 -0.33541 0.17917 C -0.35138 0.19028 -0.36701 0.19769 -0.38333 0.20695 C -0.42308 0.2294 -0.39183 0.2169 -0.4177 0.22639 C -0.43419 0.23796 -0.4486 0.24815 -0.46666 0.25417 C -0.48524 0.25347 -0.53003 0.2706 -0.54583 0.23889 C -0.54652 0.23519 -0.54722 0.23148 -0.54791 0.22778 C -0.54826 0.22593 -0.54895 0.22222 -0.54895 0.22222 C -0.54774 0.19977 -0.54982 0.2 -0.53333 0.2 " pathEditMode="relative" ptsTypes="ffffffffffffffA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3727 C -0.01007 -0.04375 -0.0191 -0.04746 -0.03246 -0.04977 C -0.04548 -0.05672 -0.06337 -0.05463 -0.07725 -0.05672 C -0.1125 -0.06204 -0.14809 -0.06227 -0.1835 -0.06366 C -0.20208 -0.06528 -0.22118 -0.06621 -0.23975 -0.06922 C -0.24896 -0.07061 -0.25764 -0.07431 -0.26684 -0.07616 C -0.27274 -0.08149 -0.27986 -0.08125 -0.28663 -0.08311 C -0.30746 -0.08125 -0.31267 -0.08218 -0.3283 -0.07616 C -0.34618 -0.07662 -0.36371 -0.07639 -0.38142 -0.07755 C -0.39271 -0.07824 -0.39028 -0.08102 -0.40017 -0.08449 C -0.41198 -0.08866 -0.42448 -0.09352 -0.43663 -0.09561 C -0.44548 -0.10162 -0.45486 -0.10625 -0.46371 -0.11227 C -0.4743 -0.11945 -0.4618 -0.11436 -0.47205 -0.11783 C -0.47864 -0.12292 -0.48524 -0.12824 -0.49184 -0.13311 C -0.49462 -0.13519 -0.49739 -0.13681 -0.50017 -0.13866 C -0.50295 -0.14051 -0.5085 -0.14422 -0.5085 -0.14399 C -0.52899 -0.17593 -0.56857 -0.16922 -0.59705 -0.17338 C -0.60416 -0.17662 -0.61215 -0.17755 -0.61892 -0.18172 C -0.62725 -0.18681 -0.63212 -0.19098 -0.6408 -0.19283 C -0.64618 -0.19653 -0.65035 -0.19723 -0.65642 -0.19838 C -0.66094 -0.20232 -0.66597 -0.20301 -0.671 -0.20533 C -0.67621 -0.20764 -0.68229 -0.21204 -0.68767 -0.21366 C -0.69253 -0.21505 -0.69739 -0.21505 -0.70225 -0.21644 C -0.72812 -0.22431 -0.75347 -0.23588 -0.78038 -0.23588 " pathEditMode="relative" rAng="0" ptsTypes="fffffffffffffffffffffffA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15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6.2963E-6 C -0.01909 -0.00647 -0.04149 0.01019 -0.06041 0.01529 C -0.06076 0.01667 -0.06058 0.01853 -0.06145 0.01945 C -0.06336 0.02154 -0.07048 0.02292 -0.07291 0.02362 C -0.07829 0.03079 -0.08524 0.02917 -0.09166 0.03334 C -0.09756 0.03728 -0.10069 0.0426 -0.10728 0.04445 C -0.11267 0.04931 -0.11874 0.05302 -0.12395 0.05834 C -0.13281 0.0676 -0.12517 0.0639 -0.13333 0.06667 C -0.13906 0.07686 -0.14843 0.08427 -0.15624 0.09167 C -0.16336 0.09839 -0.15746 0.09029 -0.16562 0.09723 C -0.16909 0.10001 -0.17117 0.10533 -0.17499 0.10695 C -0.18228 0.11019 -0.18298 0.11274 -0.18975 0.11806 C -0.19756 0.12454 -0.2059 0.13103 -0.21458 0.13612 C -0.21996 0.14654 -0.21284 0.1345 -0.22083 0.14167 C -0.22187 0.1426 -0.22187 0.14492 -0.22308 0.14584 C -0.22621 0.14885 -0.23072 0.14862 -0.23437 0.15001 C -0.23819 0.15325 -0.24166 0.15464 -0.246 0.15695 C -0.24687 0.15834 -0.24756 0.16019 -0.24895 0.16112 C -0.2519 0.16297 -0.25572 0.16274 -0.2585 0.16529 C -0.26353 0.16968 -0.26805 0.17223 -0.27395 0.17362 C -0.27985 0.17941 -0.28541 0.17964 -0.29183 0.18334 C -0.30381 0.19052 -0.31631 0.197 -0.32916 0.2014 C -0.3335 0.2051 -0.33697 0.20487 -0.34166 0.20695 C -0.34739 0.2095 -0.35277 0.2132 -0.35833 0.21529 C -0.36076 0.21621 -0.36319 0.21714 -0.36579 0.21806 C -0.40034 0.23242 -0.43107 0.24167 -0.4677 0.24445 C -0.48072 0.2514 -0.49895 0.24908 -0.51249 0.25001 C -0.52621 0.25093 -0.53853 0.25302 -0.55208 0.25556 C -0.55728 0.25649 -0.57031 0.25788 -0.57499 0.25834 C -0.58228 0.25927 -0.59687 0.26112 -0.59687 0.26112 C -0.63663 0.2588 -0.67603 0.25464 -0.71562 0.2514 C -0.72586 0.24792 -0.73645 0.2463 -0.74687 0.24445 C -0.75173 0.24353 -0.76145 0.24167 -0.76145 0.24167 C -0.76579 0.23982 -0.77065 0.23936 -0.77499 0.23751 C -0.78923 0.23126 -0.80364 0.22593 -0.81874 0.22362 C -0.82447 0.22107 -0.82083 0.22223 -0.8302 0.22223 " pathEditMode="relative" ptsTypes="fffffffffffffffffffffffffffffffffffA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-0.05648 C 0.0125 -0.06435 0.01441 -0.06019 0.00504 -0.06343 C -0.00642 -0.06736 -0.0151 -0.07523 -0.02621 -0.08009 C -0.02916 -0.08611 -0.03125 -0.08426 -0.03559 -0.08843 C -0.03993 -0.09259 -0.04166 -0.09491 -0.04705 -0.09676 C -0.04896 -0.09838 -0.05139 -0.09931 -0.0533 -0.10093 C -0.05764 -0.10486 -0.05833 -0.10741 -0.06371 -0.10926 C -0.07118 -0.11667 -0.08073 -0.12477 -0.08975 -0.1287 C -0.09427 -0.13357 -0.0967 -0.13658 -0.10225 -0.13843 C -0.10625 -0.14375 -0.10885 -0.14468 -0.11371 -0.14815 C -0.11857 -0.15162 -0.12205 -0.15695 -0.12725 -0.15926 C -0.1309 -0.16667 -0.13854 -0.16945 -0.14392 -0.17454 C -0.15069 -0.18102 -0.1434 -0.17708 -0.15017 -0.18009 C -0.15555 -0.18727 -0.16215 -0.19097 -0.16788 -0.19676 C -0.17309 -0.20162 -0.17691 -0.21019 -0.18159 -0.2162 C -0.18628 -0.22269 -0.19201 -0.22732 -0.19705 -0.23426 C -0.19826 -0.23565 -0.19948 -0.23658 -0.20017 -0.23843 C -0.20087 -0.24028 -0.20139 -0.24236 -0.20225 -0.24398 C -0.20503 -0.24838 -0.20989 -0.2507 -0.21267 -0.25509 C -0.21666 -0.26111 -0.22048 -0.26783 -0.22621 -0.27037 C -0.23212 -0.27801 -0.23923 -0.28588 -0.24722 -0.28843 C -0.25434 -0.29815 -0.26771 -0.30556 -0.27725 -0.31065 C -0.28107 -0.31273 -0.28524 -0.31343 -0.28871 -0.3162 C -0.2993 -0.32454 -0.30295 -0.3294 -0.31371 -0.33426 C -0.31736 -0.33912 -0.32031 -0.33912 -0.32517 -0.3412 C -0.33142 -0.34954 -0.32465 -0.34213 -0.3335 -0.34676 C -0.34062 -0.35046 -0.34687 -0.35533 -0.35434 -0.35787 C -0.37291 -0.37338 -0.39514 -0.375 -0.4158 -0.38426 C -0.43663 -0.39352 -0.45972 -0.39838 -0.48142 -0.40232 C -0.48923 -0.4037 -0.49652 -0.40764 -0.50434 -0.40926 C -0.5151 -0.41158 -0.52587 -0.41343 -0.53663 -0.41482 C -0.56215 -0.41389 -0.57014 -0.41296 -0.58975 -0.40926 C -0.59878 -0.40533 -0.61007 -0.39884 -0.61684 -0.38982 " pathEditMode="relative" rAng="0" ptsTypes="ffffffffffffffffffffffffffffffffA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-0.05486 C -0.03299 -0.06504 -0.05608 -0.06458 -0.08004 -0.06597 C -0.11789 -0.07129 -0.15104 -0.06944 -0.19045 -0.06875 C -0.24966 -0.06967 -0.30851 -0.06967 -0.36754 -0.07569 C -0.4217 -0.07476 -0.48004 -0.08055 -0.53525 -0.07013 C -0.53924 -0.06828 -0.5441 -0.06875 -0.54775 -0.06597 C -0.55191 -0.06296 -0.55608 -0.05925 -0.56025 -0.05625 C -0.5625 -0.05462 -0.56441 -0.05254 -0.5665 -0.05069 C -0.56754 -0.04976 -0.56962 -0.04791 -0.56962 -0.04768 C -0.57188 -0.04351 -0.57518 -0.04027 -0.57691 -0.03541 C -0.57865 -0.03078 -0.57778 -0.02824 -0.579 -0.02291 C -0.58039 -0.01643 -0.58316 -0.0118 -0.58316 -0.00486 " pathEditMode="relative" rAng="0" ptsTypes="fffffffffffA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-0.08241 C 0.00069 -0.08148 -0.01754 -0.07917 -0.04306 -0.07685 C -0.05295 -0.07153 -0.06198 -0.06991 -0.07223 -0.06574 C -0.07743 -0.06366 -0.08247 -0.05995 -0.08785 -0.0588 C -0.09757 -0.05671 -0.09497 -0.05857 -0.10243 -0.05602 C -0.10538 -0.05509 -0.10782 -0.05278 -0.11077 -0.05185 C -0.12292 -0.04815 -0.13594 -0.04908 -0.14827 -0.0463 C -0.15695 -0.04167 -0.1665 -0.04097 -0.17535 -0.03796 C -0.19323 -0.03195 -0.21146 -0.02477 -0.22952 -0.02269 C -0.28125 -0.00556 -0.33716 -0.00857 -0.38993 -0.00324 C -0.42396 0.00579 -0.46007 0.00023 -0.4941 -0.00046 C -0.51372 -0.00162 -0.53299 -0.00486 -0.55243 -0.00741 C -0.56094 -0.0132 -0.55504 -0.00995 -0.57118 -0.01296 C -0.579 -0.01435 -0.58577 -0.01806 -0.59306 -0.0213 C -0.59827 -0.02361 -0.60434 -0.02408 -0.60973 -0.02546 C -0.61736 -0.03241 -0.62709 -0.03681 -0.63577 -0.04074 C -0.63872 -0.04468 -0.65052 -0.05185 -0.65556 -0.05463 C -0.65868 -0.05625 -0.66216 -0.05625 -0.66493 -0.0588 C -0.66771 -0.06134 -0.67431 -0.06435 -0.67431 -0.06412 C -0.67986 -0.06991 -0.68542 -0.0757 -0.69098 -0.08102 C -0.69219 -0.08218 -0.69393 -0.08241 -0.69514 -0.0838 C -0.71511 -0.10556 -0.69167 -0.08403 -0.70868 -0.09908 C -0.71407 -0.10394 -0.71528 -0.11042 -0.72118 -0.11296 C -0.72223 -0.11435 -0.72309 -0.11597 -0.72431 -0.11713 C -0.72622 -0.11921 -0.73056 -0.12269 -0.73056 -0.12245 C -0.73386 -0.12917 -0.73959 -0.13264 -0.74514 -0.13519 C -0.74844 -0.13958 -0.74688 -0.13935 -0.74931 -0.13935 " pathEditMode="relative" rAng="0" ptsTypes="ffffffffffffffffffffffffffA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6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-0.11007 -0.01227 -0.21979 -0.03958 -0.32986 -0.04259 C -0.36354 -0.04514 -0.39618 -0.05532 -0.42969 -0.05879 C -0.45104 -0.06366 -0.47222 -0.06504 -0.49375 -0.06666 C -0.55018 -0.07754 -0.61945 -0.07014 -0.66979 -0.07083 C -0.69427 -0.07384 -0.71893 -0.07847 -0.74323 -0.08078 C -0.76823 -0.07893 -0.78872 -0.07754 -0.81233 -0.07083 C -0.81754 -0.06736 -0.81823 -0.06736 -0.82257 -0.06273 C -0.82361 -0.06134 -0.82552 -0.05879 -0.82552 -0.05833 " pathEditMode="relative" rAng="0" ptsTypes="ffffffffA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5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-0.05416 C 0.00746 -0.05717 -0.00018 -0.06088 -0.00799 -0.0625 C -0.0125 -0.06342 -0.01979 -0.06365 -0.02465 -0.06527 C -0.02778 -0.06643 -0.03073 -0.06852 -0.03403 -0.06944 C -0.04271 -0.07176 -0.05139 -0.07407 -0.06007 -0.07639 C -0.07813 -0.08125 -0.09479 -0.08981 -0.1132 -0.09166 C -0.12101 -0.09514 -0.12899 -0.09814 -0.13715 -0.1 C -0.15052 -0.10717 -0.1691 -0.10949 -0.18299 -0.1125 C -0.18837 -0.11597 -0.19375 -0.11643 -0.19965 -0.11805 C -0.20643 -0.12407 -0.2217 -0.12592 -0.22986 -0.12777 C -0.24306 -0.13078 -0.25625 -0.13518 -0.26945 -0.1375 C -0.27604 -0.14027 -0.28004 -0.14189 -0.28715 -0.14305 C -0.30521 -0.14907 -0.32379 -0.15463 -0.34236 -0.15833 C -0.36042 -0.16643 -0.38004 -0.16666 -0.39861 -0.17083 C -0.40643 -0.17615 -0.42465 -0.17639 -0.42465 -0.17615 C -0.43802 -0.18078 -0.45156 -0.18402 -0.46528 -0.18611 C -0.47413 -0.18912 -0.48108 -0.19051 -0.49028 -0.19166 C -0.49965 -0.1949 -0.50868 -0.19676 -0.5184 -0.19861 C -0.5375 -0.20231 -0.5566 -0.20902 -0.5757 -0.21389 C -0.60399 -0.22106 -0.63334 -0.2243 -0.66215 -0.22639 C -0.68229 -0.22592 -0.70243 -0.22592 -0.72257 -0.225 C -0.73646 -0.2243 -0.74462 -0.2125 -0.75695 -0.20833 C -0.76406 -0.20208 -0.77465 -0.20092 -0.78299 -0.19861 C -0.79028 -0.19676 -0.79601 -0.19305 -0.80382 -0.19305 " pathEditMode="relative" rAng="0" ptsTypes="fffffffffffffffffffffffA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38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0625 C 0.00417 -0.06736 -0.01424 -0.07176 -0.03281 -0.07361 C -0.11267 -0.07037 -0.19288 -0.06898 -0.27274 -0.06528 C -0.30035 -0.06111 -0.32865 -0.0588 -0.35677 -0.05695 C -0.36858 -0.05533 -0.38038 -0.05509 -0.39219 -0.05278 C -0.41319 -0.04861 -0.43142 -0.04074 -0.4526 -0.03889 C -0.45833 -0.0338 -0.45365 -0.03704 -0.46406 -0.03472 C -0.47274 -0.03287 -0.48003 -0.02894 -0.48906 -0.02778 C -0.49358 -0.02384 -0.49861 -0.02269 -0.50365 -0.02083 C -0.51875 -0.01505 -0.52257 -0.0125 -0.53906 -0.01111 C -0.55486 -0.00278 -0.57604 -0.00278 -0.59323 0.00139 C -0.59601 0.00208 -0.59878 0.00231 -0.60156 0.00278 C -0.60781 0.0037 -0.62031 0.00555 -0.62031 0.00579 C -0.6316 0.01551 -0.65833 0.01111 -0.66927 0.01111 " pathEditMode="relative" rAng="0" ptsTypes="fffffffffffffA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C -0.00816 -0.00741 -0.01962 -0.00718 -0.02917 -0.00834 C -0.08125 -0.01412 -0.02882 -0.00857 -0.0823 -0.0125 C -0.11077 -0.01459 -0.16771 -0.01945 -0.16771 -0.01945 C -0.16945 -0.01991 -0.17119 -0.02061 -0.17292 -0.02084 C -0.17813 -0.02153 -0.18334 -0.0213 -0.18855 -0.02223 C -0.19601 -0.02362 -0.20261 -0.02662 -0.21042 -0.02778 C -0.2224 -0.03172 -0.23455 -0.03241 -0.24688 -0.03473 C -0.27188 -0.03959 -0.29671 -0.04514 -0.32188 -0.04723 C -0.34323 -0.05232 -0.36476 -0.05533 -0.38646 -0.05695 C -0.40348 -0.06274 -0.42292 -0.06436 -0.44063 -0.06667 C -0.45157 -0.07153 -0.4625 -0.07338 -0.47396 -0.075 C -0.48907 -0.08172 -0.50487 -0.08403 -0.52084 -0.08612 C -0.53438 -0.09329 -0.55504 -0.09561 -0.5698 -0.09723 C -0.58334 -0.10047 -0.59671 -0.10209 -0.61042 -0.10417 C -0.61632 -0.10672 -0.62188 -0.10741 -0.62813 -0.10834 C -0.63455 -0.11112 -0.64132 -0.1125 -0.64792 -0.11389 C -0.65851 -0.12084 -0.67292 -0.11968 -0.68438 -0.12084 C -0.69723 -0.12037 -0.71007 -0.12037 -0.72292 -0.11945 C -0.72744 -0.11922 -0.7316 -0.11667 -0.73646 -0.11667 " pathEditMode="relative" ptsTypes="fffffffffffffffffffA">
                                      <p:cBhvr>
                                        <p:cTn id="1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C -0.01076 -0.01227 -0.01961 -0.01759 -0.03228 -0.025 C -0.03819 -0.02847 -0.04478 -0.03079 -0.04999 -0.03611 C -0.05138 -0.0375 -0.0526 -0.03935 -0.05416 -0.04028 C -0.05711 -0.04236 -0.06614 -0.04491 -0.06874 -0.04583 C -0.07273 -0.04722 -0.07621 -0.05139 -0.0802 -0.05278 C -0.09201 -0.05718 -0.08159 -0.05162 -0.09062 -0.05556 C -0.09826 -0.0588 -0.10607 -0.06134 -0.11353 -0.06528 C -0.12273 -0.07014 -0.13072 -0.07546 -0.14062 -0.07778 C -0.15121 -0.08472 -0.17239 -0.09097 -0.18437 -0.09306 C -0.19513 -0.09792 -0.19687 -0.1 -0.20937 -0.10139 C -0.22187 -0.10972 -0.23437 -0.11088 -0.24791 -0.11389 C -0.25624 -0.11574 -0.25728 -0.11829 -0.2677 -0.11945 C -0.28905 -0.12662 -0.31093 -0.13102 -0.33228 -0.1375 C -0.34339 -0.14491 -0.36683 -0.14884 -0.37916 -0.15 C -0.39305 -0.15139 -0.42082 -0.15417 -0.42082 -0.15417 C -0.44652 -0.15278 -0.47221 -0.15162 -0.49791 -0.14861 C -0.5269 -0.14097 -0.55711 -0.13727 -0.58645 -0.13333 C -0.5953 -0.1287 -0.60451 -0.12755 -0.61353 -0.12361 C -0.61822 -0.11898 -0.62256 -0.11713 -0.62812 -0.11528 C -0.63228 -0.11158 -0.63628 -0.10949 -0.64062 -0.10556 C -0.64166 -0.10463 -0.64374 -0.10278 -0.64374 -0.10278 C -0.64721 -0.09583 -0.64478 -0.09954 -0.65207 -0.09306 C -0.65329 -0.0919 -0.65433 -0.09051 -0.6552 -0.08889 C -0.65607 -0.0875 -0.65728 -0.08472 -0.65728 -0.08472 " pathEditMode="relative" ptsTypes="ffffffffffffffffffffffffA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5.55556E-6 C -0.01129 -0.00509 -0.004 -0.00231 -0.02188 -0.00555 C -0.06164 -0.0037 -0.10105 0.00325 -0.14063 0.00556 C -0.16633 0.00718 -0.19202 0.00695 -0.21771 0.00834 C -0.25001 0.01459 -0.28195 0.01089 -0.31459 0.00834 C -0.34567 0.00186 -0.37796 0.00093 -0.40938 -0.00138 C -0.4231 -0.00601 -0.43803 -0.00948 -0.45209 -0.0111 C -0.45834 -0.01272 -0.46459 -0.01388 -0.47084 -0.01527 C -0.47692 -0.01944 -0.48282 -0.02036 -0.48959 -0.02222 C -0.49792 -0.02777 -0.50678 -0.03078 -0.51563 -0.03472 C -0.52015 -0.0368 -0.52553 -0.03726 -0.52917 -0.04166 C -0.53403 -0.04745 -0.5481 -0.06203 -0.55105 -0.06805 C -0.55556 -0.07708 -0.55973 -0.08958 -0.56667 -0.09583 C -0.56876 -0.09976 -0.57032 -0.10393 -0.57188 -0.10833 " pathEditMode="relative" ptsTypes="fffffffffffffA">
                                      <p:cBhvr>
                                        <p:cTn id="2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2.59259E-6 C -0.00798 -0.00231 -0.01614 -0.00301 -0.02395 -0.00555 C -0.03177 -0.0081 -0.03888 -0.01111 -0.04687 -0.0125 C -0.06302 -0.01967 -0.08107 -0.02222 -0.09791 -0.025 C -0.10364 -0.02754 -0.10833 -0.02824 -0.11458 -0.02916 C -0.13663 -0.04097 -0.17065 -0.03657 -0.1927 -0.0375 C -0.23524 -0.0368 -0.27326 -0.03402 -0.31458 -0.03055 C -0.3309 -0.02685 -0.34809 -0.025 -0.36458 -0.02361 C -0.37343 -0.02014 -0.38003 -0.01921 -0.38958 -0.01805 C -0.40173 -0.01273 -0.41458 -0.0081 -0.42708 -0.00416 C -0.4309 -0.00301 -0.43472 -0.00162 -0.43854 -2.59259E-6 C -0.43993 0.0007 -0.44131 0.00209 -0.4427 0.00278 C -0.44548 0.00394 -0.45104 0.00556 -0.45104 0.00556 C -0.4559 0.00973 -0.4585 0.00996 -0.46458 0.01111 C -0.46979 0.01389 -0.47343 0.01551 -0.47916 0.01667 C -0.48437 0.01945 -0.4894 0.02315 -0.49479 0.025 C -0.49999 0.0301 -0.50572 0.03195 -0.51145 0.03611 C -0.52048 0.04283 -0.52743 0.05394 -0.53749 0.05834 C -0.54253 0.06343 -0.54913 0.06875 -0.5552 0.07084 C -0.55972 0.07431 -0.56267 0.07755 -0.5677 0.07917 C -0.57378 0.08727 -0.58229 0.08681 -0.58958 0.09167 C -0.60243 0.10023 -0.61684 0.10255 -0.6302 0.10973 C -0.63298 0.11111 -0.63593 0.11204 -0.63854 0.11389 C -0.64184 0.11644 -0.64427 0.12061 -0.64791 0.12223 C -0.65086 0.12361 -0.65295 0.12477 -0.6552 0.12778 " pathEditMode="relative" ptsTypes="ffffffffffffffffffffffffA">
                                      <p:cBhvr>
                                        <p:cTn id="2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0" y="1"/>
            <a:ext cx="9144000" cy="9052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383753"/>
            <a:ext cx="3266645" cy="254508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Ackerman, Associate Professor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304800" y="1"/>
            <a:ext cx="8839200" cy="64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b="1" dirty="0" smtClean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Getting One of These Juicy Jobs</a:t>
            </a:r>
            <a:endParaRPr lang="en-US" dirty="0">
              <a:solidFill>
                <a:srgbClr val="7030A0"/>
              </a:solidFill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3074" name="Picture 2" descr="C:\Dropbox\mtech\mt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64" y="5952744"/>
            <a:ext cx="3913632" cy="8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072" y="758952"/>
            <a:ext cx="8182864" cy="49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way:</a:t>
            </a:r>
            <a:b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b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Get a Bachelor’s degree in CS or SE at Tech</a:t>
            </a:r>
            <a:b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4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Expensive!</a:t>
            </a:r>
          </a:p>
          <a:p>
            <a:pPr marL="800100" lvl="1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Scholarships:</a:t>
            </a:r>
          </a:p>
          <a:p>
            <a:pPr marL="1257300" lvl="2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$1,200 REAL scholarship (cs.mtech.edu)</a:t>
            </a:r>
          </a:p>
          <a:p>
            <a:pPr marL="1257300" lvl="2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$4,000 CodeMontana </a:t>
            </a:r>
            <a:r>
              <a:rPr lang="en-US" sz="2400" kern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scholarship (pick up flyer)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257300" lvl="2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More about CodeMontana in a moment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257300" lvl="2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sz="18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257300" lvl="2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sz="18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80000"/>
              </a:lnSpc>
              <a:defRPr/>
            </a:pP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9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0" y="1"/>
            <a:ext cx="9144000" cy="9052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383753"/>
            <a:ext cx="3266645" cy="254508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Ackerman, Associate Professor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304800" y="1"/>
            <a:ext cx="8839200" cy="64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b="1" dirty="0" smtClean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Introduction to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CodeHS</a:t>
            </a:r>
            <a:endParaRPr lang="en-US" dirty="0">
              <a:solidFill>
                <a:srgbClr val="7030A0"/>
              </a:solidFill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3074" name="Picture 2" descr="C:\Dropbox\mtech\mt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64" y="5952744"/>
            <a:ext cx="3913632" cy="8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072" y="758952"/>
            <a:ext cx="8182864" cy="38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superb teaching environment with videos and quick quizzes</a:t>
            </a:r>
          </a:p>
          <a:p>
            <a:pPr marL="800100" lvl="1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Starts at kindergarten level</a:t>
            </a:r>
          </a:p>
          <a:p>
            <a:pPr marL="800100" lvl="1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But moves quickly (and clearly) to advanced topics</a:t>
            </a:r>
          </a:p>
          <a:p>
            <a:pPr marL="800100" lvl="1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Can actually make some fun stuff. E.g.:</a:t>
            </a:r>
            <a:b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u="sng" dirty="0">
                <a:hlinkClick r:id="rId4"/>
              </a:rPr>
              <a:t>http://www.codehs.com/editor/showcase/38598/6/27</a:t>
            </a:r>
            <a:r>
              <a:rPr lang="en-US" sz="2000" dirty="0"/>
              <a:t> </a:t>
            </a:r>
            <a:endParaRPr lang="en-US" sz="20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CodeMontana is a version of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CodeHS</a:t>
            </a:r>
            <a:endParaRPr lang="en-US" sz="24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00100" lvl="1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Free access to Montanans (also prizes</a:t>
            </a: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!)</a:t>
            </a:r>
          </a:p>
          <a:p>
            <a:pPr marL="800100" lvl="1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www.codemontana.org</a:t>
            </a: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00100" lvl="1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Mentoring help available</a:t>
            </a:r>
          </a:p>
          <a:p>
            <a:pPr algn="l">
              <a:lnSpc>
                <a:spcPct val="80000"/>
              </a:lnSpc>
              <a:defRPr/>
            </a:pP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0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0" y="1"/>
            <a:ext cx="9144000" cy="9052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383753"/>
            <a:ext cx="3266645" cy="254508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Ackerman, Associate Professor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304800" y="1"/>
            <a:ext cx="8839200" cy="86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b="1" dirty="0" smtClean="0"/>
              <a:t>Result of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DemoTurnRight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4" name="Picture 2" descr="C:\Dropbox\mtech\mt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8" y="5983763"/>
            <a:ext cx="3913632" cy="8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t="33492" r="3777" b="19270"/>
          <a:stretch/>
        </p:blipFill>
        <p:spPr bwMode="auto">
          <a:xfrm>
            <a:off x="2048256" y="795528"/>
            <a:ext cx="5230368" cy="526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0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0" y="1"/>
            <a:ext cx="9144000" cy="9052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383753"/>
            <a:ext cx="3266645" cy="254508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Ackerman, Associate Professor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304800" y="1"/>
            <a:ext cx="8839200" cy="86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DemoTurnRight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+mn-lt"/>
                <a:cs typeface="Courier New" panose="02070309020205020404" pitchFamily="49" charset="0"/>
              </a:rPr>
              <a:t>start</a:t>
            </a:r>
            <a:endParaRPr lang="en-US" dirty="0"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3074" name="Picture 2" descr="C:\Dropbox\mtech\mt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64" y="5952744"/>
            <a:ext cx="3913632" cy="8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4" t="27226" r="13556" b="27228"/>
          <a:stretch/>
        </p:blipFill>
        <p:spPr bwMode="auto">
          <a:xfrm>
            <a:off x="6035040" y="210312"/>
            <a:ext cx="2692400" cy="273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072" y="758952"/>
            <a:ext cx="5073904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Command 1:  ?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Command 2:  ?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Command 3:  ?</a:t>
            </a:r>
          </a:p>
          <a:p>
            <a:pPr algn="l">
              <a:lnSpc>
                <a:spcPct val="80000"/>
              </a:lnSpc>
              <a:defRPr/>
            </a:pP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Command 4:  ?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Command 5:  ?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Command 6:  ?</a:t>
            </a:r>
          </a:p>
        </p:txBody>
      </p:sp>
    </p:spTree>
    <p:extLst>
      <p:ext uri="{BB962C8B-B14F-4D97-AF65-F5344CB8AC3E}">
        <p14:creationId xmlns:p14="http://schemas.microsoft.com/office/powerpoint/2010/main" val="16449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0" y="1"/>
            <a:ext cx="9144000" cy="9052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383753"/>
            <a:ext cx="3266645" cy="254508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Ackerman, Associate Professor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304800" y="1"/>
            <a:ext cx="8839200" cy="64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b="1" dirty="0" smtClean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Introductions</a:t>
            </a:r>
            <a:endParaRPr lang="en-US" dirty="0">
              <a:solidFill>
                <a:srgbClr val="7030A0"/>
              </a:solidFill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3074" name="Picture 2" descr="C:\Dropbox\mtech\mt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64" y="5952744"/>
            <a:ext cx="3913632" cy="8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072" y="758952"/>
            <a:ext cx="8073136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Students: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sz="18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Phil Winninghoff  (special student &amp; department volunteer)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sz="18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Jordan Yates (senior in software engineering)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sz="18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PJ Neary (senior in computer science)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sz="18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Jake Jones (senior software engineer</a:t>
            </a:r>
            <a:r>
              <a:rPr lang="en-US" sz="18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sz="18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Jon Wareham (senior in computer science and software engineering0</a:t>
            </a:r>
            <a:endParaRPr lang="en-US" sz="18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80000"/>
              </a:lnSpc>
              <a:defRPr/>
            </a:pP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Faculty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</a:t>
            </a:r>
          </a:p>
        </p:txBody>
      </p:sp>
    </p:spTree>
    <p:extLst>
      <p:ext uri="{BB962C8B-B14F-4D97-AF65-F5344CB8AC3E}">
        <p14:creationId xmlns:p14="http://schemas.microsoft.com/office/powerpoint/2010/main" val="20858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0" y="1"/>
            <a:ext cx="9144000" cy="9052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383753"/>
            <a:ext cx="3266645" cy="254508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Ackerman, Associate Professor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304800" y="56897"/>
            <a:ext cx="8839200" cy="62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Tech Challenge!!</a:t>
            </a:r>
            <a:endParaRPr lang="en-US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3074" name="Picture 2" descr="C:\Dropbox\mtech\mt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64" y="5952744"/>
            <a:ext cx="3913632" cy="8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905256"/>
            <a:ext cx="8256016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your sandbox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TechChallenge</a:t>
            </a: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write a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Karel</a:t>
            </a: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program using a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turnRight</a:t>
            </a: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function that goes: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934" y="3977640"/>
            <a:ext cx="8119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prize for any student who does the above in the 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fewest</a:t>
            </a: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lines of code! (a line with just </a:t>
            </a:r>
            <a:r>
              <a:rPr lang="en-US" sz="2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’}’</a:t>
            </a: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does not count as a line of code.</a:t>
            </a:r>
          </a:p>
          <a:p>
            <a:pPr>
              <a:lnSpc>
                <a:spcPct val="80000"/>
              </a:lnSpc>
              <a:defRPr/>
            </a:pPr>
            <a:endParaRPr lang="en-US" sz="20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Hint 1: Get a solution first, then try to make it smaller</a:t>
            </a:r>
            <a:endParaRPr lang="en-US" sz="20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en-US" sz="20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Hint 2</a:t>
            </a:r>
            <a:r>
              <a:rPr lang="en-US" sz="2000" kern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2000" kern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oops </a:t>
            </a: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can be nested! 4 sides, and ? moves each side</a:t>
            </a:r>
          </a:p>
          <a:p>
            <a:pPr>
              <a:lnSpc>
                <a:spcPct val="80000"/>
              </a:lnSpc>
              <a:defRPr/>
            </a:pPr>
            <a:endParaRPr lang="en-US" sz="20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8" t="33492" r="4667" b="20455"/>
          <a:stretch/>
        </p:blipFill>
        <p:spPr bwMode="auto">
          <a:xfrm>
            <a:off x="6311564" y="1676908"/>
            <a:ext cx="2078922" cy="211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8" t="33831" r="4667" b="19778"/>
          <a:stretch/>
        </p:blipFill>
        <p:spPr bwMode="auto">
          <a:xfrm>
            <a:off x="512062" y="1736344"/>
            <a:ext cx="2080953" cy="205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7" t="33323" r="4412" b="20455"/>
          <a:stretch/>
        </p:blipFill>
        <p:spPr bwMode="auto">
          <a:xfrm>
            <a:off x="3167380" y="1667765"/>
            <a:ext cx="2142577" cy="212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5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824" y="2368296"/>
            <a:ext cx="7168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Instructor and your teacher has copies of CodeMontana contest flyer.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0" y="1"/>
            <a:ext cx="9144000" cy="9052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383753"/>
            <a:ext cx="3266645" cy="254508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Ackerman, Associate Professor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304800" y="1"/>
            <a:ext cx="8839200" cy="64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b="1" dirty="0" smtClean="0">
                <a:latin typeface="+mn-lt"/>
                <a:cs typeface="Courier New" panose="02070309020205020404" pitchFamily="49" charset="0"/>
              </a:rPr>
              <a:t>Purpose of this Presentation</a:t>
            </a:r>
            <a:endParaRPr lang="en-US" dirty="0"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3074" name="Picture 2" descr="C:\Dropbox\mtech\mt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64" y="5952744"/>
            <a:ext cx="3913632" cy="8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072" y="758952"/>
            <a:ext cx="8073136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some fun!</a:t>
            </a:r>
          </a:p>
          <a:p>
            <a:pPr marL="342900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Learn a little something about computer programming and associate careers</a:t>
            </a:r>
          </a:p>
          <a:p>
            <a:pPr marL="342900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Letting you know of a relatively easy way to earn a $4,000 scholarship</a:t>
            </a:r>
          </a:p>
          <a:p>
            <a:pPr marL="342900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Actually experience writing and running a computer program (prizes!) </a:t>
            </a:r>
          </a:p>
        </p:txBody>
      </p:sp>
    </p:spTree>
    <p:extLst>
      <p:ext uri="{BB962C8B-B14F-4D97-AF65-F5344CB8AC3E}">
        <p14:creationId xmlns:p14="http://schemas.microsoft.com/office/powerpoint/2010/main" val="26130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0" y="1"/>
            <a:ext cx="9144000" cy="9052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383753"/>
            <a:ext cx="3266645" cy="254508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Ackerman, Associate Professor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304800" y="1"/>
            <a:ext cx="8839200" cy="64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b="1" dirty="0" smtClean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Getting Set Up</a:t>
            </a:r>
            <a:endParaRPr lang="en-US" dirty="0">
              <a:solidFill>
                <a:srgbClr val="7030A0"/>
              </a:solidFill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3074" name="Picture 2" descr="C:\Dropbox\mtech\mt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64" y="5952744"/>
            <a:ext cx="3913632" cy="8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072" y="758952"/>
            <a:ext cx="8073136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 to </a:t>
            </a: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www.codehs.com/login</a:t>
            </a:r>
            <a:endParaRPr lang="en-US" sz="24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Login in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 to </a:t>
            </a: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sandbox</a:t>
            </a: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(menu item)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 look something like ---</a:t>
            </a:r>
          </a:p>
        </p:txBody>
      </p:sp>
    </p:spTree>
    <p:extLst>
      <p:ext uri="{BB962C8B-B14F-4D97-AF65-F5344CB8AC3E}">
        <p14:creationId xmlns:p14="http://schemas.microsoft.com/office/powerpoint/2010/main" val="23037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73736"/>
            <a:ext cx="7022592" cy="59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8096" y="6245352"/>
            <a:ext cx="687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3"/>
              </a:rPr>
              <a:t>http://www.youtube.com/watch?v=qYZF6oIZtfc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8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0" y="1"/>
            <a:ext cx="9144000" cy="9052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383753"/>
            <a:ext cx="3266645" cy="254508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Ackerman, Associate Professor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304800" y="1"/>
            <a:ext cx="8839200" cy="64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b="1" dirty="0" smtClean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Side Note</a:t>
            </a:r>
            <a:endParaRPr lang="en-US" dirty="0">
              <a:solidFill>
                <a:srgbClr val="7030A0"/>
              </a:solidFill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3074" name="Picture 2" descr="C:\Dropbox\mtech\mt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64" y="5952744"/>
            <a:ext cx="3913632" cy="8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072" y="758952"/>
            <a:ext cx="8182864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Several of the people you just saw are </a:t>
            </a:r>
            <a:b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4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multi-</a:t>
            </a:r>
            <a:r>
              <a:rPr lang="en-US" sz="4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billionaires</a:t>
            </a:r>
            <a:r>
              <a:rPr lang="en-US" sz="4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 marL="342900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sz="24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80000"/>
              </a:lnSpc>
              <a:defRPr/>
            </a:pP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1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0" y="1"/>
            <a:ext cx="9144000" cy="9052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383753"/>
            <a:ext cx="3266645" cy="254508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 Ackerman, Associate Professor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304800" y="1"/>
            <a:ext cx="8839200" cy="64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b="1" dirty="0" smtClean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Student Stories</a:t>
            </a:r>
            <a:endParaRPr lang="en-US" dirty="0">
              <a:solidFill>
                <a:srgbClr val="7030A0"/>
              </a:solidFill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3074" name="Picture 2" descr="C:\Dropbox\mtech\mt_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64" y="5952744"/>
            <a:ext cx="3913632" cy="8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072" y="758952"/>
            <a:ext cx="8182864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sz="24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80000"/>
              </a:lnSpc>
              <a:defRPr/>
            </a:pP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1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j-echost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4" y="246888"/>
            <a:ext cx="8478793" cy="47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1491" y="5404104"/>
            <a:ext cx="3661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PJ at EchoStar in Denver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i.cbsi.com/cnwk.1d/i/tim2/2013/07/03/Microsoft_Building_99_610x40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792" y="-192024"/>
            <a:ext cx="10744533" cy="71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EITH@I00GQPMO4DEBDL4I" val="270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16746</TotalTime>
  <Words>513</Words>
  <Application>Microsoft Office PowerPoint</Application>
  <PresentationFormat>On-screen Show (4:3)</PresentationFormat>
  <Paragraphs>125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 Vertanen</dc:creator>
  <cp:lastModifiedBy>frank</cp:lastModifiedBy>
  <cp:revision>598</cp:revision>
  <cp:lastPrinted>2014-02-18T19:41:08Z</cp:lastPrinted>
  <dcterms:created xsi:type="dcterms:W3CDTF">2009-01-22T10:52:17Z</dcterms:created>
  <dcterms:modified xsi:type="dcterms:W3CDTF">2014-02-23T00:46:53Z</dcterms:modified>
</cp:coreProperties>
</file>