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1"/>
  </p:notesMasterIdLst>
  <p:sldIdLst>
    <p:sldId id="326" r:id="rId5"/>
    <p:sldId id="327" r:id="rId6"/>
    <p:sldId id="328" r:id="rId7"/>
    <p:sldId id="329" r:id="rId8"/>
    <p:sldId id="391" r:id="rId9"/>
    <p:sldId id="330" r:id="rId10"/>
    <p:sldId id="331" r:id="rId11"/>
    <p:sldId id="332" r:id="rId12"/>
    <p:sldId id="333" r:id="rId13"/>
    <p:sldId id="334" r:id="rId14"/>
    <p:sldId id="335" r:id="rId15"/>
    <p:sldId id="392" r:id="rId16"/>
    <p:sldId id="336" r:id="rId17"/>
    <p:sldId id="337" r:id="rId18"/>
    <p:sldId id="338" r:id="rId19"/>
    <p:sldId id="339" r:id="rId20"/>
    <p:sldId id="340" r:id="rId21"/>
    <p:sldId id="401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98" r:id="rId31"/>
    <p:sldId id="349" r:id="rId32"/>
    <p:sldId id="350" r:id="rId33"/>
    <p:sldId id="399" r:id="rId34"/>
    <p:sldId id="400" r:id="rId35"/>
    <p:sldId id="352" r:id="rId36"/>
    <p:sldId id="394" r:id="rId37"/>
    <p:sldId id="395" r:id="rId38"/>
    <p:sldId id="396" r:id="rId39"/>
    <p:sldId id="397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338" y="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559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  <p:sldLayoutId id="2147483660" r:id="rId9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action-design.org/literature/article/preattentive-visual-properties-and-how-to-use-them-in-information-visualization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  <a:br>
              <a:rPr lang="en-US" dirty="0"/>
            </a:br>
            <a:r>
              <a:rPr lang="en-US" sz="3200" dirty="0"/>
              <a:t>(Jennifer Tidwell)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394" name="Screen Shot 2016-07-11 at 10.27.43 PM.png" descr="Screen Shot 2016-07-11 at 10.27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1248" y="2601398"/>
            <a:ext cx="7022304" cy="627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olor H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Color Hue</a:t>
            </a:r>
          </a:p>
        </p:txBody>
      </p:sp>
      <p:pic>
        <p:nvPicPr>
          <p:cNvPr id="397" name="Screenshot from 2017-09-06 09-01-16.png" descr="Screenshot from 2017-09-06 09-01-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524" y="2520119"/>
            <a:ext cx="11358092" cy="3061544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ource: DDV"/>
          <p:cNvSpPr txBox="1"/>
          <p:nvPr/>
        </p:nvSpPr>
        <p:spPr>
          <a:xfrm>
            <a:off x="10299953" y="8367370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4524" y="5820690"/>
            <a:ext cx="1135809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/>
              <a:t>Avoid using color as a way to encode rank, order, intensity, or values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Vary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brightness or saturation is effective for heat maps and relative intensity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baseline="0" dirty="0"/>
              <a:t>Excellent</a:t>
            </a:r>
            <a:r>
              <a:rPr lang="en-US" b="0" dirty="0"/>
              <a:t> property for categorical data or non-ordered categories (region, genre, etc.)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olor H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Color Hue</a:t>
            </a:r>
          </a:p>
        </p:txBody>
      </p:sp>
      <p:sp>
        <p:nvSpPr>
          <p:cNvPr id="398" name="Source: DDV"/>
          <p:cNvSpPr txBox="1"/>
          <p:nvPr/>
        </p:nvSpPr>
        <p:spPr>
          <a:xfrm>
            <a:off x="10299953" y="8367370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26" y="2776920"/>
            <a:ext cx="7462020" cy="2934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b="0" dirty="0"/>
              <a:t>Best to limit encoded colors and categories to 6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b="0" dirty="0"/>
              <a:t>Ideally no more than 12 colors</a:t>
            </a:r>
            <a:endParaRPr kumimoji="0" lang="en-US" sz="3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b="0" baseline="0" dirty="0"/>
              <a:t>Best to use colors from first half of</a:t>
            </a:r>
            <a:r>
              <a:rPr lang="en-US" sz="3200" b="0" dirty="0"/>
              <a:t> image on left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28" y="2274785"/>
            <a:ext cx="2898418" cy="65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96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olor H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Color Hue</a:t>
            </a:r>
          </a:p>
        </p:txBody>
      </p:sp>
      <p:sp>
        <p:nvSpPr>
          <p:cNvPr id="401" name="Green: nature, the earth, environmentalism, renewal.…"/>
          <p:cNvSpPr txBox="1">
            <a:spLocks noGrp="1"/>
          </p:cNvSpPr>
          <p:nvPr>
            <p:ph type="body" idx="1"/>
          </p:nvPr>
        </p:nvSpPr>
        <p:spPr>
          <a:xfrm>
            <a:off x="952500" y="2413000"/>
            <a:ext cx="11099800" cy="6464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73887">
              <a:spcBef>
                <a:spcPts val="1200"/>
              </a:spcBef>
              <a:buNone/>
              <a:defRPr sz="2048"/>
            </a:pPr>
            <a:r>
              <a:rPr lang="en-US" sz="3600" b="1" dirty="0"/>
              <a:t>Leverage Common Color Associations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lang="en-US" sz="2400" dirty="0"/>
              <a:t>Red: warning, danger, and warfare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Green: nature, the earth, environmentalism, renewal.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Yellow: happiness, sunshine, playfulness.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Blue: water, coolness, calm.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Black: mourning, death, luxury, sophistication.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White: purity, innocence, weddings.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Pink: affection, imagination, childishness.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Grey: neutrality, conservatism, modesty, maturity.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Orange: fire, energy.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Brown: dirt, leather, stone, earthiness, animal waste.</a:t>
            </a:r>
          </a:p>
          <a:p>
            <a:pPr marL="284479" indent="-284479" defTabSz="373887">
              <a:spcBef>
                <a:spcPts val="1200"/>
              </a:spcBef>
              <a:defRPr sz="2048"/>
            </a:pPr>
            <a:r>
              <a:rPr sz="2400" dirty="0"/>
              <a:t>Purple: royalty, magic.</a:t>
            </a:r>
          </a:p>
        </p:txBody>
      </p:sp>
      <p:sp>
        <p:nvSpPr>
          <p:cNvPr id="402" name="Source: DDV"/>
          <p:cNvSpPr txBox="1"/>
          <p:nvPr/>
        </p:nvSpPr>
        <p:spPr>
          <a:xfrm>
            <a:off x="10299953" y="8367370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405" name="Screen Shot 2016-07-11 at 10.28.39 PM.png" descr="Screen Shot 2016-07-11 at 10.28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9602" y="2768650"/>
            <a:ext cx="6525596" cy="59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olor bright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Color brightness</a:t>
            </a:r>
          </a:p>
        </p:txBody>
      </p:sp>
      <p:pic>
        <p:nvPicPr>
          <p:cNvPr id="408" name="Screenshot from 2017-09-06 09-04-50.png" descr="Screenshot from 2017-09-06 09-04-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150" y="3727450"/>
            <a:ext cx="10668000" cy="22987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patial Effects of Col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Spatial Effects of Color</a:t>
            </a:r>
          </a:p>
        </p:txBody>
      </p:sp>
      <p:sp>
        <p:nvSpPr>
          <p:cNvPr id="411" name="Source: DDV"/>
          <p:cNvSpPr txBox="1"/>
          <p:nvPr/>
        </p:nvSpPr>
        <p:spPr>
          <a:xfrm>
            <a:off x="10299953" y="8367370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pic>
        <p:nvPicPr>
          <p:cNvPr id="412" name="Screenshot from 2017-09-06 09-05-33.png" descr="Screenshot from 2017-09-06 09-05-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1344" y="1873668"/>
            <a:ext cx="6362112" cy="70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patial Effects of Col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Spatial Effects of Color</a:t>
            </a:r>
          </a:p>
        </p:txBody>
      </p:sp>
      <p:sp>
        <p:nvSpPr>
          <p:cNvPr id="415" name="Warm colors (red, orange, yellow, brown) - advance into foregroun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Warm colors (red, orange, yellow, brown) - advance into foreground.</a:t>
            </a:r>
          </a:p>
          <a:p>
            <a:r>
              <a:t>Cool colors (green, blue, purple, grey) - recede into background.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32D1-70B6-460D-9F04-F76AF731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Saturation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E5C16-A055-41D2-B23E-82A4219F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1489422"/>
          </a:xfrm>
        </p:spPr>
        <p:txBody>
          <a:bodyPr/>
          <a:lstStyle/>
          <a:p>
            <a:r>
              <a:rPr lang="en-US" dirty="0"/>
              <a:t>The amount of grey in a color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E6418-9DE6-4D1E-8EA7-B2B1910915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6F731-C517-44C2-B268-B5E4B87B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86" y="3843084"/>
            <a:ext cx="3747313" cy="47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5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418" name="Screen Shot 2016-07-11 at 10.29.16 PM.png" descr="Screen Shot 2016-07-11 at 10.29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2087" y="2585188"/>
            <a:ext cx="7000626" cy="6310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sp>
        <p:nvSpPr>
          <p:cNvPr id="373" name="Information communicated subconsciously prior to explicit awareness."/>
          <p:cNvSpPr txBox="1">
            <a:spLocks noGrp="1"/>
          </p:cNvSpPr>
          <p:nvPr>
            <p:ph type="body" idx="1"/>
          </p:nvPr>
        </p:nvSpPr>
        <p:spPr>
          <a:xfrm>
            <a:off x="648929" y="2590800"/>
            <a:ext cx="11403371" cy="6286500"/>
          </a:xfrm>
          <a:prstGeom prst="rect">
            <a:avLst/>
          </a:prstGeom>
        </p:spPr>
        <p:txBody>
          <a:bodyPr/>
          <a:lstStyle/>
          <a:p>
            <a:r>
              <a:rPr dirty="0"/>
              <a:t>Information communicated subconsciously prior to explicit awareness.</a:t>
            </a:r>
            <a:endParaRPr lang="en-US" dirty="0"/>
          </a:p>
          <a:p>
            <a:r>
              <a:rPr lang="en-US" dirty="0"/>
              <a:t>Processed in spatial memory without conscious action.</a:t>
            </a:r>
          </a:p>
          <a:p>
            <a:r>
              <a:rPr lang="en-US" dirty="0"/>
              <a:t>Powerful data visualization should work quickly &amp; effectively</a:t>
            </a:r>
          </a:p>
          <a:p>
            <a:pPr lvl="1"/>
            <a:r>
              <a:rPr lang="en-US" dirty="0"/>
              <a:t>Visual design should help reveal the data to the user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os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Position</a:t>
            </a:r>
          </a:p>
        </p:txBody>
      </p:sp>
      <p:pic>
        <p:nvPicPr>
          <p:cNvPr id="421" name="Screenshot from 2017-09-06 08-57-18.png" descr="Screenshot from 2017-09-06 08-57-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703" y="2233741"/>
            <a:ext cx="11253394" cy="7013318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ource: DDV"/>
          <p:cNvSpPr txBox="1"/>
          <p:nvPr/>
        </p:nvSpPr>
        <p:spPr>
          <a:xfrm rot="16200000">
            <a:off x="11252453" y="7935570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os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Position</a:t>
            </a:r>
          </a:p>
        </p:txBody>
      </p:sp>
      <p:sp>
        <p:nvSpPr>
          <p:cNvPr id="425" name="Source: DDV"/>
          <p:cNvSpPr txBox="1"/>
          <p:nvPr/>
        </p:nvSpPr>
        <p:spPr>
          <a:xfrm rot="16200000">
            <a:off x="11049253" y="7833970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pic>
        <p:nvPicPr>
          <p:cNvPr id="426" name="Screenshot from 2017-09-06 08-58-24.png" descr="Screenshot from 2017-09-06 08-58-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636" y="2374855"/>
            <a:ext cx="10767528" cy="67310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429" name="Screen Shot 2016-07-11 at 10.29.43 PM.png" descr="Screen Shot 2016-07-11 at 10.29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902" y="2800876"/>
            <a:ext cx="6586996" cy="58790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432" name="Screen Shot 2016-07-11 at 10.30.04 PM.png" descr="Screen Shot 2016-07-11 at 10.30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9500" y="2707884"/>
            <a:ext cx="6745800" cy="60650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435" name="Screen Shot 2016-07-11 at 10.30.38 PM.png" descr="Screen Shot 2016-07-11 at 10.30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2700" y="2741418"/>
            <a:ext cx="6579400" cy="59979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438" name="Screen Shot 2016-07-11 at 10.30.59 PM.png" descr="Screen Shot 2016-07-11 at 10.30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1611" y="2429429"/>
            <a:ext cx="6701578" cy="60377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441" name="Screen Shot 2016-07-11 at 10.31.20 PM.png" descr="Screen Shot 2016-07-11 at 10.31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7300" y="2298700"/>
            <a:ext cx="5410200" cy="515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Colin Ware – </a:t>
            </a:r>
            <a:br>
              <a:rPr lang="en-US" dirty="0"/>
            </a:br>
            <a:r>
              <a:rPr lang="en-US" dirty="0"/>
              <a:t>4 </a:t>
            </a:r>
            <a:r>
              <a:rPr lang="en-US" dirty="0" err="1"/>
              <a:t>preattentive</a:t>
            </a:r>
            <a:r>
              <a:rPr lang="en-US" dirty="0"/>
              <a:t> properties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(Hue, Saturation, Lightness)</a:t>
            </a:r>
          </a:p>
          <a:p>
            <a:r>
              <a:rPr lang="en-US" dirty="0"/>
              <a:t>Form (Orientation, curvature, length/breadth/width, shape, size, spatial grouping, etc.)</a:t>
            </a:r>
          </a:p>
          <a:p>
            <a:r>
              <a:rPr lang="en-US" dirty="0"/>
              <a:t>Movement</a:t>
            </a:r>
          </a:p>
          <a:p>
            <a:r>
              <a:rPr lang="en-US" dirty="0"/>
              <a:t>Spatial Positioning</a:t>
            </a:r>
          </a:p>
          <a:p>
            <a:r>
              <a:rPr lang="en-US" dirty="0">
                <a:hlinkClick r:id="rId2"/>
              </a:rPr>
              <a:t>Reference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348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Screenshot from 2017-09-05 12-22-25.png" descr="Screenshot from 2017-09-05 12-22-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930" y="279679"/>
            <a:ext cx="10967333" cy="9194242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ource: DDV"/>
          <p:cNvSpPr txBox="1"/>
          <p:nvPr/>
        </p:nvSpPr>
        <p:spPr>
          <a:xfrm>
            <a:off x="10185653" y="8889999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creenshot from 2017-09-05 12-23-07.png" descr="Screenshot from 2017-09-05 12-23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7300" y="0"/>
            <a:ext cx="96357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ource: DDV"/>
          <p:cNvSpPr txBox="1"/>
          <p:nvPr/>
        </p:nvSpPr>
        <p:spPr>
          <a:xfrm>
            <a:off x="9817353" y="8648699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sp>
        <p:nvSpPr>
          <p:cNvPr id="376" name="Motivating Examples: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Motivating Examples: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84" y="507736"/>
            <a:ext cx="5067858" cy="87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609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2" y="409602"/>
            <a:ext cx="12203401" cy="732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10034" y="44151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0376" y="7928197"/>
            <a:ext cx="5769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Drop Shadows also add </a:t>
            </a:r>
            <a:r>
              <a:rPr 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visual noise,  </a:t>
            </a:r>
            <a:endParaRPr lang="en-US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4747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movies.jpg" descr="movi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635" y="1755417"/>
            <a:ext cx="12485530" cy="62427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ata Dimension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Dimensionality</a:t>
            </a:r>
          </a:p>
        </p:txBody>
      </p:sp>
      <p:sp>
        <p:nvSpPr>
          <p:cNvPr id="225" name="The number of discrete channels of information embedded in the dat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number of discrete channels of information embedded in the data.</a:t>
            </a:r>
          </a:p>
          <a:p>
            <a:r>
              <a:rPr dirty="0"/>
              <a:t>How do you determine this from data?</a:t>
            </a:r>
            <a:endParaRPr lang="en-US" dirty="0"/>
          </a:p>
          <a:p>
            <a:r>
              <a:rPr lang="en-US" dirty="0"/>
              <a:t>How do you design an effective visualization for the dimension?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29901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ata Dimension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Dimensionality</a:t>
            </a:r>
          </a:p>
        </p:txBody>
      </p:sp>
      <p:pic>
        <p:nvPicPr>
          <p:cNvPr id="228" name="Screenshot from 2017-09-05 11-39-54.png" descr="Screenshot from 2017-09-05 11-39-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2171700"/>
            <a:ext cx="12217400" cy="74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ource: DDV"/>
          <p:cNvSpPr txBox="1"/>
          <p:nvPr/>
        </p:nvSpPr>
        <p:spPr>
          <a:xfrm>
            <a:off x="10439653" y="8991599"/>
            <a:ext cx="1955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DDV</a:t>
            </a:r>
          </a:p>
        </p:txBody>
      </p:sp>
    </p:spTree>
    <p:extLst>
      <p:ext uri="{BB962C8B-B14F-4D97-AF65-F5344CB8AC3E}">
        <p14:creationId xmlns:p14="http://schemas.microsoft.com/office/powerpoint/2010/main" val="206898815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Data Dimension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Dimensionality</a:t>
            </a:r>
          </a:p>
        </p:txBody>
      </p:sp>
      <p:sp>
        <p:nvSpPr>
          <p:cNvPr id="232" name="Does adding to the number of data points increase dimensionality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Does adding to the number of data points increase dimensionality?</a:t>
            </a:r>
          </a:p>
        </p:txBody>
      </p:sp>
    </p:spTree>
    <p:extLst>
      <p:ext uri="{BB962C8B-B14F-4D97-AF65-F5344CB8AC3E}">
        <p14:creationId xmlns:p14="http://schemas.microsoft.com/office/powerpoint/2010/main" val="77859704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ata Dimension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Dimensionality</a:t>
            </a:r>
          </a:p>
        </p:txBody>
      </p:sp>
      <p:sp>
        <p:nvSpPr>
          <p:cNvPr id="235" name="The challeng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challenge:</a:t>
            </a:r>
          </a:p>
          <a:p>
            <a:pPr lvl="1"/>
            <a:r>
              <a:t>For every additional dimension, you have to find another visual description.</a:t>
            </a:r>
          </a:p>
          <a:p>
            <a:pPr lvl="1"/>
            <a:r>
              <a:t>There are limited visual channels/tactics.</a:t>
            </a:r>
          </a:p>
          <a:p>
            <a:pPr lvl="1"/>
            <a:r>
              <a:t>How do you decide which dimensions to visualize and how to do so?</a:t>
            </a:r>
          </a:p>
        </p:txBody>
      </p:sp>
    </p:spTree>
    <p:extLst>
      <p:ext uri="{BB962C8B-B14F-4D97-AF65-F5344CB8AC3E}">
        <p14:creationId xmlns:p14="http://schemas.microsoft.com/office/powerpoint/2010/main" val="167580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re-attentive Variables"/>
          <p:cNvSpPr txBox="1">
            <a:spLocks noGrp="1"/>
          </p:cNvSpPr>
          <p:nvPr>
            <p:ph type="title"/>
          </p:nvPr>
        </p:nvSpPr>
        <p:spPr>
          <a:xfrm>
            <a:off x="952500" y="268748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sp>
        <p:nvSpPr>
          <p:cNvPr id="379" name="COLOR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COLOR</a:t>
            </a:r>
            <a:r>
              <a:rPr dirty="0"/>
              <a:t>:</a:t>
            </a:r>
          </a:p>
          <a:p>
            <a:pPr lvl="1"/>
            <a:r>
              <a:rPr dirty="0"/>
              <a:t>[Red circles vs. blue circles on board]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42" y="4943628"/>
            <a:ext cx="4772025" cy="2314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re-attentive Variables"/>
          <p:cNvSpPr txBox="1">
            <a:spLocks noGrp="1"/>
          </p:cNvSpPr>
          <p:nvPr>
            <p:ph type="title"/>
          </p:nvPr>
        </p:nvSpPr>
        <p:spPr>
          <a:xfrm>
            <a:off x="952500" y="268748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sp>
        <p:nvSpPr>
          <p:cNvPr id="379" name="COLOR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COLOR</a:t>
            </a:r>
            <a:r>
              <a:rPr dirty="0"/>
              <a:t>:</a:t>
            </a:r>
          </a:p>
          <a:p>
            <a:pPr lvl="1"/>
            <a:r>
              <a:rPr dirty="0"/>
              <a:t>[Red circles vs. blue circles on board]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42" y="4964675"/>
            <a:ext cx="4133850" cy="2095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21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sp>
        <p:nvSpPr>
          <p:cNvPr id="382" name="SIZ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SIZE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385" name="Screen Shot 2016-07-11 at 10.26.32 PM.png" descr="Screen Shot 2016-07-11 at 10.26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95500"/>
            <a:ext cx="12090400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pic>
        <p:nvPicPr>
          <p:cNvPr id="388" name="Screen Shot 2016-07-11 at 10.26.55 PM.png" descr="Screen Shot 2016-07-11 at 10.26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2120900"/>
            <a:ext cx="12217400" cy="551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re-attentive Vari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Preattentive</a:t>
            </a:r>
            <a:r>
              <a:rPr dirty="0"/>
              <a:t> Variables</a:t>
            </a:r>
          </a:p>
        </p:txBody>
      </p:sp>
      <p:sp>
        <p:nvSpPr>
          <p:cNvPr id="391" name="Col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Color</a:t>
            </a:r>
          </a:p>
          <a:p>
            <a:pPr lvl="1"/>
            <a:r>
              <a:rPr dirty="0"/>
              <a:t>Hue</a:t>
            </a:r>
          </a:p>
          <a:p>
            <a:pPr lvl="1"/>
            <a:r>
              <a:rPr dirty="0"/>
              <a:t>Brightness</a:t>
            </a:r>
          </a:p>
          <a:p>
            <a:pPr lvl="1"/>
            <a:r>
              <a:rPr dirty="0"/>
              <a:t>Saturation</a:t>
            </a:r>
          </a:p>
          <a:p>
            <a:r>
              <a:rPr dirty="0"/>
              <a:t>Position / Orientation</a:t>
            </a:r>
          </a:p>
          <a:p>
            <a:r>
              <a:rPr dirty="0"/>
              <a:t>Texture / Size / Shape</a:t>
            </a:r>
          </a:p>
        </p:txBody>
      </p:sp>
      <p:pic>
        <p:nvPicPr>
          <p:cNvPr id="1026" name="Picture 2" descr="https://i-h1.pinimg.com/564x/c6/ee/16/c6ee1651d04e2b28c1bd8aee0f30c4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49" y="2292606"/>
            <a:ext cx="5050606" cy="66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D02AA2D2578469BAD19E98CA968B1" ma:contentTypeVersion="11" ma:contentTypeDescription="Create a new document." ma:contentTypeScope="" ma:versionID="1bb5ba0e99eded342cffa9aa9a830cb9">
  <xsd:schema xmlns:xsd="http://www.w3.org/2001/XMLSchema" xmlns:xs="http://www.w3.org/2001/XMLSchema" xmlns:p="http://schemas.microsoft.com/office/2006/metadata/properties" xmlns:ns2="2db6b11f-b775-4bd3-a9fd-e0a5fde855e2" targetNamespace="http://schemas.microsoft.com/office/2006/metadata/properties" ma:root="true" ma:fieldsID="2244b4bb2d6387f75cecb610076fca70" ns2:_="">
    <xsd:import namespace="2db6b11f-b775-4bd3-a9fd-e0a5fde855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6b11f-b775-4bd3-a9fd-e0a5fde855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992459-9B9C-4357-AC30-F800FC05DE53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2db6b11f-b775-4bd3-a9fd-e0a5fde855e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A4D4A5-DEFD-4780-AD64-1F1DCC9EF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F26BE-C07F-4A77-A923-995E9DAFA6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6b11f-b775-4bd3-a9fd-e0a5fde855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535</Words>
  <Application>Microsoft Office PowerPoint</Application>
  <PresentationFormat>Custom</PresentationFormat>
  <Paragraphs>127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Helvetica Light</vt:lpstr>
      <vt:lpstr>Helvetica Neue</vt:lpstr>
      <vt:lpstr>Helvetica Neue Light</vt:lpstr>
      <vt:lpstr>Helvetica Neue Medium</vt:lpstr>
      <vt:lpstr>White</vt:lpstr>
      <vt:lpstr>Preattentive Variables (Jennifer Tidwell)</vt:lpstr>
      <vt:lpstr>Preattentive Variables</vt:lpstr>
      <vt:lpstr>Preattentive Variables</vt:lpstr>
      <vt:lpstr>Preattentive Variables</vt:lpstr>
      <vt:lpstr>Preattentive Variables</vt:lpstr>
      <vt:lpstr>Preattentive Variables</vt:lpstr>
      <vt:lpstr>Preattentive Variables</vt:lpstr>
      <vt:lpstr>Preattentive Variables</vt:lpstr>
      <vt:lpstr>Preattentive Variables</vt:lpstr>
      <vt:lpstr>Preattentive Variables</vt:lpstr>
      <vt:lpstr>Color Hue</vt:lpstr>
      <vt:lpstr>Color Hue</vt:lpstr>
      <vt:lpstr>Color Hue</vt:lpstr>
      <vt:lpstr>Preattentive Variables</vt:lpstr>
      <vt:lpstr>Color brightness</vt:lpstr>
      <vt:lpstr>Spatial Effects of Color</vt:lpstr>
      <vt:lpstr>Spatial Effects of Color</vt:lpstr>
      <vt:lpstr>Color Saturation</vt:lpstr>
      <vt:lpstr>Preattentive Variables</vt:lpstr>
      <vt:lpstr>Position</vt:lpstr>
      <vt:lpstr>Position</vt:lpstr>
      <vt:lpstr>Preattentive Variables</vt:lpstr>
      <vt:lpstr>Preattentive Variables</vt:lpstr>
      <vt:lpstr>Preattentive Variables</vt:lpstr>
      <vt:lpstr>Preattentive Variables</vt:lpstr>
      <vt:lpstr>Preattentive Variables</vt:lpstr>
      <vt:lpstr>Colin Ware –  4 preattentive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Dimensionality</vt:lpstr>
      <vt:lpstr>Data Dimensionality</vt:lpstr>
      <vt:lpstr>Data Dimensionality</vt:lpstr>
      <vt:lpstr>Data Dimensionality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Pre-attentive Variables</dc:title>
  <dc:creator>Jeff</dc:creator>
  <cp:lastModifiedBy>Donoven, Brent</cp:lastModifiedBy>
  <cp:revision>28</cp:revision>
  <dcterms:modified xsi:type="dcterms:W3CDTF">2022-01-24T15:46:15Z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0x010100A5DD02AA2D2578469BAD19E98CA968B1</vt:lpwstr>
  </property>
</Properties>
</file>