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Default Extension="tiff" ContentType="image/tiff"/>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13"/>
  </p:notesMasterIdLst>
  <p:handoutMasterIdLst>
    <p:handoutMasterId r:id="rId314"/>
  </p:handoutMasterIdLst>
  <p:sldIdLst>
    <p:sldId id="739" r:id="rId2"/>
    <p:sldId id="783" r:id="rId3"/>
    <p:sldId id="781" r:id="rId4"/>
    <p:sldId id="782" r:id="rId5"/>
    <p:sldId id="740" r:id="rId6"/>
    <p:sldId id="741" r:id="rId7"/>
    <p:sldId id="742" r:id="rId8"/>
    <p:sldId id="744" r:id="rId9"/>
    <p:sldId id="745" r:id="rId10"/>
    <p:sldId id="746" r:id="rId11"/>
    <p:sldId id="747" r:id="rId12"/>
    <p:sldId id="748" r:id="rId13"/>
    <p:sldId id="749" r:id="rId14"/>
    <p:sldId id="750" r:id="rId15"/>
    <p:sldId id="751" r:id="rId16"/>
    <p:sldId id="752" r:id="rId17"/>
    <p:sldId id="753" r:id="rId18"/>
    <p:sldId id="754" r:id="rId19"/>
    <p:sldId id="755" r:id="rId20"/>
    <p:sldId id="756" r:id="rId21"/>
    <p:sldId id="758" r:id="rId22"/>
    <p:sldId id="759" r:id="rId23"/>
    <p:sldId id="760" r:id="rId24"/>
    <p:sldId id="761" r:id="rId25"/>
    <p:sldId id="762" r:id="rId26"/>
    <p:sldId id="763" r:id="rId27"/>
    <p:sldId id="764" r:id="rId28"/>
    <p:sldId id="765" r:id="rId29"/>
    <p:sldId id="766" r:id="rId30"/>
    <p:sldId id="767" r:id="rId31"/>
    <p:sldId id="768" r:id="rId32"/>
    <p:sldId id="769" r:id="rId33"/>
    <p:sldId id="770" r:id="rId34"/>
    <p:sldId id="771" r:id="rId35"/>
    <p:sldId id="315" r:id="rId36"/>
    <p:sldId id="729" r:id="rId37"/>
    <p:sldId id="735" r:id="rId38"/>
    <p:sldId id="736" r:id="rId39"/>
    <p:sldId id="737" r:id="rId40"/>
    <p:sldId id="738" r:id="rId41"/>
    <p:sldId id="731" r:id="rId42"/>
    <p:sldId id="730" r:id="rId43"/>
    <p:sldId id="734" r:id="rId44"/>
    <p:sldId id="732" r:id="rId45"/>
    <p:sldId id="728" r:id="rId46"/>
    <p:sldId id="726" r:id="rId47"/>
    <p:sldId id="725" r:id="rId48"/>
    <p:sldId id="727" r:id="rId49"/>
    <p:sldId id="257" r:id="rId50"/>
    <p:sldId id="321" r:id="rId51"/>
    <p:sldId id="355" r:id="rId52"/>
    <p:sldId id="320" r:id="rId53"/>
    <p:sldId id="323" r:id="rId54"/>
    <p:sldId id="322" r:id="rId55"/>
    <p:sldId id="319" r:id="rId56"/>
    <p:sldId id="317" r:id="rId57"/>
    <p:sldId id="324" r:id="rId58"/>
    <p:sldId id="318" r:id="rId59"/>
    <p:sldId id="316" r:id="rId60"/>
    <p:sldId id="345" r:id="rId61"/>
    <p:sldId id="344" r:id="rId62"/>
    <p:sldId id="346" r:id="rId63"/>
    <p:sldId id="347" r:id="rId64"/>
    <p:sldId id="348" r:id="rId65"/>
    <p:sldId id="350" r:id="rId66"/>
    <p:sldId id="349" r:id="rId67"/>
    <p:sldId id="352" r:id="rId68"/>
    <p:sldId id="351" r:id="rId69"/>
    <p:sldId id="354" r:id="rId70"/>
    <p:sldId id="356" r:id="rId71"/>
    <p:sldId id="353" r:id="rId72"/>
    <p:sldId id="332" r:id="rId73"/>
    <p:sldId id="331" r:id="rId74"/>
    <p:sldId id="333" r:id="rId75"/>
    <p:sldId id="334" r:id="rId76"/>
    <p:sldId id="335" r:id="rId77"/>
    <p:sldId id="337" r:id="rId78"/>
    <p:sldId id="342" r:id="rId79"/>
    <p:sldId id="327" r:id="rId80"/>
    <p:sldId id="329" r:id="rId81"/>
    <p:sldId id="357" r:id="rId82"/>
    <p:sldId id="358" r:id="rId83"/>
    <p:sldId id="360" r:id="rId84"/>
    <p:sldId id="359" r:id="rId85"/>
    <p:sldId id="361" r:id="rId86"/>
    <p:sldId id="362" r:id="rId87"/>
    <p:sldId id="363" r:id="rId88"/>
    <p:sldId id="364" r:id="rId89"/>
    <p:sldId id="382" r:id="rId90"/>
    <p:sldId id="368" r:id="rId91"/>
    <p:sldId id="369" r:id="rId92"/>
    <p:sldId id="370" r:id="rId93"/>
    <p:sldId id="371" r:id="rId94"/>
    <p:sldId id="372" r:id="rId95"/>
    <p:sldId id="373" r:id="rId96"/>
    <p:sldId id="374" r:id="rId97"/>
    <p:sldId id="375" r:id="rId98"/>
    <p:sldId id="376" r:id="rId99"/>
    <p:sldId id="378" r:id="rId100"/>
    <p:sldId id="379" r:id="rId101"/>
    <p:sldId id="383" r:id="rId102"/>
    <p:sldId id="384" r:id="rId103"/>
    <p:sldId id="385" r:id="rId104"/>
    <p:sldId id="386" r:id="rId105"/>
    <p:sldId id="387" r:id="rId106"/>
    <p:sldId id="388" r:id="rId107"/>
    <p:sldId id="389" r:id="rId108"/>
    <p:sldId id="377" r:id="rId109"/>
    <p:sldId id="380" r:id="rId110"/>
    <p:sldId id="391" r:id="rId111"/>
    <p:sldId id="390" r:id="rId112"/>
    <p:sldId id="394" r:id="rId113"/>
    <p:sldId id="395" r:id="rId114"/>
    <p:sldId id="396" r:id="rId115"/>
    <p:sldId id="399" r:id="rId116"/>
    <p:sldId id="392" r:id="rId117"/>
    <p:sldId id="398" r:id="rId118"/>
    <p:sldId id="393" r:id="rId119"/>
    <p:sldId id="397" r:id="rId120"/>
    <p:sldId id="400" r:id="rId121"/>
    <p:sldId id="401" r:id="rId122"/>
    <p:sldId id="402" r:id="rId123"/>
    <p:sldId id="403" r:id="rId124"/>
    <p:sldId id="406" r:id="rId125"/>
    <p:sldId id="404" r:id="rId126"/>
    <p:sldId id="412" r:id="rId127"/>
    <p:sldId id="410" r:id="rId128"/>
    <p:sldId id="411" r:id="rId129"/>
    <p:sldId id="405" r:id="rId130"/>
    <p:sldId id="407" r:id="rId131"/>
    <p:sldId id="409" r:id="rId132"/>
    <p:sldId id="408" r:id="rId133"/>
    <p:sldId id="773" r:id="rId134"/>
    <p:sldId id="706" r:id="rId135"/>
    <p:sldId id="707" r:id="rId136"/>
    <p:sldId id="708" r:id="rId137"/>
    <p:sldId id="709" r:id="rId138"/>
    <p:sldId id="710" r:id="rId139"/>
    <p:sldId id="711" r:id="rId140"/>
    <p:sldId id="712" r:id="rId141"/>
    <p:sldId id="713" r:id="rId142"/>
    <p:sldId id="714" r:id="rId143"/>
    <p:sldId id="717" r:id="rId144"/>
    <p:sldId id="716" r:id="rId145"/>
    <p:sldId id="719" r:id="rId146"/>
    <p:sldId id="722" r:id="rId147"/>
    <p:sldId id="723" r:id="rId148"/>
    <p:sldId id="720" r:id="rId149"/>
    <p:sldId id="721" r:id="rId150"/>
    <p:sldId id="703" r:id="rId151"/>
    <p:sldId id="481" r:id="rId152"/>
    <p:sldId id="516" r:id="rId153"/>
    <p:sldId id="482" r:id="rId154"/>
    <p:sldId id="490" r:id="rId155"/>
    <p:sldId id="518" r:id="rId156"/>
    <p:sldId id="517" r:id="rId157"/>
    <p:sldId id="492" r:id="rId158"/>
    <p:sldId id="491" r:id="rId159"/>
    <p:sldId id="493" r:id="rId160"/>
    <p:sldId id="519" r:id="rId161"/>
    <p:sldId id="509" r:id="rId162"/>
    <p:sldId id="510" r:id="rId163"/>
    <p:sldId id="511" r:id="rId164"/>
    <p:sldId id="512" r:id="rId165"/>
    <p:sldId id="513" r:id="rId166"/>
    <p:sldId id="514" r:id="rId167"/>
    <p:sldId id="515" r:id="rId168"/>
    <p:sldId id="520" r:id="rId169"/>
    <p:sldId id="495" r:id="rId170"/>
    <p:sldId id="525" r:id="rId171"/>
    <p:sldId id="526" r:id="rId172"/>
    <p:sldId id="527" r:id="rId173"/>
    <p:sldId id="521" r:id="rId174"/>
    <p:sldId id="497" r:id="rId175"/>
    <p:sldId id="498" r:id="rId176"/>
    <p:sldId id="499" r:id="rId177"/>
    <p:sldId id="500" r:id="rId178"/>
    <p:sldId id="522" r:id="rId179"/>
    <p:sldId id="501" r:id="rId180"/>
    <p:sldId id="528" r:id="rId181"/>
    <p:sldId id="502" r:id="rId182"/>
    <p:sldId id="503" r:id="rId183"/>
    <p:sldId id="504" r:id="rId184"/>
    <p:sldId id="523" r:id="rId185"/>
    <p:sldId id="505" r:id="rId186"/>
    <p:sldId id="506" r:id="rId187"/>
    <p:sldId id="508" r:id="rId188"/>
    <p:sldId id="603" r:id="rId189"/>
    <p:sldId id="602" r:id="rId190"/>
    <p:sldId id="475" r:id="rId191"/>
    <p:sldId id="476" r:id="rId192"/>
    <p:sldId id="477" r:id="rId193"/>
    <p:sldId id="479" r:id="rId194"/>
    <p:sldId id="478" r:id="rId195"/>
    <p:sldId id="480" r:id="rId196"/>
    <p:sldId id="724" r:id="rId197"/>
    <p:sldId id="529" r:id="rId198"/>
    <p:sldId id="530" r:id="rId199"/>
    <p:sldId id="533" r:id="rId200"/>
    <p:sldId id="534" r:id="rId201"/>
    <p:sldId id="535" r:id="rId202"/>
    <p:sldId id="536" r:id="rId203"/>
    <p:sldId id="537" r:id="rId204"/>
    <p:sldId id="538" r:id="rId205"/>
    <p:sldId id="539" r:id="rId206"/>
    <p:sldId id="540" r:id="rId207"/>
    <p:sldId id="541" r:id="rId208"/>
    <p:sldId id="542" r:id="rId209"/>
    <p:sldId id="543" r:id="rId210"/>
    <p:sldId id="544" r:id="rId211"/>
    <p:sldId id="545" r:id="rId212"/>
    <p:sldId id="546" r:id="rId213"/>
    <p:sldId id="547" r:id="rId214"/>
    <p:sldId id="548" r:id="rId215"/>
    <p:sldId id="779" r:id="rId216"/>
    <p:sldId id="780" r:id="rId217"/>
    <p:sldId id="549" r:id="rId218"/>
    <p:sldId id="550" r:id="rId219"/>
    <p:sldId id="551" r:id="rId220"/>
    <p:sldId id="552" r:id="rId221"/>
    <p:sldId id="553" r:id="rId222"/>
    <p:sldId id="554" r:id="rId223"/>
    <p:sldId id="556" r:id="rId224"/>
    <p:sldId id="557" r:id="rId225"/>
    <p:sldId id="558" r:id="rId226"/>
    <p:sldId id="559" r:id="rId227"/>
    <p:sldId id="560" r:id="rId228"/>
    <p:sldId id="561" r:id="rId229"/>
    <p:sldId id="562" r:id="rId230"/>
    <p:sldId id="563" r:id="rId231"/>
    <p:sldId id="565" r:id="rId232"/>
    <p:sldId id="566" r:id="rId233"/>
    <p:sldId id="567" r:id="rId234"/>
    <p:sldId id="573" r:id="rId235"/>
    <p:sldId id="574" r:id="rId236"/>
    <p:sldId id="568" r:id="rId237"/>
    <p:sldId id="569" r:id="rId238"/>
    <p:sldId id="570" r:id="rId239"/>
    <p:sldId id="571" r:id="rId240"/>
    <p:sldId id="572" r:id="rId241"/>
    <p:sldId id="575" r:id="rId242"/>
    <p:sldId id="576" r:id="rId243"/>
    <p:sldId id="658" r:id="rId244"/>
    <p:sldId id="775" r:id="rId245"/>
    <p:sldId id="659" r:id="rId246"/>
    <p:sldId id="660" r:id="rId247"/>
    <p:sldId id="661" r:id="rId248"/>
    <p:sldId id="662" r:id="rId249"/>
    <p:sldId id="663" r:id="rId250"/>
    <p:sldId id="664" r:id="rId251"/>
    <p:sldId id="665" r:id="rId252"/>
    <p:sldId id="666" r:id="rId253"/>
    <p:sldId id="667" r:id="rId254"/>
    <p:sldId id="668" r:id="rId255"/>
    <p:sldId id="669" r:id="rId256"/>
    <p:sldId id="670" r:id="rId257"/>
    <p:sldId id="671" r:id="rId258"/>
    <p:sldId id="672" r:id="rId259"/>
    <p:sldId id="673" r:id="rId260"/>
    <p:sldId id="674" r:id="rId261"/>
    <p:sldId id="675" r:id="rId262"/>
    <p:sldId id="676" r:id="rId263"/>
    <p:sldId id="677" r:id="rId264"/>
    <p:sldId id="679" r:id="rId265"/>
    <p:sldId id="776" r:id="rId266"/>
    <p:sldId id="680" r:id="rId267"/>
    <p:sldId id="681" r:id="rId268"/>
    <p:sldId id="682" r:id="rId269"/>
    <p:sldId id="683" r:id="rId270"/>
    <p:sldId id="684" r:id="rId271"/>
    <p:sldId id="685" r:id="rId272"/>
    <p:sldId id="686" r:id="rId273"/>
    <p:sldId id="687" r:id="rId274"/>
    <p:sldId id="688" r:id="rId275"/>
    <p:sldId id="689" r:id="rId276"/>
    <p:sldId id="690" r:id="rId277"/>
    <p:sldId id="691" r:id="rId278"/>
    <p:sldId id="692" r:id="rId279"/>
    <p:sldId id="693" r:id="rId280"/>
    <p:sldId id="694" r:id="rId281"/>
    <p:sldId id="695" r:id="rId282"/>
    <p:sldId id="696" r:id="rId283"/>
    <p:sldId id="697" r:id="rId284"/>
    <p:sldId id="698" r:id="rId285"/>
    <p:sldId id="699" r:id="rId286"/>
    <p:sldId id="700" r:id="rId287"/>
    <p:sldId id="701" r:id="rId288"/>
    <p:sldId id="628" r:id="rId289"/>
    <p:sldId id="629" r:id="rId290"/>
    <p:sldId id="630" r:id="rId291"/>
    <p:sldId id="632" r:id="rId292"/>
    <p:sldId id="633" r:id="rId293"/>
    <p:sldId id="634" r:id="rId294"/>
    <p:sldId id="635" r:id="rId295"/>
    <p:sldId id="637" r:id="rId296"/>
    <p:sldId id="638" r:id="rId297"/>
    <p:sldId id="640" r:id="rId298"/>
    <p:sldId id="641" r:id="rId299"/>
    <p:sldId id="642" r:id="rId300"/>
    <p:sldId id="643" r:id="rId301"/>
    <p:sldId id="645" r:id="rId302"/>
    <p:sldId id="644" r:id="rId303"/>
    <p:sldId id="646" r:id="rId304"/>
    <p:sldId id="657" r:id="rId305"/>
    <p:sldId id="647" r:id="rId306"/>
    <p:sldId id="656" r:id="rId307"/>
    <p:sldId id="655" r:id="rId308"/>
    <p:sldId id="651" r:id="rId309"/>
    <p:sldId id="652" r:id="rId310"/>
    <p:sldId id="653" r:id="rId311"/>
    <p:sldId id="654" r:id="rId3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5" autoAdjust="0"/>
    <p:restoredTop sz="82329" autoAdjust="0"/>
  </p:normalViewPr>
  <p:slideViewPr>
    <p:cSldViewPr>
      <p:cViewPr varScale="1">
        <p:scale>
          <a:sx n="76" d="100"/>
          <a:sy n="76" d="100"/>
        </p:scale>
        <p:origin x="-96" y="-276"/>
      </p:cViewPr>
      <p:guideLst>
        <p:guide orient="horz" pos="2160"/>
        <p:guide pos="2880"/>
      </p:guideLst>
    </p:cSldViewPr>
  </p:slideViewPr>
  <p:outlineViewPr>
    <p:cViewPr>
      <p:scale>
        <a:sx n="33" d="100"/>
        <a:sy n="33" d="100"/>
      </p:scale>
      <p:origin x="0" y="1259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presProps" Target="pres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notesMaster" Target="notesMasters/notesMaster1.xml"/><Relationship Id="rId318"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AC9989-2880-45DF-859C-6D28E2BAA227}" type="datetimeFigureOut">
              <a:rPr lang="en-US" smtClean="0"/>
              <a:pPr/>
              <a:t>4/4/2013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A7B18-3C7E-44F5-869E-39119EA645B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A7187-2E90-4E7B-A316-98BDF4A3448E}" type="datetimeFigureOut">
              <a:rPr lang="en-US" smtClean="0"/>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8DA48-E3EE-4A16-B951-BC93C6C020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hidden form fields</a:t>
            </a:r>
            <a:r>
              <a:rPr lang="en-US" baseline="0" dirty="0" smtClean="0"/>
              <a:t> to pass information:</a:t>
            </a:r>
          </a:p>
          <a:p>
            <a:r>
              <a:rPr lang="en-US" baseline="0" dirty="0" smtClean="0"/>
              <a:t>Advantage - works in all browsers. </a:t>
            </a:r>
          </a:p>
          <a:p>
            <a:r>
              <a:rPr lang="en-US" baseline="0" dirty="0" smtClean="0"/>
              <a:t>Disadvantage – only works for forms (specifically, only for a sequence of dynamically generated forms) so is not as general as other methods.</a:t>
            </a:r>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26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1676C04-34D2-40CD-9918-CE0B6E5599E9}" type="slidenum">
              <a:rPr lang="en-US"/>
              <a:pPr/>
              <a:t>75</a:t>
            </a:fld>
            <a:endParaRPr lang="en-US"/>
          </a:p>
        </p:txBody>
      </p:sp>
      <p:sp>
        <p:nvSpPr>
          <p:cNvPr id="109569" name="Rectangle 1"/>
          <p:cNvSpPr txBox="1">
            <a:spLocks noGrp="1" noRot="1" noChangeAspect="1" noChangeArrowheads="1"/>
          </p:cNvSpPr>
          <p:nvPr>
            <p:ph type="sldImg"/>
          </p:nvPr>
        </p:nvSpPr>
        <p:spPr bwMode="auto">
          <a:xfrm>
            <a:off x="1139825" y="693738"/>
            <a:ext cx="4567238" cy="3425825"/>
          </a:xfrm>
          <a:prstGeom prst="rect">
            <a:avLst/>
          </a:prstGeom>
          <a:solidFill>
            <a:srgbClr val="FFFFFF"/>
          </a:solidFill>
          <a:ln>
            <a:solidFill>
              <a:srgbClr val="000000"/>
            </a:solidFill>
            <a:miter lim="800000"/>
            <a:headEnd/>
            <a:tailEnd/>
          </a:ln>
        </p:spPr>
      </p:sp>
      <p:sp>
        <p:nvSpPr>
          <p:cNvPr id="109570" name="Rectangle 2"/>
          <p:cNvSpPr txBox="1">
            <a:spLocks noGrp="1" noChangeArrowheads="1"/>
          </p:cNvSpPr>
          <p:nvPr>
            <p:ph type="body" idx="1"/>
          </p:nvPr>
        </p:nvSpPr>
        <p:spPr bwMode="auto">
          <a:xfrm>
            <a:off x="686361" y="4342535"/>
            <a:ext cx="5483879"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10320CA-0BCA-46B3-B50E-13715BD55941}" type="slidenum">
              <a:rPr lang="en-US"/>
              <a:pPr/>
              <a:t>76</a:t>
            </a:fld>
            <a:endParaRPr lang="en-US"/>
          </a:p>
        </p:txBody>
      </p:sp>
      <p:sp>
        <p:nvSpPr>
          <p:cNvPr id="110593" name="Rectangle 1"/>
          <p:cNvSpPr txBox="1">
            <a:spLocks noGrp="1" noRot="1" noChangeAspect="1" noChangeArrowheads="1"/>
          </p:cNvSpPr>
          <p:nvPr>
            <p:ph type="sldImg"/>
          </p:nvPr>
        </p:nvSpPr>
        <p:spPr bwMode="auto">
          <a:xfrm>
            <a:off x="1139825" y="693738"/>
            <a:ext cx="4567238" cy="3425825"/>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686361" y="4342535"/>
            <a:ext cx="5483879"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7622465-CA88-4D16-AA35-D340F479CE81}" type="slidenum">
              <a:rPr lang="en-US"/>
              <a:pPr/>
              <a:t>77</a:t>
            </a:fld>
            <a:endParaRPr lang="en-US"/>
          </a:p>
        </p:txBody>
      </p:sp>
      <p:sp>
        <p:nvSpPr>
          <p:cNvPr id="112641" name="Rectangle 1"/>
          <p:cNvSpPr txBox="1">
            <a:spLocks noGrp="1" noRot="1" noChangeAspect="1" noChangeArrowheads="1"/>
          </p:cNvSpPr>
          <p:nvPr>
            <p:ph type="sldImg"/>
          </p:nvPr>
        </p:nvSpPr>
        <p:spPr bwMode="auto">
          <a:xfrm>
            <a:off x="1139825" y="693738"/>
            <a:ext cx="4567238" cy="3425825"/>
          </a:xfrm>
          <a:prstGeom prst="rect">
            <a:avLst/>
          </a:prstGeom>
          <a:solidFill>
            <a:srgbClr val="FFFFFF"/>
          </a:solidFill>
          <a:ln>
            <a:solidFill>
              <a:srgbClr val="000000"/>
            </a:solidFill>
            <a:miter lim="800000"/>
            <a:headEnd/>
            <a:tailEnd/>
          </a:ln>
        </p:spPr>
      </p:sp>
      <p:sp>
        <p:nvSpPr>
          <p:cNvPr id="112642" name="Rectangle 2"/>
          <p:cNvSpPr txBox="1">
            <a:spLocks noGrp="1" noChangeArrowheads="1"/>
          </p:cNvSpPr>
          <p:nvPr>
            <p:ph type="body" idx="1"/>
          </p:nvPr>
        </p:nvSpPr>
        <p:spPr bwMode="auto">
          <a:xfrm>
            <a:off x="686361" y="4342535"/>
            <a:ext cx="5483879"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0A52C7B-3670-4080-9BD3-E3B6D1990196}" type="slidenum">
              <a:rPr lang="en-US"/>
              <a:pPr/>
              <a:t>78</a:t>
            </a:fld>
            <a:endParaRPr lang="en-US"/>
          </a:p>
        </p:txBody>
      </p:sp>
      <p:sp>
        <p:nvSpPr>
          <p:cNvPr id="114689" name="Rectangle 1"/>
          <p:cNvSpPr txBox="1">
            <a:spLocks noGrp="1" noRot="1" noChangeAspect="1" noChangeArrowheads="1"/>
          </p:cNvSpPr>
          <p:nvPr>
            <p:ph type="sldImg"/>
          </p:nvPr>
        </p:nvSpPr>
        <p:spPr bwMode="auto">
          <a:xfrm>
            <a:off x="1139825" y="693738"/>
            <a:ext cx="4567238" cy="3425825"/>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686361" y="4342535"/>
            <a:ext cx="5483879"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101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a:t>
            </a:r>
            <a:r>
              <a:rPr lang="en-US" baseline="0" dirty="0" smtClean="0"/>
              <a:t> is a little deceiving since t</a:t>
            </a:r>
            <a:r>
              <a:rPr lang="en-US" dirty="0" smtClean="0"/>
              <a:t>here is no Language</a:t>
            </a:r>
            <a:r>
              <a:rPr lang="en-US" baseline="0" dirty="0" smtClean="0"/>
              <a:t> object. </a:t>
            </a:r>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103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Screen: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availHeight</a:t>
            </a:r>
            <a:r>
              <a:rPr lang="en-US" baseline="0" dirty="0" smtClean="0"/>
              <a:t> – returns the height of the screen, excluding the Windows Taskbar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availWidth</a:t>
            </a:r>
            <a:r>
              <a:rPr lang="en-US" baseline="0" dirty="0" smtClean="0"/>
              <a:t> – returns the width of the screen, excluding the Windows Taskbar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height – returns the total height of the screen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width – returns the total width of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Navigator: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appName</a:t>
            </a:r>
            <a:r>
              <a:rPr lang="en-US" dirty="0" smtClean="0"/>
              <a:t> – returns the name</a:t>
            </a:r>
            <a:r>
              <a:rPr lang="en-US" baseline="0" dirty="0" smtClean="0"/>
              <a:t> of the browser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javaEnabled</a:t>
            </a:r>
            <a:r>
              <a:rPr lang="en-US" baseline="0" dirty="0" smtClean="0"/>
              <a:t>() – doesn’t enable JavaScript. Just tells if it is enabled, similar to the </a:t>
            </a:r>
            <a:r>
              <a:rPr lang="en-US" baseline="0" dirty="0" err="1" smtClean="0"/>
              <a:t>cookieEnabled</a:t>
            </a:r>
            <a:r>
              <a:rPr lang="en-US" baseline="0" dirty="0" smtClean="0"/>
              <a:t> property.</a:t>
            </a:r>
            <a:endParaRPr lang="en-US" dirty="0" smtClean="0"/>
          </a:p>
          <a:p>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131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F14EA-A536-4469-B14A-3B9B7EC542BD}" type="slidenum">
              <a:rPr lang="en-US"/>
              <a:pPr/>
              <a:t>170</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61201-62C4-4271-AEF4-7975232433BC}" type="slidenum">
              <a:rPr lang="en-US"/>
              <a:pPr/>
              <a:t>171</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7C6B3-1FB9-4F26-AA14-AABAFDFCF3AD}" type="slidenum">
              <a:rPr lang="en-US"/>
              <a:pPr/>
              <a:t>172</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URL rewriting</a:t>
            </a:r>
            <a:r>
              <a:rPr lang="en-US" baseline="0" dirty="0" smtClean="0"/>
              <a:t>:</a:t>
            </a:r>
          </a:p>
          <a:p>
            <a:r>
              <a:rPr lang="en-US" baseline="0" dirty="0" smtClean="0"/>
              <a:t>Advantage - works for all dynamically generated documents, not just forms</a:t>
            </a:r>
          </a:p>
          <a:p>
            <a:r>
              <a:rPr lang="en-US" baseline="0" dirty="0" smtClean="0"/>
              <a:t>Disadvantage – tedious to do all the rewriting</a:t>
            </a:r>
            <a:endParaRPr lang="en-US" dirty="0" smtClean="0"/>
          </a:p>
          <a:p>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27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needing to be synchronized</a:t>
            </a:r>
          </a:p>
          <a:p>
            <a:r>
              <a:rPr lang="en-US" dirty="0" smtClean="0"/>
              <a:t>Privacy</a:t>
            </a:r>
          </a:p>
          <a:p>
            <a:r>
              <a:rPr lang="en-US" dirty="0" smtClean="0"/>
              <a:t>Ability to archive the messages</a:t>
            </a:r>
          </a:p>
          <a:p>
            <a:r>
              <a:rPr lang="en-US" dirty="0" smtClean="0"/>
              <a:t>Ability to pass messages around</a:t>
            </a:r>
          </a:p>
        </p:txBody>
      </p:sp>
      <p:sp>
        <p:nvSpPr>
          <p:cNvPr id="4" name="Slide Number Placeholder 3"/>
          <p:cNvSpPr>
            <a:spLocks noGrp="1"/>
          </p:cNvSpPr>
          <p:nvPr>
            <p:ph type="sldNum" sz="quarter" idx="10"/>
          </p:nvPr>
        </p:nvSpPr>
        <p:spPr/>
        <p:txBody>
          <a:bodyPr/>
          <a:lstStyle/>
          <a:p>
            <a:fld id="{E0E8DA48-E3EE-4A16-B951-BC93C6C020AA}" type="slidenum">
              <a:rPr lang="en-US" smtClean="0"/>
              <a:pPr/>
              <a:t>194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Haven’t covered this yet.</a:t>
            </a:r>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223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8</a:t>
            </a:r>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226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Cookies</a:t>
            </a:r>
            <a:r>
              <a:rPr lang="en-US" baseline="0" dirty="0" smtClean="0"/>
              <a:t>:</a:t>
            </a:r>
          </a:p>
          <a:p>
            <a:r>
              <a:rPr lang="en-US" baseline="0" dirty="0" smtClean="0"/>
              <a:t>Advantage – can be used to save information between sessions.</a:t>
            </a:r>
          </a:p>
          <a:p>
            <a:r>
              <a:rPr lang="en-US" baseline="0" dirty="0" smtClean="0"/>
              <a:t>Disadvantage – some browsers don’t support cookies and for browsers that do, the user may disable them. </a:t>
            </a:r>
          </a:p>
          <a:p>
            <a:endParaRPr lang="en-US" baseline="0" dirty="0" smtClean="0"/>
          </a:p>
          <a:p>
            <a:r>
              <a:rPr lang="en-US" baseline="0" dirty="0" smtClean="0"/>
              <a:t>Cookie is just a string that contains several fields. </a:t>
            </a:r>
          </a:p>
          <a:p>
            <a:r>
              <a:rPr lang="en-US" baseline="0" dirty="0" smtClean="0"/>
              <a:t>Create cookie with </a:t>
            </a:r>
            <a:r>
              <a:rPr lang="en-US" baseline="0" dirty="0" err="1" smtClean="0"/>
              <a:t>setcookie</a:t>
            </a:r>
            <a:r>
              <a:rPr lang="en-US" baseline="0" dirty="0" smtClean="0"/>
              <a:t>( ) function. </a:t>
            </a:r>
          </a:p>
          <a:p>
            <a:endParaRPr lang="en-US" baseline="0" dirty="0" smtClean="0"/>
          </a:p>
          <a:p>
            <a:r>
              <a:rPr lang="en-US" baseline="0" dirty="0" smtClean="0"/>
              <a:t>Several parameters are possible</a:t>
            </a:r>
          </a:p>
          <a:p>
            <a:r>
              <a:rPr lang="en-US" baseline="0" dirty="0" smtClean="0"/>
              <a:t>	</a:t>
            </a:r>
            <a:r>
              <a:rPr lang="en-US" baseline="0" dirty="0" err="1" smtClean="0"/>
              <a:t>setcookie</a:t>
            </a:r>
            <a:r>
              <a:rPr lang="en-US" baseline="0" dirty="0" smtClean="0"/>
              <a:t>(name [, value [, expire [,path [,domain [, secure]]]]]);</a:t>
            </a:r>
          </a:p>
          <a:p>
            <a:r>
              <a:rPr lang="en-US" baseline="0" dirty="0" smtClean="0"/>
              <a:t>path – browser returns the cookie only for URLs below this path</a:t>
            </a:r>
          </a:p>
          <a:p>
            <a:r>
              <a:rPr lang="en-US" baseline="0" dirty="0" smtClean="0"/>
              <a:t>domain – browser returns the cookie only for URLs within this domain</a:t>
            </a:r>
          </a:p>
          <a:p>
            <a:r>
              <a:rPr lang="en-US" baseline="0" dirty="0" smtClean="0"/>
              <a:t>secure – browser transmits the cookie only over https connections (the default is false)</a:t>
            </a:r>
          </a:p>
        </p:txBody>
      </p:sp>
      <p:sp>
        <p:nvSpPr>
          <p:cNvPr id="4" name="Slide Number Placeholder 3"/>
          <p:cNvSpPr>
            <a:spLocks noGrp="1"/>
          </p:cNvSpPr>
          <p:nvPr>
            <p:ph type="sldNum" sz="quarter" idx="10"/>
          </p:nvPr>
        </p:nvSpPr>
        <p:spPr/>
        <p:txBody>
          <a:bodyPr/>
          <a:lstStyle/>
          <a:p>
            <a:fld id="{E0E8DA48-E3EE-4A16-B951-BC93C6C020AA}"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Built-in session tracking</a:t>
            </a:r>
            <a:r>
              <a:rPr lang="en-US" baseline="0" dirty="0" smtClean="0"/>
              <a:t>:</a:t>
            </a:r>
          </a:p>
          <a:p>
            <a:r>
              <a:rPr lang="en-US" baseline="0" dirty="0" smtClean="0"/>
              <a:t>This is the best.</a:t>
            </a:r>
          </a:p>
          <a:p>
            <a:r>
              <a:rPr lang="en-US" baseline="0" dirty="0" smtClean="0"/>
              <a:t>May want to use built-in session tracking for the session and cookies to save information between sessions. The cookies may expire or not be allowed, in that case, when the user returns to the site their information has been lost. (We’ll use a database.) </a:t>
            </a:r>
            <a:endParaRPr lang="en-US" dirty="0" smtClean="0"/>
          </a:p>
        </p:txBody>
      </p:sp>
      <p:sp>
        <p:nvSpPr>
          <p:cNvPr id="4" name="Slide Number Placeholder 3"/>
          <p:cNvSpPr>
            <a:spLocks noGrp="1"/>
          </p:cNvSpPr>
          <p:nvPr>
            <p:ph type="sldNum" sz="quarter" idx="10"/>
          </p:nvPr>
        </p:nvSpPr>
        <p:spPr/>
        <p:txBody>
          <a:bodyPr/>
          <a:lstStyle/>
          <a:p>
            <a:fld id="{E0E8DA48-E3EE-4A16-B951-BC93C6C020AA}"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 no $ when registering,</a:t>
            </a:r>
            <a:r>
              <a:rPr lang="en-US" baseline="0" dirty="0" smtClean="0"/>
              <a:t> but $ when used as a variable.</a:t>
            </a:r>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 no $ when registering,</a:t>
            </a:r>
            <a:r>
              <a:rPr lang="en-US" baseline="0" dirty="0" smtClean="0"/>
              <a:t> but $ when used as a </a:t>
            </a:r>
            <a:r>
              <a:rPr lang="en-US" baseline="0" dirty="0" err="1" smtClean="0"/>
              <a:t>varaible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0E8DA48-E3EE-4A16-B951-BC93C6C020AA}" type="slidenum">
              <a:rPr lang="en-US" smtClean="0"/>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5396D6C-EC60-4FAE-A0DB-8FDC2277C97F}" type="slidenum">
              <a:rPr lang="en-US"/>
              <a:pPr/>
              <a:t>72</a:t>
            </a:fld>
            <a:endParaRPr lang="en-US"/>
          </a:p>
        </p:txBody>
      </p:sp>
      <p:sp>
        <p:nvSpPr>
          <p:cNvPr id="107521" name="Rectangle 1"/>
          <p:cNvSpPr txBox="1">
            <a:spLocks noGrp="1" noRot="1" noChangeAspect="1" noChangeArrowheads="1"/>
          </p:cNvSpPr>
          <p:nvPr>
            <p:ph type="sldImg"/>
          </p:nvPr>
        </p:nvSpPr>
        <p:spPr bwMode="auto">
          <a:xfrm>
            <a:off x="1139825" y="693738"/>
            <a:ext cx="4567238" cy="3425825"/>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686361" y="4342535"/>
            <a:ext cx="5483879"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B29F98E-3DE3-4B9A-8571-B77791203FA5}" type="slidenum">
              <a:rPr lang="en-US"/>
              <a:pPr/>
              <a:t>73</a:t>
            </a:fld>
            <a:endParaRPr lang="en-US"/>
          </a:p>
        </p:txBody>
      </p:sp>
      <p:sp>
        <p:nvSpPr>
          <p:cNvPr id="106497" name="Rectangle 1"/>
          <p:cNvSpPr txBox="1">
            <a:spLocks noGrp="1" noRot="1" noChangeAspect="1" noChangeArrowheads="1"/>
          </p:cNvSpPr>
          <p:nvPr>
            <p:ph type="sldImg"/>
          </p:nvPr>
        </p:nvSpPr>
        <p:spPr bwMode="auto">
          <a:xfrm>
            <a:off x="1139825" y="693738"/>
            <a:ext cx="4567238" cy="3425825"/>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686361" y="4342535"/>
            <a:ext cx="5483879"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F71DDF8-4CE3-4EE9-972C-60B1C34E9CCD}" type="slidenum">
              <a:rPr lang="en-US"/>
              <a:pPr/>
              <a:t>74</a:t>
            </a:fld>
            <a:endParaRPr lang="en-US"/>
          </a:p>
        </p:txBody>
      </p:sp>
      <p:sp>
        <p:nvSpPr>
          <p:cNvPr id="108545" name="Rectangle 1"/>
          <p:cNvSpPr txBox="1">
            <a:spLocks noGrp="1" noRot="1" noChangeAspect="1" noChangeArrowheads="1"/>
          </p:cNvSpPr>
          <p:nvPr>
            <p:ph type="sldImg"/>
          </p:nvPr>
        </p:nvSpPr>
        <p:spPr bwMode="auto">
          <a:xfrm>
            <a:off x="1139825" y="693738"/>
            <a:ext cx="4567238" cy="3425825"/>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686361" y="4342535"/>
            <a:ext cx="5483879" cy="411162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5214479-0769-4437-B5DF-CAC3E8706311}" type="datetimeFigureOut">
              <a:rPr lang="en-US" smtClean="0"/>
              <a:pPr/>
              <a:t>4/4/2013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10A1E74-7B78-456B-B49E-55243566964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214479-0769-4437-B5DF-CAC3E8706311}"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214479-0769-4437-B5DF-CAC3E8706311}"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CS 495/594 UI Design, Fall 2002</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45FBD3-2C7B-43B7-A705-1D020C22DC7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CS 495/594 UI Design, Fall 2002</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0F2EB4A-A8EE-46EA-B352-D108987D94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214479-0769-4437-B5DF-CAC3E8706311}"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214479-0769-4437-B5DF-CAC3E8706311}"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10A1E74-7B78-456B-B49E-5524356696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214479-0769-4437-B5DF-CAC3E8706311}"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214479-0769-4437-B5DF-CAC3E8706311}" type="datetimeFigureOut">
              <a:rPr lang="en-US" smtClean="0"/>
              <a:pPr/>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214479-0769-4437-B5DF-CAC3E8706311}"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14479-0769-4437-B5DF-CAC3E8706311}" type="datetimeFigureOut">
              <a:rPr lang="en-US" smtClean="0"/>
              <a:pPr/>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214479-0769-4437-B5DF-CAC3E8706311}"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214479-0769-4437-B5DF-CAC3E8706311}"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A1E74-7B78-456B-B49E-552435669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5214479-0769-4437-B5DF-CAC3E8706311}" type="datetimeFigureOut">
              <a:rPr lang="en-US" smtClean="0"/>
              <a:pPr/>
              <a:t>4/4/2013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10A1E74-7B78-456B-B49E-55243566964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hyperlink" Target="http://www.cs.mtech.edu/voting.php" TargetMode="Externa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hyperlink" Target="http://www.cs.mtech.edu/votining.php" TargetMode="Externa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www.techsmith.com/morae.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hp.net/manual/en/book.strings.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hyperlink" Target="http://www.delta.com/" TargetMode="External"/><Relationship Id="rId2" Type="http://schemas.openxmlformats.org/officeDocument/2006/relationships/hyperlink" Target="http://www.mtstandard.com/"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www.delta.com/" TargetMode="External"/><Relationship Id="rId2" Type="http://schemas.openxmlformats.org/officeDocument/2006/relationships/hyperlink" Target="http://www.mtstandard.com/" TargetMode="Externa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hyperlink" Target="http://www.mtech.edu/"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hyperlink" Target="http://www.mtech.edu/"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hyperlink" Target="http://www.nasa.gov/news/media/info/index.html" TargetMode="External"/><Relationship Id="rId2" Type="http://schemas.openxmlformats.org/officeDocument/2006/relationships/hyperlink" Target="http://www.overstock.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www.amazon.com/gp/product/B007Z969H2/ref=kics_hp_dp_narration" TargetMode="External"/><Relationship Id="rId2" Type="http://schemas.openxmlformats.org/officeDocument/2006/relationships/hyperlink" Target="http://www0.epinions.com/webs-Web_Services-All-Merchants-Global_Mart" TargetMode="Externa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hyperlink" Target="http://docstore.mik.ua/orelly/web2/action/appd_01.htm" TargetMode="Externa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hyperlink" Target="http://help.adobe.com/en_US/FlashPlatform/reference/actionscript/3/index.html" TargetMode="Externa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hyperlink" Target="http://www.nngroup.com/reports/mobile" TargetMode="Externa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hyperlink" Target="http://mobile.jetblue.com/" TargetMode="External"/><Relationship Id="rId2" Type="http://schemas.openxmlformats.org/officeDocument/2006/relationships/hyperlink" Target="http://jetblue.com/" TargetMode="External"/><Relationship Id="rId1" Type="http://schemas.openxmlformats.org/officeDocument/2006/relationships/slideLayout" Target="../slideLayouts/slideLayout2.xml"/><Relationship Id="rId4" Type="http://schemas.openxmlformats.org/officeDocument/2006/relationships/hyperlink" Target="http://www.uie.com/brainsparks/2006/04/26/horizontal-navigation/" TargetMode="Externa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www.uie.com/brainsparks/2006/04/26/horizontal-navigation/"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hyperlink" Target="http://10.33.73.165/wordpress/" TargetMode="Externa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hyperlink" Target="http://www.copyblogger.com/how-to-write-headlines-that-work" TargetMode="Externa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www.seomoz.org/beginners-guide-to-se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hyperlink" Target="http://webcache.googleusercontent.com/search?q=cache:n60dAqcWblkJ:www.mtech.edu/clsps/cs_se/+computer+science+Montana+Tech+Butte&amp;cd=7&amp;hl=en&amp;ct=clnk&amp;gl=us&amp;source=www.google.com" TargetMode="External"/><Relationship Id="rId2" Type="http://schemas.openxmlformats.org/officeDocument/2006/relationships/hyperlink" Target="http://www.mtech.edu/clsps/cs_se/" TargetMode="External"/><Relationship Id="rId1" Type="http://schemas.openxmlformats.org/officeDocument/2006/relationships/slideLayout" Target="../slideLayouts/slideLayout2.xml"/><Relationship Id="rId4" Type="http://schemas.openxmlformats.org/officeDocument/2006/relationships/hyperlink" Target="http://www.google.com/search?hl=en&amp;rlz=1R2SKPB_enUS393&amp;q=related:www.mtech.edu/clsps/cs_se/+computer+science+Montana+Tech+Butte&amp;tbo=1&amp;sa=X&amp;ei=YOO-TemYMI3egQe_1YHTBg&amp;sqi=2&amp;ved=0CFUQHzAG" TargetMode="Externa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hyperlink" Target="http://www.google.com/corporate.tech.html" TargetMode="Externa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hyperlink" Target="http://www.sitemaps.org/protocol.php" TargetMode="Externa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bpsharma.in/eLearning/Networking/OSI_Reference_Model.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webcache.googleusercontent.com/wiki/Australia" TargetMode="External"/><Relationship Id="rId13" Type="http://schemas.openxmlformats.org/officeDocument/2006/relationships/hyperlink" Target="http://webcache.googleusercontent.com/wiki/Europe" TargetMode="External"/><Relationship Id="rId3" Type="http://schemas.openxmlformats.org/officeDocument/2006/relationships/hyperlink" Target="http://webcache.googleusercontent.com/wiki/Africa" TargetMode="External"/><Relationship Id="rId7" Type="http://schemas.openxmlformats.org/officeDocument/2006/relationships/hyperlink" Target="http://webcache.googleusercontent.com/wiki/Asia" TargetMode="External"/><Relationship Id="rId12" Type="http://schemas.openxmlformats.org/officeDocument/2006/relationships/hyperlink" Target="http://webcache.googleusercontent.com/wiki/RIPE_NCC" TargetMode="External"/><Relationship Id="rId2" Type="http://schemas.openxmlformats.org/officeDocument/2006/relationships/hyperlink" Target="http://webcache.googleusercontent.com/wiki/AfriNIC" TargetMode="External"/><Relationship Id="rId1" Type="http://schemas.openxmlformats.org/officeDocument/2006/relationships/slideLayout" Target="../slideLayouts/slideLayout2.xml"/><Relationship Id="rId6" Type="http://schemas.openxmlformats.org/officeDocument/2006/relationships/hyperlink" Target="http://webcache.googleusercontent.com/wiki/Asia-Pacific_Network_Information_Centre" TargetMode="External"/><Relationship Id="rId11" Type="http://schemas.openxmlformats.org/officeDocument/2006/relationships/hyperlink" Target="http://webcache.googleusercontent.com/wiki/Latin_America" TargetMode="External"/><Relationship Id="rId5" Type="http://schemas.openxmlformats.org/officeDocument/2006/relationships/hyperlink" Target="http://webcache.googleusercontent.com/wiki/Caribbean" TargetMode="External"/><Relationship Id="rId15" Type="http://schemas.openxmlformats.org/officeDocument/2006/relationships/hyperlink" Target="http://webcache.googleusercontent.com/wiki/Central_Asia" TargetMode="External"/><Relationship Id="rId10" Type="http://schemas.openxmlformats.org/officeDocument/2006/relationships/hyperlink" Target="http://webcache.googleusercontent.com/wiki/Latin_America_and_Caribbean_Network_Information_Centre" TargetMode="External"/><Relationship Id="rId4" Type="http://schemas.openxmlformats.org/officeDocument/2006/relationships/hyperlink" Target="http://webcache.googleusercontent.com/wiki/American_Registry_for_Internet_Numbers" TargetMode="External"/><Relationship Id="rId9" Type="http://schemas.openxmlformats.org/officeDocument/2006/relationships/hyperlink" Target="http://webcache.googleusercontent.com/wiki/New_Zealand" TargetMode="External"/><Relationship Id="rId14" Type="http://schemas.openxmlformats.org/officeDocument/2006/relationships/hyperlink" Target="http://webcache.googleusercontent.com/wiki/Middle_East"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validator.w3.or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2468562"/>
          </a:xfrm>
        </p:spPr>
        <p:txBody>
          <a:bodyPr>
            <a:normAutofit/>
          </a:bodyPr>
          <a:lstStyle/>
          <a:p>
            <a:r>
              <a:rPr lang="en-US" sz="6000" dirty="0" smtClean="0"/>
              <a:t>PHP</a:t>
            </a:r>
            <a:endParaRPr lang="en-US" sz="6000" b="1" dirty="0"/>
          </a:p>
        </p:txBody>
      </p:sp>
      <p:sp>
        <p:nvSpPr>
          <p:cNvPr id="3" name="TextBox 2"/>
          <p:cNvSpPr txBox="1"/>
          <p:nvPr/>
        </p:nvSpPr>
        <p:spPr>
          <a:xfrm>
            <a:off x="1676400" y="3733800"/>
            <a:ext cx="6858000" cy="1200329"/>
          </a:xfrm>
          <a:prstGeom prst="rect">
            <a:avLst/>
          </a:prstGeom>
          <a:noFill/>
        </p:spPr>
        <p:txBody>
          <a:bodyPr wrap="square" rtlCol="0">
            <a:spAutoFit/>
          </a:bodyPr>
          <a:lstStyle/>
          <a:p>
            <a:r>
              <a:rPr lang="en-US" dirty="0" smtClean="0"/>
              <a:t>To get information about our </a:t>
            </a:r>
            <a:r>
              <a:rPr lang="en-US" dirty="0" err="1" smtClean="0"/>
              <a:t>php</a:t>
            </a:r>
            <a:r>
              <a:rPr lang="en-US" dirty="0" smtClean="0"/>
              <a:t> installation: </a:t>
            </a:r>
          </a:p>
          <a:p>
            <a:r>
              <a:rPr lang="en-US" dirty="0" smtClean="0"/>
              <a:t>	&lt;?</a:t>
            </a:r>
            <a:r>
              <a:rPr lang="en-US" dirty="0" err="1" smtClean="0"/>
              <a:t>php</a:t>
            </a:r>
            <a:endParaRPr lang="en-US" dirty="0" smtClean="0"/>
          </a:p>
          <a:p>
            <a:r>
              <a:rPr lang="en-US" dirty="0" smtClean="0"/>
              <a:t>		</a:t>
            </a:r>
            <a:r>
              <a:rPr lang="en-US" dirty="0" err="1" smtClean="0"/>
              <a:t>phpinfo</a:t>
            </a:r>
            <a:r>
              <a:rPr lang="en-US" dirty="0" smtClean="0"/>
              <a:t>();</a:t>
            </a:r>
          </a:p>
          <a:p>
            <a:r>
              <a:rPr lang="en-US" dirty="0" smtClean="0"/>
              <a:t>	?&gt;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PHP - include</a:t>
            </a:r>
            <a:endParaRPr lang="en-US" dirty="0"/>
          </a:p>
        </p:txBody>
      </p:sp>
      <p:sp>
        <p:nvSpPr>
          <p:cNvPr id="2" name="Content Placeholder 1"/>
          <p:cNvSpPr>
            <a:spLocks noGrp="1"/>
          </p:cNvSpPr>
          <p:nvPr>
            <p:ph idx="1"/>
          </p:nvPr>
        </p:nvSpPr>
        <p:spPr>
          <a:xfrm>
            <a:off x="457200" y="1371600"/>
            <a:ext cx="8229600" cy="5105400"/>
          </a:xfrm>
        </p:spPr>
        <p:txBody>
          <a:bodyPr>
            <a:normAutofit/>
          </a:bodyPr>
          <a:lstStyle/>
          <a:p>
            <a:pPr>
              <a:buNone/>
            </a:pPr>
            <a:r>
              <a:rPr lang="en-US" dirty="0" smtClean="0"/>
              <a:t>&lt;?</a:t>
            </a:r>
            <a:r>
              <a:rPr lang="en-US" dirty="0" err="1" smtClean="0"/>
              <a:t>php</a:t>
            </a:r>
            <a:r>
              <a:rPr lang="en-US" dirty="0" smtClean="0"/>
              <a:t> </a:t>
            </a:r>
          </a:p>
          <a:p>
            <a:pPr>
              <a:buNone/>
            </a:pPr>
            <a:r>
              <a:rPr lang="en-US" dirty="0" smtClean="0"/>
              <a:t>		include(“</a:t>
            </a:r>
            <a:r>
              <a:rPr lang="en-US" dirty="0" err="1" smtClean="0"/>
              <a:t>fileName</a:t>
            </a:r>
            <a:r>
              <a:rPr lang="en-US" dirty="0" smtClean="0"/>
              <a:t>”);</a:t>
            </a:r>
          </a:p>
          <a:p>
            <a:pPr>
              <a:buNone/>
            </a:pPr>
            <a:r>
              <a:rPr lang="en-US" dirty="0" smtClean="0"/>
              <a:t>			…</a:t>
            </a:r>
          </a:p>
          <a:p>
            <a:pPr>
              <a:buNone/>
            </a:pPr>
            <a:r>
              <a:rPr lang="en-US" dirty="0" smtClean="0"/>
              <a:t>			…</a:t>
            </a:r>
          </a:p>
          <a:p>
            <a:pPr>
              <a:buNone/>
            </a:pPr>
            <a:r>
              <a:rPr lang="en-US" dirty="0" smtClean="0"/>
              <a:t>			…</a:t>
            </a:r>
          </a:p>
          <a:p>
            <a:pPr>
              <a:buNone/>
            </a:pPr>
            <a:r>
              <a:rPr lang="en-US" dirty="0" smtClean="0"/>
              <a:t>?&gt;</a:t>
            </a:r>
          </a:p>
          <a:p>
            <a:pPr>
              <a:buNone/>
            </a:pPr>
            <a:endParaRPr lang="en-US" dirty="0" smtClean="0"/>
          </a:p>
          <a:p>
            <a:pPr>
              <a:buNone/>
            </a:pPr>
            <a:r>
              <a:rPr lang="en-US" dirty="0" smtClean="0"/>
              <a:t>Copies the contents of the file at location of the include. (If file contains PHP it needs its own &lt;?</a:t>
            </a:r>
            <a:r>
              <a:rPr lang="en-US" dirty="0" err="1" smtClean="0"/>
              <a:t>php</a:t>
            </a:r>
            <a:r>
              <a:rPr lang="en-US" dirty="0" smtClean="0"/>
              <a:t> and ?&gt; if it contains </a:t>
            </a:r>
            <a:r>
              <a:rPr lang="en-US" dirty="0" err="1" smtClean="0"/>
              <a:t>php</a:t>
            </a:r>
            <a:r>
              <a:rPr lang="en-US" dirty="0" smtClean="0"/>
              <a:t>.)		</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Wrapper Objects</a:t>
            </a:r>
            <a:endParaRPr lang="en-US" dirty="0"/>
          </a:p>
        </p:txBody>
      </p:sp>
      <p:graphicFrame>
        <p:nvGraphicFramePr>
          <p:cNvPr id="4" name="Content Placeholder 3"/>
          <p:cNvGraphicFramePr>
            <a:graphicFrameLocks noGrp="1"/>
          </p:cNvGraphicFramePr>
          <p:nvPr>
            <p:ph idx="1"/>
          </p:nvPr>
        </p:nvGraphicFramePr>
        <p:xfrm>
          <a:off x="3429000" y="1371600"/>
          <a:ext cx="1981200" cy="2158047"/>
        </p:xfrm>
        <a:graphic>
          <a:graphicData uri="http://schemas.openxmlformats.org/drawingml/2006/table">
            <a:tbl>
              <a:tblPr firstRow="1" bandRow="1">
                <a:tableStyleId>{5C22544A-7EE6-4342-B048-85BDC9FD1C3A}</a:tableStyleId>
              </a:tblPr>
              <a:tblGrid>
                <a:gridCol w="1981200"/>
              </a:tblGrid>
              <a:tr h="347662">
                <a:tc>
                  <a:txBody>
                    <a:bodyPr/>
                    <a:lstStyle/>
                    <a:p>
                      <a:r>
                        <a:rPr lang="en-US" dirty="0" smtClean="0"/>
                        <a:t>Number</a:t>
                      </a:r>
                      <a:endParaRPr lang="en-US" dirty="0"/>
                    </a:p>
                  </a:txBody>
                  <a:tcPr/>
                </a:tc>
              </a:tr>
              <a:tr h="877887">
                <a:tc>
                  <a:txBody>
                    <a:bodyPr/>
                    <a:lstStyle/>
                    <a:p>
                      <a:r>
                        <a:rPr lang="en-US" dirty="0" smtClean="0"/>
                        <a:t>MAX_VALUE</a:t>
                      </a:r>
                    </a:p>
                    <a:p>
                      <a:r>
                        <a:rPr lang="en-US" dirty="0" smtClean="0"/>
                        <a:t>MIN_VALUE</a:t>
                      </a:r>
                      <a:endParaRPr lang="en-US" dirty="0"/>
                    </a:p>
                  </a:txBody>
                  <a:tcPr/>
                </a:tc>
              </a:tr>
              <a:tr h="877887">
                <a:tc>
                  <a:txBody>
                    <a:bodyPr/>
                    <a:lstStyle/>
                    <a:p>
                      <a:r>
                        <a:rPr lang="en-US" dirty="0" err="1" smtClean="0"/>
                        <a:t>toFixed</a:t>
                      </a:r>
                      <a:r>
                        <a:rPr lang="en-US" dirty="0" smtClean="0"/>
                        <a:t>(n)</a:t>
                      </a:r>
                    </a:p>
                    <a:p>
                      <a:r>
                        <a:rPr lang="en-US" dirty="0" err="1" smtClean="0"/>
                        <a:t>toString</a:t>
                      </a:r>
                      <a:r>
                        <a:rPr lang="en-US" dirty="0" smtClean="0"/>
                        <a:t>()</a:t>
                      </a:r>
                    </a:p>
                    <a:p>
                      <a:r>
                        <a:rPr lang="en-US" dirty="0" err="1" smtClean="0"/>
                        <a:t>valueOf</a:t>
                      </a:r>
                      <a:r>
                        <a:rPr lang="en-US" dirty="0" smtClean="0"/>
                        <a:t>()</a:t>
                      </a:r>
                      <a:endParaRPr lang="en-US" dirty="0"/>
                    </a:p>
                  </a:txBody>
                  <a:tcPr/>
                </a:tc>
              </a:tr>
            </a:tbl>
          </a:graphicData>
        </a:graphic>
      </p:graphicFrame>
      <p:graphicFrame>
        <p:nvGraphicFramePr>
          <p:cNvPr id="7" name="Content Placeholder 3"/>
          <p:cNvGraphicFramePr>
            <a:graphicFrameLocks/>
          </p:cNvGraphicFramePr>
          <p:nvPr/>
        </p:nvGraphicFramePr>
        <p:xfrm>
          <a:off x="381000" y="1295400"/>
          <a:ext cx="2514600" cy="2981007"/>
        </p:xfrm>
        <a:graphic>
          <a:graphicData uri="http://schemas.openxmlformats.org/drawingml/2006/table">
            <a:tbl>
              <a:tblPr firstRow="1" bandRow="1">
                <a:tableStyleId>{5C22544A-7EE6-4342-B048-85BDC9FD1C3A}</a:tableStyleId>
              </a:tblPr>
              <a:tblGrid>
                <a:gridCol w="2514600"/>
              </a:tblGrid>
              <a:tr h="347662">
                <a:tc>
                  <a:txBody>
                    <a:bodyPr/>
                    <a:lstStyle/>
                    <a:p>
                      <a:r>
                        <a:rPr lang="en-US" dirty="0" smtClean="0"/>
                        <a:t>String</a:t>
                      </a:r>
                      <a:endParaRPr lang="en-US" dirty="0"/>
                    </a:p>
                  </a:txBody>
                  <a:tcPr/>
                </a:tc>
              </a:tr>
              <a:tr h="877887">
                <a:tc>
                  <a:txBody>
                    <a:bodyPr/>
                    <a:lstStyle/>
                    <a:p>
                      <a:r>
                        <a:rPr lang="en-US" dirty="0" smtClean="0"/>
                        <a:t>length</a:t>
                      </a:r>
                      <a:endParaRPr lang="en-US" dirty="0"/>
                    </a:p>
                  </a:txBody>
                  <a:tcPr/>
                </a:tc>
              </a:tr>
              <a:tr h="877887">
                <a:tc>
                  <a:txBody>
                    <a:bodyPr/>
                    <a:lstStyle/>
                    <a:p>
                      <a:endParaRPr lang="en-US" dirty="0" smtClean="0"/>
                    </a:p>
                    <a:p>
                      <a:r>
                        <a:rPr lang="en-US" dirty="0" err="1" smtClean="0"/>
                        <a:t>concat</a:t>
                      </a:r>
                      <a:r>
                        <a:rPr lang="en-US" dirty="0" smtClean="0"/>
                        <a:t>(str1,</a:t>
                      </a:r>
                      <a:r>
                        <a:rPr lang="en-US" baseline="0" dirty="0" smtClean="0"/>
                        <a:t> str2, …</a:t>
                      </a:r>
                      <a:r>
                        <a:rPr lang="en-US" dirty="0" smtClean="0"/>
                        <a:t>)</a:t>
                      </a:r>
                    </a:p>
                    <a:p>
                      <a:r>
                        <a:rPr lang="en-US" dirty="0" err="1" smtClean="0"/>
                        <a:t>toLowerCase</a:t>
                      </a:r>
                      <a:r>
                        <a:rPr lang="en-US" dirty="0" smtClean="0"/>
                        <a:t>()</a:t>
                      </a:r>
                    </a:p>
                    <a:p>
                      <a:r>
                        <a:rPr lang="en-US" dirty="0" err="1" smtClean="0"/>
                        <a:t>charAt</a:t>
                      </a:r>
                      <a:r>
                        <a:rPr lang="en-US" dirty="0" smtClean="0"/>
                        <a:t>(n)</a:t>
                      </a:r>
                    </a:p>
                    <a:p>
                      <a:r>
                        <a:rPr lang="en-US" dirty="0" err="1" smtClean="0"/>
                        <a:t>substr</a:t>
                      </a:r>
                      <a:r>
                        <a:rPr lang="en-US" dirty="0" smtClean="0"/>
                        <a:t>(from, to)</a:t>
                      </a:r>
                    </a:p>
                    <a:p>
                      <a:endParaRPr lang="en-US" dirty="0"/>
                    </a:p>
                  </a:txBody>
                  <a:tcPr/>
                </a:tc>
              </a:tr>
            </a:tbl>
          </a:graphicData>
        </a:graphic>
      </p:graphicFrame>
      <p:graphicFrame>
        <p:nvGraphicFramePr>
          <p:cNvPr id="9" name="Content Placeholder 3"/>
          <p:cNvGraphicFramePr>
            <a:graphicFrameLocks/>
          </p:cNvGraphicFramePr>
          <p:nvPr/>
        </p:nvGraphicFramePr>
        <p:xfrm>
          <a:off x="3048000" y="4572000"/>
          <a:ext cx="1981200" cy="1816206"/>
        </p:xfrm>
        <a:graphic>
          <a:graphicData uri="http://schemas.openxmlformats.org/drawingml/2006/table">
            <a:tbl>
              <a:tblPr firstRow="1" bandRow="1">
                <a:tableStyleId>{5C22544A-7EE6-4342-B048-85BDC9FD1C3A}</a:tableStyleId>
              </a:tblPr>
              <a:tblGrid>
                <a:gridCol w="1981200"/>
              </a:tblGrid>
              <a:tr h="302154">
                <a:tc>
                  <a:txBody>
                    <a:bodyPr/>
                    <a:lstStyle/>
                    <a:p>
                      <a:r>
                        <a:rPr lang="en-US" dirty="0" smtClean="0"/>
                        <a:t>Undefined</a:t>
                      </a:r>
                      <a:endParaRPr lang="en-US" dirty="0"/>
                    </a:p>
                  </a:txBody>
                  <a:tcPr/>
                </a:tc>
              </a:tr>
              <a:tr h="725223">
                <a:tc>
                  <a:txBody>
                    <a:bodyPr/>
                    <a:lstStyle/>
                    <a:p>
                      <a:endParaRPr lang="en-US" dirty="0"/>
                    </a:p>
                  </a:txBody>
                  <a:tcPr/>
                </a:tc>
              </a:tr>
              <a:tr h="725223">
                <a:tc>
                  <a:txBody>
                    <a:bodyPr/>
                    <a:lstStyle/>
                    <a:p>
                      <a:r>
                        <a:rPr lang="en-US" dirty="0" err="1" smtClean="0"/>
                        <a:t>toString</a:t>
                      </a:r>
                      <a:r>
                        <a:rPr lang="en-US" dirty="0" smtClean="0"/>
                        <a:t>()</a:t>
                      </a:r>
                    </a:p>
                    <a:p>
                      <a:r>
                        <a:rPr lang="en-US" dirty="0" err="1" smtClean="0"/>
                        <a:t>valueOf</a:t>
                      </a:r>
                      <a:r>
                        <a:rPr lang="en-US" dirty="0" smtClean="0"/>
                        <a:t>()</a:t>
                      </a:r>
                    </a:p>
                  </a:txBody>
                  <a:tcPr/>
                </a:tc>
              </a:tr>
            </a:tbl>
          </a:graphicData>
        </a:graphic>
      </p:graphicFrame>
      <p:graphicFrame>
        <p:nvGraphicFramePr>
          <p:cNvPr id="10" name="Content Placeholder 3"/>
          <p:cNvGraphicFramePr>
            <a:graphicFrameLocks/>
          </p:cNvGraphicFramePr>
          <p:nvPr/>
        </p:nvGraphicFramePr>
        <p:xfrm>
          <a:off x="5867400" y="4495800"/>
          <a:ext cx="1981200" cy="1690080"/>
        </p:xfrm>
        <a:graphic>
          <a:graphicData uri="http://schemas.openxmlformats.org/drawingml/2006/table">
            <a:tbl>
              <a:tblPr firstRow="1" bandRow="1">
                <a:tableStyleId>{5C22544A-7EE6-4342-B048-85BDC9FD1C3A}</a:tableStyleId>
              </a:tblPr>
              <a:tblGrid>
                <a:gridCol w="1981200"/>
              </a:tblGrid>
              <a:tr h="275880">
                <a:tc>
                  <a:txBody>
                    <a:bodyPr/>
                    <a:lstStyle/>
                    <a:p>
                      <a:r>
                        <a:rPr lang="en-US" dirty="0" smtClean="0"/>
                        <a:t>Null</a:t>
                      </a:r>
                      <a:endParaRPr lang="en-US" dirty="0"/>
                    </a:p>
                  </a:txBody>
                  <a:tcPr/>
                </a:tc>
              </a:tr>
              <a:tr h="662160">
                <a:tc>
                  <a:txBody>
                    <a:bodyPr/>
                    <a:lstStyle/>
                    <a:p>
                      <a:endParaRPr lang="en-US" dirty="0"/>
                    </a:p>
                  </a:txBody>
                  <a:tcPr/>
                </a:tc>
              </a:tr>
              <a:tr h="662160">
                <a:tc>
                  <a:txBody>
                    <a:bodyPr/>
                    <a:lstStyle/>
                    <a:p>
                      <a:r>
                        <a:rPr lang="en-US" dirty="0" err="1" smtClean="0"/>
                        <a:t>toString</a:t>
                      </a:r>
                      <a:r>
                        <a:rPr lang="en-US" dirty="0" smtClean="0"/>
                        <a:t>()</a:t>
                      </a:r>
                    </a:p>
                    <a:p>
                      <a:r>
                        <a:rPr lang="en-US" dirty="0" err="1" smtClean="0"/>
                        <a:t>valueOf</a:t>
                      </a:r>
                      <a:r>
                        <a:rPr lang="en-US" dirty="0" smtClean="0"/>
                        <a:t>()</a:t>
                      </a:r>
                    </a:p>
                  </a:txBody>
                  <a:tcPr/>
                </a:tc>
              </a:tr>
            </a:tbl>
          </a:graphicData>
        </a:graphic>
      </p:graphicFrame>
      <p:graphicFrame>
        <p:nvGraphicFramePr>
          <p:cNvPr id="11" name="Content Placeholder 3"/>
          <p:cNvGraphicFramePr>
            <a:graphicFrameLocks/>
          </p:cNvGraphicFramePr>
          <p:nvPr/>
        </p:nvGraphicFramePr>
        <p:xfrm>
          <a:off x="6019800" y="1371600"/>
          <a:ext cx="1981200" cy="2121534"/>
        </p:xfrm>
        <a:graphic>
          <a:graphicData uri="http://schemas.openxmlformats.org/drawingml/2006/table">
            <a:tbl>
              <a:tblPr firstRow="1" bandRow="1">
                <a:tableStyleId>{5C22544A-7EE6-4342-B048-85BDC9FD1C3A}</a:tableStyleId>
              </a:tblPr>
              <a:tblGrid>
                <a:gridCol w="1981200"/>
              </a:tblGrid>
              <a:tr h="347662">
                <a:tc>
                  <a:txBody>
                    <a:bodyPr/>
                    <a:lstStyle/>
                    <a:p>
                      <a:r>
                        <a:rPr lang="en-US" dirty="0" smtClean="0"/>
                        <a:t>Boolean</a:t>
                      </a:r>
                      <a:endParaRPr lang="en-US" dirty="0"/>
                    </a:p>
                  </a:txBody>
                  <a:tcPr/>
                </a:tc>
              </a:tr>
              <a:tr h="877887">
                <a:tc>
                  <a:txBody>
                    <a:bodyPr/>
                    <a:lstStyle/>
                    <a:p>
                      <a:endParaRPr lang="en-US" dirty="0" smtClean="0"/>
                    </a:p>
                  </a:txBody>
                  <a:tcPr/>
                </a:tc>
              </a:tr>
              <a:tr h="877887">
                <a:tc>
                  <a:txBody>
                    <a:bodyPr/>
                    <a:lstStyle/>
                    <a:p>
                      <a:r>
                        <a:rPr lang="en-US" dirty="0" err="1" smtClean="0"/>
                        <a:t>toString</a:t>
                      </a:r>
                      <a:r>
                        <a:rPr lang="en-US" dirty="0" smtClean="0"/>
                        <a:t>()</a:t>
                      </a:r>
                    </a:p>
                    <a:p>
                      <a:r>
                        <a:rPr lang="en-US" dirty="0" err="1" smtClean="0"/>
                        <a:t>valueOf</a:t>
                      </a:r>
                      <a:r>
                        <a:rPr lang="en-US" dirty="0" smtClean="0"/>
                        <a:t>()</a:t>
                      </a:r>
                      <a:endParaRPr lang="en-US" dirty="0"/>
                    </a:p>
                  </a:txBody>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Objects</a:t>
            </a:r>
            <a:endParaRPr lang="en-US" dirty="0"/>
          </a:p>
        </p:txBody>
      </p:sp>
      <p:graphicFrame>
        <p:nvGraphicFramePr>
          <p:cNvPr id="4" name="Content Placeholder 3"/>
          <p:cNvGraphicFramePr>
            <a:graphicFrameLocks noGrp="1"/>
          </p:cNvGraphicFramePr>
          <p:nvPr>
            <p:ph idx="1"/>
          </p:nvPr>
        </p:nvGraphicFramePr>
        <p:xfrm>
          <a:off x="3429000" y="1295400"/>
          <a:ext cx="1981200" cy="2706687"/>
        </p:xfrm>
        <a:graphic>
          <a:graphicData uri="http://schemas.openxmlformats.org/drawingml/2006/table">
            <a:tbl>
              <a:tblPr firstRow="1" bandRow="1">
                <a:tableStyleId>{5C22544A-7EE6-4342-B048-85BDC9FD1C3A}</a:tableStyleId>
              </a:tblPr>
              <a:tblGrid>
                <a:gridCol w="1981200"/>
              </a:tblGrid>
              <a:tr h="347662">
                <a:tc>
                  <a:txBody>
                    <a:bodyPr/>
                    <a:lstStyle/>
                    <a:p>
                      <a:r>
                        <a:rPr lang="en-US" dirty="0" smtClean="0"/>
                        <a:t>Date</a:t>
                      </a:r>
                      <a:endParaRPr lang="en-US" dirty="0"/>
                    </a:p>
                  </a:txBody>
                  <a:tcPr/>
                </a:tc>
              </a:tr>
              <a:tr h="877887">
                <a:tc>
                  <a:txBody>
                    <a:bodyPr/>
                    <a:lstStyle/>
                    <a:p>
                      <a:endParaRPr lang="en-US" dirty="0"/>
                    </a:p>
                  </a:txBody>
                  <a:tcPr/>
                </a:tc>
              </a:tr>
              <a:tr h="877887">
                <a:tc>
                  <a:txBody>
                    <a:bodyPr/>
                    <a:lstStyle/>
                    <a:p>
                      <a:endParaRPr lang="en-US" dirty="0" smtClean="0"/>
                    </a:p>
                    <a:p>
                      <a:r>
                        <a:rPr lang="en-US" dirty="0" err="1" smtClean="0"/>
                        <a:t>getMonth</a:t>
                      </a:r>
                      <a:r>
                        <a:rPr lang="en-US" dirty="0" smtClean="0"/>
                        <a:t>()*</a:t>
                      </a:r>
                    </a:p>
                    <a:p>
                      <a:r>
                        <a:rPr lang="en-US" dirty="0" err="1" smtClean="0"/>
                        <a:t>getDate</a:t>
                      </a:r>
                      <a:r>
                        <a:rPr lang="en-US" dirty="0" smtClean="0"/>
                        <a:t>()</a:t>
                      </a:r>
                    </a:p>
                    <a:p>
                      <a:r>
                        <a:rPr lang="en-US" dirty="0" err="1" smtClean="0"/>
                        <a:t>getDay</a:t>
                      </a:r>
                      <a:r>
                        <a:rPr lang="en-US" dirty="0" smtClean="0"/>
                        <a:t>()</a:t>
                      </a:r>
                    </a:p>
                    <a:p>
                      <a:r>
                        <a:rPr lang="en-US" dirty="0" err="1" smtClean="0"/>
                        <a:t>getHour</a:t>
                      </a:r>
                      <a:r>
                        <a:rPr lang="en-US" dirty="0" smtClean="0"/>
                        <a:t>()</a:t>
                      </a:r>
                      <a:endParaRPr lang="en-US" dirty="0"/>
                    </a:p>
                  </a:txBody>
                  <a:tcPr/>
                </a:tc>
              </a:tr>
            </a:tbl>
          </a:graphicData>
        </a:graphic>
      </p:graphicFrame>
      <p:graphicFrame>
        <p:nvGraphicFramePr>
          <p:cNvPr id="7" name="Content Placeholder 3"/>
          <p:cNvGraphicFramePr>
            <a:graphicFrameLocks/>
          </p:cNvGraphicFramePr>
          <p:nvPr/>
        </p:nvGraphicFramePr>
        <p:xfrm>
          <a:off x="381000" y="1295400"/>
          <a:ext cx="2514600" cy="3291840"/>
        </p:xfrm>
        <a:graphic>
          <a:graphicData uri="http://schemas.openxmlformats.org/drawingml/2006/table">
            <a:tbl>
              <a:tblPr firstRow="1" bandRow="1">
                <a:tableStyleId>{5C22544A-7EE6-4342-B048-85BDC9FD1C3A}</a:tableStyleId>
              </a:tblPr>
              <a:tblGrid>
                <a:gridCol w="2514600"/>
              </a:tblGrid>
              <a:tr h="347662">
                <a:tc>
                  <a:txBody>
                    <a:bodyPr/>
                    <a:lstStyle/>
                    <a:p>
                      <a:r>
                        <a:rPr lang="en-US" dirty="0" smtClean="0"/>
                        <a:t>Math</a:t>
                      </a:r>
                      <a:endParaRPr lang="en-US" dirty="0"/>
                    </a:p>
                  </a:txBody>
                  <a:tcPr/>
                </a:tc>
              </a:tr>
              <a:tr h="877887">
                <a:tc>
                  <a:txBody>
                    <a:bodyPr/>
                    <a:lstStyle/>
                    <a:p>
                      <a:r>
                        <a:rPr lang="en-US" dirty="0" smtClean="0"/>
                        <a:t>E</a:t>
                      </a:r>
                    </a:p>
                    <a:p>
                      <a:r>
                        <a:rPr lang="en-US" dirty="0" smtClean="0"/>
                        <a:t>PI</a:t>
                      </a:r>
                    </a:p>
                    <a:p>
                      <a:r>
                        <a:rPr lang="en-US" dirty="0" smtClean="0"/>
                        <a:t>LN2</a:t>
                      </a:r>
                    </a:p>
                    <a:p>
                      <a:r>
                        <a:rPr lang="en-US" dirty="0" smtClean="0"/>
                        <a:t>LN10</a:t>
                      </a:r>
                      <a:endParaRPr lang="en-US" dirty="0"/>
                    </a:p>
                  </a:txBody>
                  <a:tcPr/>
                </a:tc>
              </a:tr>
              <a:tr h="877887">
                <a:tc>
                  <a:txBody>
                    <a:bodyPr/>
                    <a:lstStyle/>
                    <a:p>
                      <a:endParaRPr lang="en-US" dirty="0" smtClean="0"/>
                    </a:p>
                    <a:p>
                      <a:r>
                        <a:rPr lang="en-US" dirty="0" smtClean="0"/>
                        <a:t>round()</a:t>
                      </a:r>
                    </a:p>
                    <a:p>
                      <a:r>
                        <a:rPr lang="en-US" dirty="0" smtClean="0"/>
                        <a:t>random()</a:t>
                      </a:r>
                    </a:p>
                    <a:p>
                      <a:r>
                        <a:rPr lang="en-US" dirty="0" smtClean="0"/>
                        <a:t>max(n1, n2, …)</a:t>
                      </a:r>
                    </a:p>
                    <a:p>
                      <a:r>
                        <a:rPr lang="en-US" dirty="0" smtClean="0"/>
                        <a:t>min(n1, n2, …)</a:t>
                      </a:r>
                    </a:p>
                    <a:p>
                      <a:endParaRPr lang="en-US" dirty="0"/>
                    </a:p>
                  </a:txBody>
                  <a:tcPr/>
                </a:tc>
              </a:tr>
            </a:tbl>
          </a:graphicData>
        </a:graphic>
      </p:graphicFrame>
      <p:graphicFrame>
        <p:nvGraphicFramePr>
          <p:cNvPr id="9" name="Content Placeholder 3"/>
          <p:cNvGraphicFramePr>
            <a:graphicFrameLocks/>
          </p:cNvGraphicFramePr>
          <p:nvPr/>
        </p:nvGraphicFramePr>
        <p:xfrm>
          <a:off x="3505200" y="4724400"/>
          <a:ext cx="1981200" cy="1794428"/>
        </p:xfrm>
        <a:graphic>
          <a:graphicData uri="http://schemas.openxmlformats.org/drawingml/2006/table">
            <a:tbl>
              <a:tblPr firstRow="1" bandRow="1">
                <a:tableStyleId>{5C22544A-7EE6-4342-B048-85BDC9FD1C3A}</a:tableStyleId>
              </a:tblPr>
              <a:tblGrid>
                <a:gridCol w="1981200"/>
              </a:tblGrid>
              <a:tr h="310266">
                <a:tc>
                  <a:txBody>
                    <a:bodyPr/>
                    <a:lstStyle/>
                    <a:p>
                      <a:r>
                        <a:rPr lang="en-US" dirty="0" smtClean="0"/>
                        <a:t>Screen</a:t>
                      </a:r>
                      <a:endParaRPr lang="en-US" dirty="0"/>
                    </a:p>
                  </a:txBody>
                  <a:tcPr/>
                </a:tc>
              </a:tr>
              <a:tr h="775665">
                <a:tc>
                  <a:txBody>
                    <a:bodyPr/>
                    <a:lstStyle/>
                    <a:p>
                      <a:r>
                        <a:rPr lang="en-US" dirty="0" smtClean="0"/>
                        <a:t>width</a:t>
                      </a:r>
                    </a:p>
                    <a:p>
                      <a:r>
                        <a:rPr lang="en-US" dirty="0" smtClean="0"/>
                        <a:t>height</a:t>
                      </a:r>
                    </a:p>
                    <a:p>
                      <a:endParaRPr lang="en-US" dirty="0"/>
                    </a:p>
                  </a:txBody>
                  <a:tcPr/>
                </a:tc>
              </a:tr>
              <a:tr h="514268">
                <a:tc>
                  <a:txBody>
                    <a:bodyPr/>
                    <a:lstStyle/>
                    <a:p>
                      <a:endParaRPr lang="en-US" dirty="0" smtClean="0"/>
                    </a:p>
                  </a:txBody>
                  <a:tcPr/>
                </a:tc>
              </a:tr>
            </a:tbl>
          </a:graphicData>
        </a:graphic>
      </p:graphicFrame>
      <p:graphicFrame>
        <p:nvGraphicFramePr>
          <p:cNvPr id="10" name="Content Placeholder 3"/>
          <p:cNvGraphicFramePr>
            <a:graphicFrameLocks/>
          </p:cNvGraphicFramePr>
          <p:nvPr/>
        </p:nvGraphicFramePr>
        <p:xfrm>
          <a:off x="6172200" y="3833640"/>
          <a:ext cx="2514600" cy="3024360"/>
        </p:xfrm>
        <a:graphic>
          <a:graphicData uri="http://schemas.openxmlformats.org/drawingml/2006/table">
            <a:tbl>
              <a:tblPr firstRow="1" bandRow="1">
                <a:tableStyleId>{5C22544A-7EE6-4342-B048-85BDC9FD1C3A}</a:tableStyleId>
              </a:tblPr>
              <a:tblGrid>
                <a:gridCol w="2514600"/>
              </a:tblGrid>
              <a:tr h="444082">
                <a:tc>
                  <a:txBody>
                    <a:bodyPr/>
                    <a:lstStyle/>
                    <a:p>
                      <a:r>
                        <a:rPr lang="en-US" dirty="0" smtClean="0"/>
                        <a:t>Document</a:t>
                      </a:r>
                      <a:endParaRPr lang="en-US" dirty="0"/>
                    </a:p>
                  </a:txBody>
                  <a:tcPr/>
                </a:tc>
              </a:tr>
              <a:tr h="803951">
                <a:tc>
                  <a:txBody>
                    <a:bodyPr/>
                    <a:lstStyle/>
                    <a:p>
                      <a:r>
                        <a:rPr lang="en-US" dirty="0" smtClean="0"/>
                        <a:t>title</a:t>
                      </a:r>
                    </a:p>
                    <a:p>
                      <a:r>
                        <a:rPr lang="en-US" dirty="0" smtClean="0"/>
                        <a:t>URL</a:t>
                      </a:r>
                      <a:endParaRPr lang="en-US" dirty="0"/>
                    </a:p>
                  </a:txBody>
                  <a:tcPr/>
                </a:tc>
              </a:tr>
              <a:tr h="1776327">
                <a:tc>
                  <a:txBody>
                    <a:bodyPr/>
                    <a:lstStyle/>
                    <a:p>
                      <a:r>
                        <a:rPr lang="en-US" dirty="0" smtClean="0"/>
                        <a:t>close()</a:t>
                      </a:r>
                    </a:p>
                    <a:p>
                      <a:r>
                        <a:rPr lang="en-US" dirty="0" smtClean="0"/>
                        <a:t>write()</a:t>
                      </a:r>
                    </a:p>
                    <a:p>
                      <a:r>
                        <a:rPr lang="en-US" dirty="0" err="1" smtClean="0"/>
                        <a:t>writeln</a:t>
                      </a:r>
                      <a:r>
                        <a:rPr lang="en-US" dirty="0" smtClean="0"/>
                        <a:t>()</a:t>
                      </a:r>
                    </a:p>
                    <a:p>
                      <a:r>
                        <a:rPr lang="en-US" dirty="0" err="1" smtClean="0"/>
                        <a:t>getElementByName</a:t>
                      </a:r>
                      <a:r>
                        <a:rPr lang="en-US" dirty="0" smtClean="0"/>
                        <a:t>()</a:t>
                      </a:r>
                    </a:p>
                    <a:p>
                      <a:r>
                        <a:rPr lang="en-US" dirty="0" err="1" smtClean="0"/>
                        <a:t>getElementById</a:t>
                      </a:r>
                      <a:r>
                        <a:rPr lang="en-US" dirty="0" smtClean="0"/>
                        <a:t>()</a:t>
                      </a:r>
                    </a:p>
                  </a:txBody>
                  <a:tcPr/>
                </a:tc>
              </a:tr>
            </a:tbl>
          </a:graphicData>
        </a:graphic>
      </p:graphicFrame>
      <p:graphicFrame>
        <p:nvGraphicFramePr>
          <p:cNvPr id="11" name="Content Placeholder 3"/>
          <p:cNvGraphicFramePr>
            <a:graphicFrameLocks/>
          </p:cNvGraphicFramePr>
          <p:nvPr/>
        </p:nvGraphicFramePr>
        <p:xfrm>
          <a:off x="6019800" y="1371600"/>
          <a:ext cx="1981200" cy="2158047"/>
        </p:xfrm>
        <a:graphic>
          <a:graphicData uri="http://schemas.openxmlformats.org/drawingml/2006/table">
            <a:tbl>
              <a:tblPr firstRow="1" bandRow="1">
                <a:tableStyleId>{5C22544A-7EE6-4342-B048-85BDC9FD1C3A}</a:tableStyleId>
              </a:tblPr>
              <a:tblGrid>
                <a:gridCol w="1981200"/>
              </a:tblGrid>
              <a:tr h="347662">
                <a:tc>
                  <a:txBody>
                    <a:bodyPr/>
                    <a:lstStyle/>
                    <a:p>
                      <a:r>
                        <a:rPr lang="en-US" dirty="0" smtClean="0"/>
                        <a:t>Window</a:t>
                      </a:r>
                      <a:endParaRPr lang="en-US" dirty="0"/>
                    </a:p>
                  </a:txBody>
                  <a:tcPr/>
                </a:tc>
              </a:tr>
              <a:tr h="877887">
                <a:tc>
                  <a:txBody>
                    <a:bodyPr/>
                    <a:lstStyle/>
                    <a:p>
                      <a:r>
                        <a:rPr lang="en-US" dirty="0" smtClean="0"/>
                        <a:t>closed</a:t>
                      </a:r>
                    </a:p>
                    <a:p>
                      <a:r>
                        <a:rPr lang="en-US" dirty="0" smtClean="0"/>
                        <a:t>screen</a:t>
                      </a:r>
                    </a:p>
                    <a:p>
                      <a:r>
                        <a:rPr lang="en-US" dirty="0" smtClean="0"/>
                        <a:t>parent</a:t>
                      </a:r>
                    </a:p>
                  </a:txBody>
                  <a:tcPr/>
                </a:tc>
              </a:tr>
              <a:tr h="877887">
                <a:tc>
                  <a:txBody>
                    <a:bodyPr/>
                    <a:lstStyle/>
                    <a:p>
                      <a:r>
                        <a:rPr lang="en-US" dirty="0" smtClean="0"/>
                        <a:t>alert()</a:t>
                      </a:r>
                    </a:p>
                    <a:p>
                      <a:r>
                        <a:rPr lang="en-US" dirty="0" smtClean="0"/>
                        <a:t>prompt()</a:t>
                      </a:r>
                      <a:endParaRPr lang="en-US" dirty="0"/>
                    </a:p>
                  </a:txBody>
                  <a:tcPr/>
                </a:tc>
              </a:tr>
            </a:tbl>
          </a:graphicData>
        </a:graphic>
      </p:graphicFrame>
      <p:sp>
        <p:nvSpPr>
          <p:cNvPr id="8" name="TextBox 7"/>
          <p:cNvSpPr txBox="1"/>
          <p:nvPr/>
        </p:nvSpPr>
        <p:spPr>
          <a:xfrm>
            <a:off x="3429000" y="4038600"/>
            <a:ext cx="1676400" cy="369332"/>
          </a:xfrm>
          <a:prstGeom prst="rect">
            <a:avLst/>
          </a:prstGeom>
          <a:noFill/>
        </p:spPr>
        <p:txBody>
          <a:bodyPr wrap="square" rtlCol="0">
            <a:spAutoFit/>
          </a:bodyPr>
          <a:lstStyle/>
          <a:p>
            <a:r>
              <a:rPr lang="en-US" dirty="0" smtClean="0"/>
              <a:t>* </a:t>
            </a:r>
            <a:r>
              <a:rPr lang="en-US" sz="1400" dirty="0" smtClean="0"/>
              <a:t>See next slide</a:t>
            </a:r>
            <a:endParaRPr lang="en-US" sz="1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Date object</a:t>
            </a:r>
            <a:endParaRPr lang="en-US" dirty="0"/>
          </a:p>
        </p:txBody>
      </p:sp>
      <p:sp>
        <p:nvSpPr>
          <p:cNvPr id="2" name="Content Placeholder 1"/>
          <p:cNvSpPr>
            <a:spLocks noGrp="1"/>
          </p:cNvSpPr>
          <p:nvPr>
            <p:ph idx="1"/>
          </p:nvPr>
        </p:nvSpPr>
        <p:spPr>
          <a:xfrm>
            <a:off x="0" y="1828800"/>
            <a:ext cx="8991600" cy="4144963"/>
          </a:xfrm>
        </p:spPr>
        <p:txBody>
          <a:bodyPr/>
          <a:lstStyle/>
          <a:p>
            <a:pPr>
              <a:buNone/>
            </a:pPr>
            <a:r>
              <a:rPr lang="en-US" dirty="0" smtClean="0"/>
              <a:t>&lt;script type="text/</a:t>
            </a:r>
            <a:r>
              <a:rPr lang="en-US" dirty="0" err="1" smtClean="0"/>
              <a:t>javascript</a:t>
            </a:r>
            <a:r>
              <a:rPr lang="en-US" dirty="0" smtClean="0"/>
              <a:t>"&gt;</a:t>
            </a:r>
            <a:br>
              <a:rPr lang="en-US" dirty="0" smtClean="0"/>
            </a:br>
            <a:r>
              <a:rPr lang="en-US" dirty="0" smtClean="0"/>
              <a:t>   </a:t>
            </a:r>
            <a:r>
              <a:rPr lang="en-US" dirty="0" err="1" smtClean="0"/>
              <a:t>var</a:t>
            </a:r>
            <a:r>
              <a:rPr lang="en-US" dirty="0" smtClean="0"/>
              <a:t> d = new Date();</a:t>
            </a:r>
            <a:br>
              <a:rPr lang="en-US" dirty="0" smtClean="0"/>
            </a:br>
            <a:r>
              <a:rPr lang="en-US" dirty="0" smtClean="0"/>
              <a:t>   </a:t>
            </a:r>
            <a:r>
              <a:rPr lang="en-US" dirty="0" err="1" smtClean="0"/>
              <a:t>document.write</a:t>
            </a:r>
            <a:r>
              <a:rPr lang="en-US" dirty="0" smtClean="0"/>
              <a:t>(“The month is “ + </a:t>
            </a:r>
            <a:r>
              <a:rPr lang="en-US" dirty="0" err="1" smtClean="0"/>
              <a:t>d.getMonth</a:t>
            </a:r>
            <a:r>
              <a:rPr lang="en-US" dirty="0" smtClean="0"/>
              <a:t>());</a:t>
            </a:r>
            <a:br>
              <a:rPr lang="en-US" dirty="0" smtClean="0"/>
            </a:br>
            <a:r>
              <a:rPr lang="en-US" dirty="0" smtClean="0"/>
              <a:t>&lt;/script&gt;</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Object Hierarchy</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01477" y="1470819"/>
            <a:ext cx="8066235" cy="4625181"/>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Identifiers (names)</a:t>
            </a:r>
            <a:endParaRPr lang="en-US" dirty="0"/>
          </a:p>
        </p:txBody>
      </p:sp>
      <p:sp>
        <p:nvSpPr>
          <p:cNvPr id="2" name="Content Placeholder 1"/>
          <p:cNvSpPr>
            <a:spLocks noGrp="1"/>
          </p:cNvSpPr>
          <p:nvPr>
            <p:ph idx="1"/>
          </p:nvPr>
        </p:nvSpPr>
        <p:spPr/>
        <p:txBody>
          <a:bodyPr>
            <a:normAutofit lnSpcReduction="10000"/>
          </a:bodyPr>
          <a:lstStyle/>
          <a:p>
            <a:pPr>
              <a:buNone/>
            </a:pPr>
            <a:r>
              <a:rPr lang="en-US" dirty="0" smtClean="0"/>
              <a:t>Identifiers: </a:t>
            </a:r>
          </a:p>
          <a:p>
            <a:r>
              <a:rPr lang="en-US" dirty="0" smtClean="0"/>
              <a:t>(letter | _ |$) (digit | letter | _ | $)*</a:t>
            </a:r>
          </a:p>
          <a:p>
            <a:pPr lvl="1"/>
            <a:r>
              <a:rPr lang="en-US" dirty="0" smtClean="0"/>
              <a:t>Don’t start with $ since these variables typically have special meaning </a:t>
            </a:r>
          </a:p>
          <a:p>
            <a:r>
              <a:rPr lang="en-US" dirty="0" smtClean="0"/>
              <a:t>Case sensitive (don’t use uppercase)</a:t>
            </a:r>
          </a:p>
          <a:p>
            <a:r>
              <a:rPr lang="en-US" dirty="0" smtClean="0"/>
              <a:t>Page 135 gives list of reserved words: break, case, do, if, for, new, switch, this, …</a:t>
            </a:r>
          </a:p>
          <a:p>
            <a:r>
              <a:rPr lang="en-US" dirty="0" smtClean="0"/>
              <a:t>Also avoid predefined words: alert, java, open, self</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Comments</a:t>
            </a:r>
            <a:endParaRPr lang="en-US" dirty="0"/>
          </a:p>
        </p:txBody>
      </p:sp>
      <p:sp>
        <p:nvSpPr>
          <p:cNvPr id="2" name="Content Placeholder 1"/>
          <p:cNvSpPr>
            <a:spLocks noGrp="1"/>
          </p:cNvSpPr>
          <p:nvPr>
            <p:ph idx="1"/>
          </p:nvPr>
        </p:nvSpPr>
        <p:spPr/>
        <p:txBody>
          <a:bodyPr>
            <a:normAutofit/>
          </a:bodyPr>
          <a:lstStyle/>
          <a:p>
            <a:pPr>
              <a:buNone/>
            </a:pPr>
            <a:r>
              <a:rPr lang="en-US" dirty="0" smtClean="0"/>
              <a:t>Comments: </a:t>
            </a:r>
          </a:p>
          <a:p>
            <a:r>
              <a:rPr lang="en-US" dirty="0" smtClean="0"/>
              <a:t>/*……</a:t>
            </a:r>
          </a:p>
          <a:p>
            <a:pPr>
              <a:buNone/>
            </a:pPr>
            <a:r>
              <a:rPr lang="en-US" dirty="0" smtClean="0"/>
              <a:t>      …………….</a:t>
            </a:r>
          </a:p>
          <a:p>
            <a:pPr>
              <a:buNone/>
            </a:pPr>
            <a:r>
              <a:rPr lang="en-US" dirty="0" smtClean="0"/>
              <a:t>      ……………. *.</a:t>
            </a:r>
          </a:p>
          <a:p>
            <a:r>
              <a:rPr lang="en-US" dirty="0" smtClean="0"/>
              <a:t>// </a:t>
            </a:r>
          </a:p>
          <a:p>
            <a:pPr>
              <a:buNone/>
            </a:pPr>
            <a:endParaRPr lang="en-US" dirty="0" smtClean="0"/>
          </a:p>
          <a:p>
            <a:pPr>
              <a:buNone/>
            </a:pPr>
            <a:r>
              <a:rPr lang="en-US" dirty="0" smtClean="0"/>
              <a:t>(like Java, C, C++, C#)</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Enclosing in HTML comments</a:t>
            </a:r>
            <a:endParaRPr lang="en-US" dirty="0"/>
          </a:p>
        </p:txBody>
      </p:sp>
      <p:sp>
        <p:nvSpPr>
          <p:cNvPr id="2" name="Content Placeholder 1"/>
          <p:cNvSpPr>
            <a:spLocks noGrp="1"/>
          </p:cNvSpPr>
          <p:nvPr>
            <p:ph idx="1"/>
          </p:nvPr>
        </p:nvSpPr>
        <p:spPr/>
        <p:txBody>
          <a:bodyPr>
            <a:normAutofit fontScale="85000" lnSpcReduction="20000"/>
          </a:bodyPr>
          <a:lstStyle/>
          <a:p>
            <a:pPr>
              <a:buNone/>
            </a:pPr>
            <a:r>
              <a:rPr lang="en-US" dirty="0" smtClean="0"/>
              <a:t>&lt;head&gt; </a:t>
            </a:r>
          </a:p>
          <a:p>
            <a:pPr>
              <a:buNone/>
            </a:pPr>
            <a:r>
              <a:rPr lang="en-US" dirty="0" smtClean="0"/>
              <a:t>    &lt;title&gt; Very Accommodating &lt;/title&gt; …?&gt; </a:t>
            </a:r>
          </a:p>
          <a:p>
            <a:pPr>
              <a:buNone/>
            </a:pPr>
            <a:r>
              <a:rPr lang="en-US" dirty="0" smtClean="0"/>
              <a:t>&lt;/head&gt; </a:t>
            </a:r>
          </a:p>
          <a:p>
            <a:pPr>
              <a:buNone/>
            </a:pPr>
            <a:r>
              <a:rPr lang="en-US" dirty="0" smtClean="0"/>
              <a:t>&lt;body&gt;</a:t>
            </a:r>
          </a:p>
          <a:p>
            <a:pPr>
              <a:buNone/>
            </a:pPr>
            <a:r>
              <a:rPr lang="en-US" dirty="0" smtClean="0"/>
              <a:t>	&lt;script type = “text/</a:t>
            </a:r>
            <a:r>
              <a:rPr lang="en-US" dirty="0" err="1" smtClean="0"/>
              <a:t>javascript</a:t>
            </a:r>
            <a:r>
              <a:rPr lang="en-US" dirty="0" smtClean="0"/>
              <a:t>”&gt;</a:t>
            </a:r>
          </a:p>
          <a:p>
            <a:pPr>
              <a:buNone/>
            </a:pPr>
            <a:r>
              <a:rPr lang="en-US" dirty="0" smtClean="0"/>
              <a:t>		&lt;!- - </a:t>
            </a:r>
          </a:p>
          <a:p>
            <a:pPr>
              <a:buNone/>
            </a:pPr>
            <a:r>
              <a:rPr lang="en-US" dirty="0" smtClean="0"/>
              <a:t>			</a:t>
            </a:r>
            <a:r>
              <a:rPr lang="en-US" dirty="0" err="1" smtClean="0"/>
              <a:t>document.write</a:t>
            </a:r>
            <a:r>
              <a:rPr lang="en-US" dirty="0" smtClean="0"/>
              <a:t>(“Oldies can’t see this.”);</a:t>
            </a:r>
          </a:p>
          <a:p>
            <a:pPr>
              <a:buNone/>
            </a:pPr>
            <a:r>
              <a:rPr lang="en-US" dirty="0" smtClean="0"/>
              <a:t>		// --&gt;</a:t>
            </a:r>
          </a:p>
          <a:p>
            <a:pPr>
              <a:buNone/>
            </a:pPr>
            <a:r>
              <a:rPr lang="en-US" dirty="0" smtClean="0"/>
              <a:t>	&lt;/script&gt; </a:t>
            </a:r>
          </a:p>
          <a:p>
            <a:pPr>
              <a:buNone/>
            </a:pPr>
            <a:r>
              <a:rPr lang="en-US" dirty="0" smtClean="0"/>
              <a:t>&lt;body&gt; </a:t>
            </a:r>
          </a:p>
          <a:p>
            <a:pPr>
              <a:buNone/>
            </a:pPr>
            <a:endParaRPr lang="en-US" dirty="0" smtClean="0"/>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in files</a:t>
            </a:r>
            <a:endParaRPr lang="en-US" dirty="0"/>
          </a:p>
        </p:txBody>
      </p:sp>
      <p:sp>
        <p:nvSpPr>
          <p:cNvPr id="2" name="Content Placeholder 1"/>
          <p:cNvSpPr>
            <a:spLocks noGrp="1"/>
          </p:cNvSpPr>
          <p:nvPr>
            <p:ph idx="1"/>
          </p:nvPr>
        </p:nvSpPr>
        <p:spPr/>
        <p:txBody>
          <a:bodyPr/>
          <a:lstStyle/>
          <a:p>
            <a:pPr>
              <a:buNone/>
            </a:pPr>
            <a:r>
              <a:rPr lang="en-US" dirty="0" smtClean="0"/>
              <a:t>  &lt;script type="text/</a:t>
            </a:r>
            <a:r>
              <a:rPr lang="en-US" dirty="0" err="1" smtClean="0"/>
              <a:t>javascript</a:t>
            </a:r>
            <a:r>
              <a:rPr lang="en-US" dirty="0" smtClean="0"/>
              <a:t>“ </a:t>
            </a:r>
          </a:p>
          <a:p>
            <a:pPr>
              <a:buNone/>
            </a:pPr>
            <a:r>
              <a:rPr lang="en-US" dirty="0" smtClean="0"/>
              <a:t>			</a:t>
            </a:r>
            <a:r>
              <a:rPr lang="en-US" dirty="0" err="1" smtClean="0"/>
              <a:t>src</a:t>
            </a:r>
            <a:r>
              <a:rPr lang="en-US" dirty="0" smtClean="0"/>
              <a:t> = “ support/</a:t>
            </a:r>
            <a:r>
              <a:rPr lang="en-US" dirty="0" err="1" smtClean="0"/>
              <a:t>fileName</a:t>
            </a:r>
            <a:r>
              <a:rPr lang="en-US" dirty="0" smtClean="0"/>
              <a:t>” &gt;</a:t>
            </a:r>
            <a:br>
              <a:rPr lang="en-US" dirty="0" smtClean="0"/>
            </a:br>
            <a:r>
              <a:rPr lang="en-US" dirty="0" smtClean="0"/>
              <a:t>&lt;/script&gt;</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functions</a:t>
            </a:r>
            <a:endParaRPr lang="en-US" dirty="0"/>
          </a:p>
        </p:txBody>
      </p:sp>
      <p:sp>
        <p:nvSpPr>
          <p:cNvPr id="2" name="Content Placeholder 1"/>
          <p:cNvSpPr>
            <a:spLocks noGrp="1"/>
          </p:cNvSpPr>
          <p:nvPr>
            <p:ph idx="1"/>
          </p:nvPr>
        </p:nvSpPr>
        <p:spPr/>
        <p:txBody>
          <a:bodyPr/>
          <a:lstStyle/>
          <a:p>
            <a:r>
              <a:rPr lang="en-US" dirty="0" smtClean="0"/>
              <a:t>Variables declared within function are local</a:t>
            </a:r>
          </a:p>
          <a:p>
            <a:r>
              <a:rPr lang="en-US" dirty="0" smtClean="0"/>
              <a:t>Parameters are pass-by-value</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The &lt;p&gt; tag supports the following event attributes:</a:t>
            </a:r>
            <a:br>
              <a:rPr lang="en-US" smtClean="0"/>
            </a:br>
            <a:endParaRPr lang="en-US"/>
          </a:p>
        </p:txBody>
      </p:sp>
      <p:sp>
        <p:nvSpPr>
          <p:cNvPr id="2" name="Content Placeholder 1"/>
          <p:cNvSpPr>
            <a:spLocks noGrp="1"/>
          </p:cNvSpPr>
          <p:nvPr>
            <p:ph idx="1"/>
          </p:nvPr>
        </p:nvSpPr>
        <p:spPr/>
        <p:txBody>
          <a:bodyPr>
            <a:normAutofit fontScale="77500" lnSpcReduction="20000"/>
          </a:bodyPr>
          <a:lstStyle/>
          <a:p>
            <a:r>
              <a:rPr lang="en-US" b="1" dirty="0" smtClean="0"/>
              <a:t>Attribute</a:t>
            </a:r>
            <a:endParaRPr lang="en-US" dirty="0" smtClean="0"/>
          </a:p>
          <a:p>
            <a:r>
              <a:rPr lang="en-US" dirty="0" err="1" smtClean="0"/>
              <a:t>onclick</a:t>
            </a:r>
            <a:endParaRPr lang="en-US" dirty="0" smtClean="0"/>
          </a:p>
          <a:p>
            <a:r>
              <a:rPr lang="en-US" dirty="0" err="1" smtClean="0"/>
              <a:t>ondblclick</a:t>
            </a:r>
            <a:endParaRPr lang="en-US" dirty="0" smtClean="0"/>
          </a:p>
          <a:p>
            <a:r>
              <a:rPr lang="en-US" dirty="0" err="1" smtClean="0"/>
              <a:t>onmousedown</a:t>
            </a:r>
            <a:endParaRPr lang="en-US" dirty="0" smtClean="0"/>
          </a:p>
          <a:p>
            <a:r>
              <a:rPr lang="en-US" dirty="0" err="1" smtClean="0"/>
              <a:t>onmousemove</a:t>
            </a:r>
            <a:endParaRPr lang="en-US" dirty="0" smtClean="0"/>
          </a:p>
          <a:p>
            <a:r>
              <a:rPr lang="en-US" dirty="0" err="1" smtClean="0"/>
              <a:t>onmouseout</a:t>
            </a:r>
            <a:endParaRPr lang="en-US" dirty="0" smtClean="0"/>
          </a:p>
          <a:p>
            <a:r>
              <a:rPr lang="en-US" dirty="0" err="1" smtClean="0"/>
              <a:t>onmouseover</a:t>
            </a:r>
            <a:endParaRPr lang="en-US" dirty="0" smtClean="0"/>
          </a:p>
          <a:p>
            <a:r>
              <a:rPr lang="en-US" dirty="0" err="1" smtClean="0"/>
              <a:t>onmouseup</a:t>
            </a:r>
            <a:endParaRPr lang="en-US" dirty="0" smtClean="0"/>
          </a:p>
          <a:p>
            <a:r>
              <a:rPr lang="en-US" dirty="0" err="1" smtClean="0"/>
              <a:t>onkeydown</a:t>
            </a:r>
            <a:endParaRPr lang="en-US" dirty="0" smtClean="0"/>
          </a:p>
          <a:p>
            <a:r>
              <a:rPr lang="en-US" dirty="0" err="1" smtClean="0"/>
              <a:t>onkeypress</a:t>
            </a:r>
            <a:endParaRPr lang="en-US" dirty="0" smtClean="0"/>
          </a:p>
          <a:p>
            <a:r>
              <a:rPr lang="en-US" dirty="0" err="1" smtClean="0"/>
              <a:t>onkeyup</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PHP - Comments</a:t>
            </a:r>
            <a:endParaRPr lang="en-US" dirty="0"/>
          </a:p>
        </p:txBody>
      </p:sp>
      <p:sp>
        <p:nvSpPr>
          <p:cNvPr id="2" name="Content Placeholder 1"/>
          <p:cNvSpPr>
            <a:spLocks noGrp="1"/>
          </p:cNvSpPr>
          <p:nvPr>
            <p:ph idx="1"/>
          </p:nvPr>
        </p:nvSpPr>
        <p:spPr>
          <a:xfrm>
            <a:off x="457200" y="1371600"/>
            <a:ext cx="8229600" cy="5105400"/>
          </a:xfrm>
        </p:spPr>
        <p:txBody>
          <a:bodyPr>
            <a:normAutofit/>
          </a:bodyPr>
          <a:lstStyle/>
          <a:p>
            <a:pPr>
              <a:buNone/>
            </a:pPr>
            <a:r>
              <a:rPr lang="en-US" dirty="0" smtClean="0"/>
              <a:t>/* …</a:t>
            </a:r>
          </a:p>
          <a:p>
            <a:pPr>
              <a:buNone/>
            </a:pPr>
            <a:r>
              <a:rPr lang="en-US" dirty="0" smtClean="0"/>
              <a:t>	  …</a:t>
            </a:r>
          </a:p>
          <a:p>
            <a:pPr>
              <a:buNone/>
            </a:pPr>
            <a:r>
              <a:rPr lang="en-US" dirty="0" smtClean="0"/>
              <a:t>	  … */ </a:t>
            </a:r>
          </a:p>
          <a:p>
            <a:pPr>
              <a:buNone/>
            </a:pPr>
            <a:endParaRPr lang="en-US" dirty="0" smtClean="0"/>
          </a:p>
          <a:p>
            <a:pPr>
              <a:buNone/>
            </a:pPr>
            <a:r>
              <a:rPr lang="en-US" dirty="0" smtClean="0"/>
              <a:t>// - to end of line (can also use #)</a:t>
            </a:r>
          </a:p>
          <a:p>
            <a:pPr>
              <a:buNone/>
            </a:pPr>
            <a:endParaRPr lang="en-US" dirty="0" smtClean="0"/>
          </a:p>
          <a:p>
            <a:pPr>
              <a:buNone/>
            </a:pPr>
            <a:endParaRPr lang="en-US" dirty="0" smtClean="0"/>
          </a:p>
          <a:p>
            <a:pPr>
              <a:buNone/>
            </a:pPr>
            <a:r>
              <a:rPr lang="en-US" dirty="0" smtClean="0"/>
              <a:t>(Mostly like JavaScript )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Wrapper Objects</a:t>
            </a:r>
            <a:endParaRPr lang="en-US" dirty="0"/>
          </a:p>
        </p:txBody>
      </p:sp>
      <p:graphicFrame>
        <p:nvGraphicFramePr>
          <p:cNvPr id="7" name="Content Placeholder 3"/>
          <p:cNvGraphicFramePr>
            <a:graphicFrameLocks/>
          </p:cNvGraphicFramePr>
          <p:nvPr/>
        </p:nvGraphicFramePr>
        <p:xfrm>
          <a:off x="1371600" y="2057400"/>
          <a:ext cx="2514600" cy="2981007"/>
        </p:xfrm>
        <a:graphic>
          <a:graphicData uri="http://schemas.openxmlformats.org/drawingml/2006/table">
            <a:tbl>
              <a:tblPr firstRow="1" bandRow="1">
                <a:tableStyleId>{5C22544A-7EE6-4342-B048-85BDC9FD1C3A}</a:tableStyleId>
              </a:tblPr>
              <a:tblGrid>
                <a:gridCol w="2514600"/>
              </a:tblGrid>
              <a:tr h="347662">
                <a:tc>
                  <a:txBody>
                    <a:bodyPr/>
                    <a:lstStyle/>
                    <a:p>
                      <a:r>
                        <a:rPr lang="en-US" dirty="0" smtClean="0"/>
                        <a:t>String</a:t>
                      </a:r>
                      <a:endParaRPr lang="en-US" dirty="0"/>
                    </a:p>
                  </a:txBody>
                  <a:tcPr/>
                </a:tc>
              </a:tr>
              <a:tr h="877887">
                <a:tc>
                  <a:txBody>
                    <a:bodyPr/>
                    <a:lstStyle/>
                    <a:p>
                      <a:r>
                        <a:rPr lang="en-US" dirty="0" smtClean="0"/>
                        <a:t>length</a:t>
                      </a:r>
                      <a:endParaRPr lang="en-US" dirty="0"/>
                    </a:p>
                  </a:txBody>
                  <a:tcPr/>
                </a:tc>
              </a:tr>
              <a:tr h="877887">
                <a:tc>
                  <a:txBody>
                    <a:bodyPr/>
                    <a:lstStyle/>
                    <a:p>
                      <a:endParaRPr lang="en-US" dirty="0" smtClean="0"/>
                    </a:p>
                    <a:p>
                      <a:r>
                        <a:rPr lang="en-US" dirty="0" err="1" smtClean="0"/>
                        <a:t>concat</a:t>
                      </a:r>
                      <a:r>
                        <a:rPr lang="en-US" dirty="0" smtClean="0"/>
                        <a:t>(str1,</a:t>
                      </a:r>
                      <a:r>
                        <a:rPr lang="en-US" baseline="0" dirty="0" smtClean="0"/>
                        <a:t> str2, …</a:t>
                      </a:r>
                      <a:r>
                        <a:rPr lang="en-US" dirty="0" smtClean="0"/>
                        <a:t>)</a:t>
                      </a:r>
                    </a:p>
                    <a:p>
                      <a:r>
                        <a:rPr lang="en-US" dirty="0" err="1" smtClean="0"/>
                        <a:t>toLowerCase</a:t>
                      </a:r>
                      <a:r>
                        <a:rPr lang="en-US" dirty="0" smtClean="0"/>
                        <a:t>()</a:t>
                      </a:r>
                    </a:p>
                    <a:p>
                      <a:r>
                        <a:rPr lang="en-US" dirty="0" err="1" smtClean="0"/>
                        <a:t>charAt</a:t>
                      </a:r>
                      <a:r>
                        <a:rPr lang="en-US" dirty="0" smtClean="0"/>
                        <a:t>(n)</a:t>
                      </a:r>
                    </a:p>
                    <a:p>
                      <a:r>
                        <a:rPr lang="en-US" dirty="0" err="1" smtClean="0"/>
                        <a:t>substr</a:t>
                      </a:r>
                      <a:r>
                        <a:rPr lang="en-US" dirty="0" smtClean="0"/>
                        <a:t>(from, to)</a:t>
                      </a:r>
                    </a:p>
                    <a:p>
                      <a:endParaRPr lang="en-US" dirty="0"/>
                    </a:p>
                  </a:txBody>
                  <a:tcPr/>
                </a:tc>
              </a:tr>
            </a:tbl>
          </a:graphicData>
        </a:graphic>
      </p:graphicFrame>
      <p:graphicFrame>
        <p:nvGraphicFramePr>
          <p:cNvPr id="13" name="Content Placeholder 3"/>
          <p:cNvGraphicFramePr>
            <a:graphicFrameLocks/>
          </p:cNvGraphicFramePr>
          <p:nvPr/>
        </p:nvGraphicFramePr>
        <p:xfrm>
          <a:off x="4419600" y="1981200"/>
          <a:ext cx="2514600" cy="2981007"/>
        </p:xfrm>
        <a:graphic>
          <a:graphicData uri="http://schemas.openxmlformats.org/drawingml/2006/table">
            <a:tbl>
              <a:tblPr firstRow="1" bandRow="1">
                <a:tableStyleId>{5C22544A-7EE6-4342-B048-85BDC9FD1C3A}</a:tableStyleId>
              </a:tblPr>
              <a:tblGrid>
                <a:gridCol w="2514600"/>
              </a:tblGrid>
              <a:tr h="347662">
                <a:tc>
                  <a:txBody>
                    <a:bodyPr/>
                    <a:lstStyle/>
                    <a:p>
                      <a:r>
                        <a:rPr lang="en-US" dirty="0" smtClean="0"/>
                        <a:t>Array</a:t>
                      </a:r>
                      <a:endParaRPr lang="en-US" dirty="0"/>
                    </a:p>
                  </a:txBody>
                  <a:tcPr/>
                </a:tc>
              </a:tr>
              <a:tr h="877887">
                <a:tc>
                  <a:txBody>
                    <a:bodyPr/>
                    <a:lstStyle/>
                    <a:p>
                      <a:r>
                        <a:rPr lang="en-US" dirty="0" smtClean="0"/>
                        <a:t>length</a:t>
                      </a:r>
                      <a:endParaRPr lang="en-US" dirty="0"/>
                    </a:p>
                  </a:txBody>
                  <a:tcPr/>
                </a:tc>
              </a:tr>
              <a:tr h="877887">
                <a:tc>
                  <a:txBody>
                    <a:bodyPr/>
                    <a:lstStyle/>
                    <a:p>
                      <a:endParaRPr lang="en-US" dirty="0" smtClean="0"/>
                    </a:p>
                    <a:p>
                      <a:r>
                        <a:rPr lang="en-US" dirty="0" err="1" smtClean="0"/>
                        <a:t>concat</a:t>
                      </a:r>
                      <a:r>
                        <a:rPr lang="en-US" dirty="0" smtClean="0"/>
                        <a:t>()</a:t>
                      </a:r>
                    </a:p>
                    <a:p>
                      <a:r>
                        <a:rPr lang="en-US" dirty="0" smtClean="0"/>
                        <a:t>pop()</a:t>
                      </a:r>
                    </a:p>
                    <a:p>
                      <a:r>
                        <a:rPr lang="en-US" dirty="0" smtClean="0"/>
                        <a:t>push()</a:t>
                      </a:r>
                    </a:p>
                    <a:p>
                      <a:r>
                        <a:rPr lang="en-US" dirty="0" smtClean="0"/>
                        <a:t>join()</a:t>
                      </a:r>
                    </a:p>
                    <a:p>
                      <a:r>
                        <a:rPr lang="en-US" dirty="0" smtClean="0"/>
                        <a:t>sort()</a:t>
                      </a:r>
                      <a:endParaRPr lang="en-US" dirty="0"/>
                    </a:p>
                  </a:txBody>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Errors</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466377" y="1600200"/>
            <a:ext cx="6211246" cy="4708525"/>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Assignment 3 </a:t>
            </a:r>
            <a:endParaRPr lang="en-US" dirty="0"/>
          </a:p>
        </p:txBody>
      </p:sp>
      <p:sp>
        <p:nvSpPr>
          <p:cNvPr id="2" name="Content Placeholder 1"/>
          <p:cNvSpPr>
            <a:spLocks noGrp="1"/>
          </p:cNvSpPr>
          <p:nvPr>
            <p:ph idx="1"/>
          </p:nvPr>
        </p:nvSpPr>
        <p:spPr>
          <a:xfrm>
            <a:off x="914400" y="838200"/>
            <a:ext cx="9982200" cy="5791200"/>
          </a:xfrm>
        </p:spPr>
        <p:txBody>
          <a:bodyPr>
            <a:normAutofit fontScale="40000" lnSpcReduction="20000"/>
          </a:bodyPr>
          <a:lstStyle/>
          <a:p>
            <a:r>
              <a:rPr lang="en-US" dirty="0" smtClean="0"/>
              <a:t>////////////////////////////////////////////////////////////////</a:t>
            </a:r>
          </a:p>
          <a:p>
            <a:r>
              <a:rPr lang="en-US" dirty="0" smtClean="0"/>
              <a:t>// This is the function for question 5.</a:t>
            </a:r>
          </a:p>
          <a:p>
            <a:r>
              <a:rPr lang="en-US" dirty="0" smtClean="0"/>
              <a:t>function </a:t>
            </a:r>
            <a:r>
              <a:rPr lang="en-US" dirty="0" err="1" smtClean="0"/>
              <a:t>no_zeros</a:t>
            </a:r>
            <a:r>
              <a:rPr lang="en-US" dirty="0" smtClean="0"/>
              <a:t>(array) {</a:t>
            </a:r>
          </a:p>
          <a:p>
            <a:r>
              <a:rPr lang="en-US" dirty="0" smtClean="0"/>
              <a:t>	</a:t>
            </a:r>
            <a:r>
              <a:rPr lang="en-US" dirty="0" err="1" smtClean="0"/>
              <a:t>var</a:t>
            </a:r>
            <a:r>
              <a:rPr lang="en-US" dirty="0" smtClean="0"/>
              <a:t> index;  </a:t>
            </a:r>
          </a:p>
          <a:p>
            <a:r>
              <a:rPr lang="en-US" dirty="0" smtClean="0"/>
              <a:t>	</a:t>
            </a:r>
            <a:r>
              <a:rPr lang="en-US" dirty="0" err="1" smtClean="0"/>
              <a:t>var</a:t>
            </a:r>
            <a:r>
              <a:rPr lang="en-US" dirty="0" smtClean="0"/>
              <a:t> </a:t>
            </a:r>
            <a:r>
              <a:rPr lang="en-US" dirty="0" err="1" smtClean="0"/>
              <a:t>newArray</a:t>
            </a:r>
            <a:r>
              <a:rPr lang="en-US" dirty="0" smtClean="0"/>
              <a:t> = new Array();</a:t>
            </a:r>
          </a:p>
          <a:p>
            <a:r>
              <a:rPr lang="en-US" dirty="0" smtClean="0"/>
              <a:t>	</a:t>
            </a:r>
            <a:r>
              <a:rPr lang="en-US" dirty="0" err="1" smtClean="0"/>
              <a:t>var</a:t>
            </a:r>
            <a:r>
              <a:rPr lang="en-US" dirty="0" smtClean="0"/>
              <a:t> </a:t>
            </a:r>
            <a:r>
              <a:rPr lang="en-US" dirty="0" err="1" smtClean="0"/>
              <a:t>indexNewArray</a:t>
            </a:r>
            <a:r>
              <a:rPr lang="en-US" dirty="0" smtClean="0"/>
              <a:t>;</a:t>
            </a:r>
          </a:p>
          <a:p>
            <a:r>
              <a:rPr lang="en-US" dirty="0" smtClean="0"/>
              <a:t> </a:t>
            </a:r>
          </a:p>
          <a:p>
            <a:r>
              <a:rPr lang="en-US" dirty="0" smtClean="0"/>
              <a:t>	// Walk through the array that was passed in, </a:t>
            </a:r>
          </a:p>
          <a:p>
            <a:r>
              <a:rPr lang="en-US" dirty="0" smtClean="0"/>
              <a:t>	// ignoring elements that are 0, and copying </a:t>
            </a:r>
          </a:p>
          <a:p>
            <a:r>
              <a:rPr lang="en-US" dirty="0" smtClean="0"/>
              <a:t>	// the non-zero elements into </a:t>
            </a:r>
            <a:r>
              <a:rPr lang="en-US" dirty="0" err="1" smtClean="0"/>
              <a:t>newArray</a:t>
            </a:r>
            <a:r>
              <a:rPr lang="en-US" dirty="0" smtClean="0"/>
              <a:t>.</a:t>
            </a:r>
          </a:p>
          <a:p>
            <a:r>
              <a:rPr lang="en-US" dirty="0" smtClean="0"/>
              <a:t>	</a:t>
            </a:r>
            <a:r>
              <a:rPr lang="en-US" dirty="0" err="1" smtClean="0"/>
              <a:t>indexNewArray</a:t>
            </a:r>
            <a:r>
              <a:rPr lang="en-US" dirty="0" smtClean="0"/>
              <a:t>=0;</a:t>
            </a:r>
          </a:p>
          <a:p>
            <a:r>
              <a:rPr lang="en-US" dirty="0" smtClean="0"/>
              <a:t>	for (index=0; index&lt;</a:t>
            </a:r>
            <a:r>
              <a:rPr lang="en-US" dirty="0" err="1" smtClean="0"/>
              <a:t>array.length</a:t>
            </a:r>
            <a:r>
              <a:rPr lang="en-US" dirty="0" smtClean="0"/>
              <a:t>; index++) {</a:t>
            </a:r>
          </a:p>
          <a:p>
            <a:r>
              <a:rPr lang="en-US" dirty="0" smtClean="0"/>
              <a:t>		if (array[index]!=0) {</a:t>
            </a:r>
          </a:p>
          <a:p>
            <a:r>
              <a:rPr lang="en-US" dirty="0" smtClean="0"/>
              <a:t>			</a:t>
            </a:r>
            <a:r>
              <a:rPr lang="en-US" dirty="0" err="1" smtClean="0"/>
              <a:t>newArray</a:t>
            </a:r>
            <a:r>
              <a:rPr lang="en-US" dirty="0" smtClean="0"/>
              <a:t>[</a:t>
            </a:r>
            <a:r>
              <a:rPr lang="en-US" dirty="0" err="1" smtClean="0"/>
              <a:t>indexNewArray</a:t>
            </a:r>
            <a:r>
              <a:rPr lang="en-US" dirty="0" smtClean="0"/>
              <a:t>] = array[index];</a:t>
            </a:r>
          </a:p>
          <a:p>
            <a:r>
              <a:rPr lang="en-US" dirty="0" smtClean="0"/>
              <a:t>			++</a:t>
            </a:r>
            <a:r>
              <a:rPr lang="en-US" dirty="0" err="1" smtClean="0"/>
              <a:t>indexNewArray</a:t>
            </a:r>
            <a:r>
              <a:rPr lang="en-US" dirty="0" smtClean="0"/>
              <a:t>;</a:t>
            </a:r>
          </a:p>
          <a:p>
            <a:r>
              <a:rPr lang="en-US" dirty="0" smtClean="0"/>
              <a:t>		}</a:t>
            </a:r>
          </a:p>
          <a:p>
            <a:r>
              <a:rPr lang="en-US" dirty="0" smtClean="0"/>
              <a:t>	} </a:t>
            </a:r>
          </a:p>
          <a:p>
            <a:r>
              <a:rPr lang="en-US" dirty="0" smtClean="0"/>
              <a:t> </a:t>
            </a:r>
          </a:p>
          <a:p>
            <a:r>
              <a:rPr lang="en-US" dirty="0" smtClean="0"/>
              <a:t>	// Since array is what will be returned, copy </a:t>
            </a:r>
            <a:r>
              <a:rPr lang="en-US" dirty="0" err="1" smtClean="0"/>
              <a:t>newArray</a:t>
            </a:r>
            <a:endParaRPr lang="en-US" dirty="0" smtClean="0"/>
          </a:p>
          <a:p>
            <a:r>
              <a:rPr lang="en-US" dirty="0" smtClean="0"/>
              <a:t>	// back into array.</a:t>
            </a:r>
          </a:p>
          <a:p>
            <a:r>
              <a:rPr lang="en-US" dirty="0" smtClean="0"/>
              <a:t>	</a:t>
            </a:r>
            <a:r>
              <a:rPr lang="en-US" dirty="0" err="1" smtClean="0"/>
              <a:t>array.length</a:t>
            </a:r>
            <a:r>
              <a:rPr lang="en-US" dirty="0" smtClean="0"/>
              <a:t> = </a:t>
            </a:r>
            <a:r>
              <a:rPr lang="en-US" dirty="0" err="1" smtClean="0"/>
              <a:t>newArray.length</a:t>
            </a:r>
            <a:r>
              <a:rPr lang="en-US" dirty="0" smtClean="0"/>
              <a:t>; </a:t>
            </a:r>
          </a:p>
          <a:p>
            <a:r>
              <a:rPr lang="en-US" dirty="0" smtClean="0"/>
              <a:t>	for (index=0; index&lt;</a:t>
            </a:r>
            <a:r>
              <a:rPr lang="en-US" dirty="0" err="1" smtClean="0"/>
              <a:t>array.length</a:t>
            </a:r>
            <a:r>
              <a:rPr lang="en-US" dirty="0" smtClean="0"/>
              <a:t>; index++) {</a:t>
            </a:r>
          </a:p>
          <a:p>
            <a:r>
              <a:rPr lang="en-US" dirty="0" smtClean="0"/>
              <a:t>		array[index] = </a:t>
            </a:r>
            <a:r>
              <a:rPr lang="en-US" dirty="0" err="1" smtClean="0"/>
              <a:t>newArray</a:t>
            </a:r>
            <a:r>
              <a:rPr lang="en-US" dirty="0" smtClean="0"/>
              <a:t>[index];</a:t>
            </a:r>
          </a:p>
          <a:p>
            <a:r>
              <a:rPr lang="en-US" dirty="0" smtClean="0"/>
              <a:t>	}</a:t>
            </a:r>
          </a:p>
          <a:p>
            <a:r>
              <a:rPr lang="en-US" dirty="0" smtClean="0"/>
              <a:t> </a:t>
            </a:r>
          </a:p>
          <a:p>
            <a:r>
              <a:rPr lang="en-US" dirty="0" smtClean="0"/>
              <a:t>	return;</a:t>
            </a:r>
          </a:p>
          <a:p>
            <a:r>
              <a:rPr lang="en-US" dirty="0" smtClean="0"/>
              <a:t>}</a:t>
            </a:r>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Assignment 3</a:t>
            </a:r>
            <a:endParaRPr lang="en-US" dirty="0"/>
          </a:p>
        </p:txBody>
      </p:sp>
      <p:sp>
        <p:nvSpPr>
          <p:cNvPr id="2" name="Content Placeholder 1"/>
          <p:cNvSpPr>
            <a:spLocks noGrp="1"/>
          </p:cNvSpPr>
          <p:nvPr>
            <p:ph idx="1"/>
          </p:nvPr>
        </p:nvSpPr>
        <p:spPr>
          <a:xfrm>
            <a:off x="0" y="838200"/>
            <a:ext cx="9982200" cy="5791200"/>
          </a:xfrm>
        </p:spPr>
        <p:txBody>
          <a:bodyPr>
            <a:normAutofit fontScale="55000" lnSpcReduction="20000"/>
          </a:bodyPr>
          <a:lstStyle/>
          <a:p>
            <a:r>
              <a:rPr lang="en-US" dirty="0" smtClean="0"/>
              <a:t>////////////////////////////////////////////////////////////////</a:t>
            </a:r>
          </a:p>
          <a:p>
            <a:r>
              <a:rPr lang="en-US" dirty="0" smtClean="0"/>
              <a:t>// This is the function for question 6.</a:t>
            </a:r>
          </a:p>
          <a:p>
            <a:r>
              <a:rPr lang="en-US" dirty="0" smtClean="0"/>
              <a:t>function </a:t>
            </a:r>
            <a:r>
              <a:rPr lang="en-US" dirty="0" err="1" smtClean="0"/>
              <a:t>row_average</a:t>
            </a:r>
            <a:r>
              <a:rPr lang="en-US" dirty="0" smtClean="0"/>
              <a:t>(array) {</a:t>
            </a:r>
          </a:p>
          <a:p>
            <a:r>
              <a:rPr lang="en-US" dirty="0" smtClean="0"/>
              <a:t>	</a:t>
            </a:r>
            <a:r>
              <a:rPr lang="en-US" dirty="0" err="1" smtClean="0"/>
              <a:t>var</a:t>
            </a:r>
            <a:r>
              <a:rPr lang="en-US" dirty="0" smtClean="0"/>
              <a:t> </a:t>
            </a:r>
            <a:r>
              <a:rPr lang="en-US" dirty="0" err="1" smtClean="0"/>
              <a:t>indexRow</a:t>
            </a:r>
            <a:r>
              <a:rPr lang="en-US" dirty="0" smtClean="0"/>
              <a:t>, </a:t>
            </a:r>
            <a:r>
              <a:rPr lang="en-US" dirty="0" err="1" smtClean="0"/>
              <a:t>indexColumn</a:t>
            </a:r>
            <a:r>
              <a:rPr lang="en-US" dirty="0" smtClean="0"/>
              <a:t>, sum;  </a:t>
            </a:r>
          </a:p>
          <a:p>
            <a:r>
              <a:rPr lang="en-US" dirty="0" smtClean="0"/>
              <a:t>	</a:t>
            </a:r>
            <a:r>
              <a:rPr lang="en-US" dirty="0" err="1" smtClean="0"/>
              <a:t>var</a:t>
            </a:r>
            <a:r>
              <a:rPr lang="en-US" dirty="0" smtClean="0"/>
              <a:t> averages = new Array();</a:t>
            </a:r>
          </a:p>
          <a:p>
            <a:r>
              <a:rPr lang="en-US" dirty="0" smtClean="0"/>
              <a:t> </a:t>
            </a:r>
          </a:p>
          <a:p>
            <a:r>
              <a:rPr lang="en-US" dirty="0" smtClean="0"/>
              <a:t>	// For each row, move across the columns summing the </a:t>
            </a:r>
          </a:p>
          <a:p>
            <a:r>
              <a:rPr lang="en-US" dirty="0" smtClean="0"/>
              <a:t>	// elements. Divide the sum by the number of elements </a:t>
            </a:r>
          </a:p>
          <a:p>
            <a:r>
              <a:rPr lang="en-US" dirty="0" smtClean="0"/>
              <a:t>	// in that row. </a:t>
            </a:r>
          </a:p>
          <a:p>
            <a:r>
              <a:rPr lang="en-US" dirty="0" smtClean="0"/>
              <a:t>	for (</a:t>
            </a:r>
            <a:r>
              <a:rPr lang="en-US" dirty="0" err="1" smtClean="0"/>
              <a:t>indexRow</a:t>
            </a:r>
            <a:r>
              <a:rPr lang="en-US" dirty="0" smtClean="0"/>
              <a:t>=0; </a:t>
            </a:r>
            <a:r>
              <a:rPr lang="en-US" dirty="0" err="1" smtClean="0"/>
              <a:t>indexRow</a:t>
            </a:r>
            <a:r>
              <a:rPr lang="en-US" dirty="0" smtClean="0"/>
              <a:t>&lt;</a:t>
            </a:r>
            <a:r>
              <a:rPr lang="en-US" dirty="0" err="1" smtClean="0"/>
              <a:t>array.length</a:t>
            </a:r>
            <a:r>
              <a:rPr lang="en-US" dirty="0" smtClean="0"/>
              <a:t>; </a:t>
            </a:r>
            <a:r>
              <a:rPr lang="en-US" dirty="0" err="1" smtClean="0"/>
              <a:t>indexRow</a:t>
            </a:r>
            <a:r>
              <a:rPr lang="en-US" dirty="0" smtClean="0"/>
              <a:t>++) {</a:t>
            </a:r>
          </a:p>
          <a:p>
            <a:r>
              <a:rPr lang="en-US" dirty="0" smtClean="0"/>
              <a:t>		sum=0;</a:t>
            </a:r>
          </a:p>
          <a:p>
            <a:r>
              <a:rPr lang="en-US" dirty="0" smtClean="0"/>
              <a:t>		for (</a:t>
            </a:r>
            <a:r>
              <a:rPr lang="en-US" dirty="0" err="1" smtClean="0"/>
              <a:t>indexColumn</a:t>
            </a:r>
            <a:r>
              <a:rPr lang="en-US" dirty="0" smtClean="0"/>
              <a:t>=0; </a:t>
            </a:r>
            <a:r>
              <a:rPr lang="en-US" dirty="0" err="1" smtClean="0"/>
              <a:t>indexColumn</a:t>
            </a:r>
            <a:r>
              <a:rPr lang="en-US" dirty="0" smtClean="0"/>
              <a:t>&lt;array[</a:t>
            </a:r>
            <a:r>
              <a:rPr lang="en-US" dirty="0" err="1" smtClean="0"/>
              <a:t>indexRow</a:t>
            </a:r>
            <a:r>
              <a:rPr lang="en-US" dirty="0" smtClean="0"/>
              <a:t>].length; </a:t>
            </a:r>
            <a:r>
              <a:rPr lang="en-US" dirty="0" err="1" smtClean="0"/>
              <a:t>indexColumn</a:t>
            </a:r>
            <a:r>
              <a:rPr lang="en-US" dirty="0" smtClean="0"/>
              <a:t>++) {</a:t>
            </a:r>
          </a:p>
          <a:p>
            <a:r>
              <a:rPr lang="en-US" dirty="0" smtClean="0"/>
              <a:t>			sum += array[</a:t>
            </a:r>
            <a:r>
              <a:rPr lang="en-US" dirty="0" err="1" smtClean="0"/>
              <a:t>indexRow</a:t>
            </a:r>
            <a:r>
              <a:rPr lang="en-US" dirty="0" smtClean="0"/>
              <a:t>][</a:t>
            </a:r>
            <a:r>
              <a:rPr lang="en-US" dirty="0" err="1" smtClean="0"/>
              <a:t>indexColumn</a:t>
            </a:r>
            <a:r>
              <a:rPr lang="en-US" dirty="0" smtClean="0"/>
              <a:t>];</a:t>
            </a:r>
          </a:p>
          <a:p>
            <a:r>
              <a:rPr lang="en-US" dirty="0" smtClean="0"/>
              <a:t>		} </a:t>
            </a:r>
          </a:p>
          <a:p>
            <a:r>
              <a:rPr lang="en-US" dirty="0" smtClean="0"/>
              <a:t>		averages[</a:t>
            </a:r>
            <a:r>
              <a:rPr lang="en-US" dirty="0" err="1" smtClean="0"/>
              <a:t>indexRow</a:t>
            </a:r>
            <a:r>
              <a:rPr lang="en-US" dirty="0" smtClean="0"/>
              <a:t>] = sum / array[</a:t>
            </a:r>
            <a:r>
              <a:rPr lang="en-US" dirty="0" err="1" smtClean="0"/>
              <a:t>indexRow</a:t>
            </a:r>
            <a:r>
              <a:rPr lang="en-US" dirty="0" smtClean="0"/>
              <a:t>].length;</a:t>
            </a:r>
          </a:p>
          <a:p>
            <a:r>
              <a:rPr lang="en-US" dirty="0" smtClean="0"/>
              <a:t>	} </a:t>
            </a:r>
          </a:p>
          <a:p>
            <a:r>
              <a:rPr lang="en-US" dirty="0" smtClean="0"/>
              <a:t> </a:t>
            </a:r>
          </a:p>
          <a:p>
            <a:r>
              <a:rPr lang="en-US" dirty="0" smtClean="0"/>
              <a:t>	return averages;</a:t>
            </a:r>
          </a:p>
          <a:p>
            <a:r>
              <a:rPr lang="en-US" dirty="0" smtClean="0"/>
              <a:t>}</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Assignment 3</a:t>
            </a:r>
            <a:endParaRPr lang="en-US" dirty="0"/>
          </a:p>
        </p:txBody>
      </p:sp>
      <p:sp>
        <p:nvSpPr>
          <p:cNvPr id="2" name="Content Placeholder 1"/>
          <p:cNvSpPr>
            <a:spLocks noGrp="1"/>
          </p:cNvSpPr>
          <p:nvPr>
            <p:ph idx="1"/>
          </p:nvPr>
        </p:nvSpPr>
        <p:spPr>
          <a:xfrm>
            <a:off x="0" y="838200"/>
            <a:ext cx="9982200" cy="5791200"/>
          </a:xfrm>
        </p:spPr>
        <p:txBody>
          <a:bodyPr>
            <a:normAutofit fontScale="47500" lnSpcReduction="20000"/>
          </a:bodyPr>
          <a:lstStyle/>
          <a:p>
            <a:r>
              <a:rPr lang="en-US" dirty="0" smtClean="0"/>
              <a:t>////////////////////////////////////////////////////////////////</a:t>
            </a:r>
          </a:p>
          <a:p>
            <a:r>
              <a:rPr lang="en-US" dirty="0" smtClean="0"/>
              <a:t>// This is the function for question 7.</a:t>
            </a:r>
          </a:p>
          <a:p>
            <a:r>
              <a:rPr lang="en-US" dirty="0" smtClean="0"/>
              <a:t>function reverser(num) {</a:t>
            </a:r>
          </a:p>
          <a:p>
            <a:r>
              <a:rPr lang="en-US" dirty="0" smtClean="0"/>
              <a:t>	</a:t>
            </a:r>
            <a:r>
              <a:rPr lang="en-US" dirty="0" err="1" smtClean="0"/>
              <a:t>var</a:t>
            </a:r>
            <a:r>
              <a:rPr lang="en-US" dirty="0" smtClean="0"/>
              <a:t> </a:t>
            </a:r>
            <a:r>
              <a:rPr lang="en-US" dirty="0" err="1" smtClean="0"/>
              <a:t>stringNum</a:t>
            </a:r>
            <a:r>
              <a:rPr lang="en-US" dirty="0" smtClean="0"/>
              <a:t>, backwards, index, length;  </a:t>
            </a:r>
          </a:p>
          <a:p>
            <a:r>
              <a:rPr lang="en-US" dirty="0" smtClean="0"/>
              <a:t> </a:t>
            </a:r>
          </a:p>
          <a:p>
            <a:r>
              <a:rPr lang="en-US" dirty="0" smtClean="0"/>
              <a:t>	// Convert number to a string so that I know how long it </a:t>
            </a:r>
          </a:p>
          <a:p>
            <a:r>
              <a:rPr lang="en-US" dirty="0" smtClean="0"/>
              <a:t>	// is and can apply the </a:t>
            </a:r>
            <a:r>
              <a:rPr lang="en-US" dirty="0" err="1" smtClean="0"/>
              <a:t>charAt</a:t>
            </a:r>
            <a:r>
              <a:rPr lang="en-US" dirty="0" smtClean="0"/>
              <a:t>() function to it.</a:t>
            </a:r>
          </a:p>
          <a:p>
            <a:r>
              <a:rPr lang="en-US" dirty="0" smtClean="0"/>
              <a:t>	</a:t>
            </a:r>
            <a:r>
              <a:rPr lang="en-US" dirty="0" err="1" smtClean="0"/>
              <a:t>stringNum</a:t>
            </a:r>
            <a:r>
              <a:rPr lang="en-US" dirty="0" smtClean="0"/>
              <a:t> = </a:t>
            </a:r>
            <a:r>
              <a:rPr lang="en-US" dirty="0" err="1" smtClean="0"/>
              <a:t>num.toString</a:t>
            </a:r>
            <a:r>
              <a:rPr lang="en-US" dirty="0" smtClean="0"/>
              <a:t>();</a:t>
            </a:r>
          </a:p>
          <a:p>
            <a:r>
              <a:rPr lang="en-US" dirty="0" smtClean="0"/>
              <a:t>	length = </a:t>
            </a:r>
            <a:r>
              <a:rPr lang="en-US" dirty="0" err="1" smtClean="0"/>
              <a:t>stringNum.length</a:t>
            </a:r>
            <a:r>
              <a:rPr lang="en-US" dirty="0" smtClean="0"/>
              <a:t>;</a:t>
            </a:r>
          </a:p>
          <a:p>
            <a:r>
              <a:rPr lang="en-US" dirty="0" smtClean="0"/>
              <a:t> </a:t>
            </a:r>
          </a:p>
          <a:p>
            <a:r>
              <a:rPr lang="en-US" dirty="0" smtClean="0"/>
              <a:t>	// Initially the variable backwards is empty. Concatenate the </a:t>
            </a:r>
          </a:p>
          <a:p>
            <a:r>
              <a:rPr lang="en-US" dirty="0" smtClean="0"/>
              <a:t>	// last character of </a:t>
            </a:r>
            <a:r>
              <a:rPr lang="en-US" dirty="0" err="1" smtClean="0"/>
              <a:t>stringNum</a:t>
            </a:r>
            <a:r>
              <a:rPr lang="en-US" dirty="0" smtClean="0"/>
              <a:t> to backwards. </a:t>
            </a:r>
            <a:r>
              <a:rPr lang="en-US" dirty="0" err="1" smtClean="0"/>
              <a:t>Concatenante</a:t>
            </a:r>
            <a:r>
              <a:rPr lang="en-US" dirty="0" smtClean="0"/>
              <a:t> the </a:t>
            </a:r>
          </a:p>
          <a:p>
            <a:r>
              <a:rPr lang="en-US" dirty="0" smtClean="0"/>
              <a:t>	// second to the last character of the </a:t>
            </a:r>
            <a:r>
              <a:rPr lang="en-US" dirty="0" err="1" smtClean="0"/>
              <a:t>stringNum</a:t>
            </a:r>
            <a:r>
              <a:rPr lang="en-US" dirty="0" smtClean="0"/>
              <a:t> to backwards. </a:t>
            </a:r>
          </a:p>
          <a:p>
            <a:r>
              <a:rPr lang="en-US" dirty="0" smtClean="0"/>
              <a:t>	// Continue until backwards contains the string to be returned.</a:t>
            </a:r>
          </a:p>
          <a:p>
            <a:r>
              <a:rPr lang="en-US" dirty="0" smtClean="0"/>
              <a:t>	backwards="";</a:t>
            </a:r>
          </a:p>
          <a:p>
            <a:r>
              <a:rPr lang="en-US" dirty="0" smtClean="0"/>
              <a:t>	for (index=0; index&lt;length; index++) {</a:t>
            </a:r>
          </a:p>
          <a:p>
            <a:r>
              <a:rPr lang="en-US" dirty="0" smtClean="0"/>
              <a:t>		backwards += </a:t>
            </a:r>
            <a:r>
              <a:rPr lang="en-US" dirty="0" err="1" smtClean="0"/>
              <a:t>stringNum.charAt</a:t>
            </a:r>
            <a:r>
              <a:rPr lang="en-US" dirty="0" smtClean="0"/>
              <a:t>(length-index-1);</a:t>
            </a:r>
          </a:p>
          <a:p>
            <a:r>
              <a:rPr lang="en-US" dirty="0" smtClean="0"/>
              <a:t>	}</a:t>
            </a:r>
          </a:p>
          <a:p>
            <a:r>
              <a:rPr lang="en-US" dirty="0" smtClean="0"/>
              <a:t> </a:t>
            </a:r>
          </a:p>
          <a:p>
            <a:r>
              <a:rPr lang="en-US" dirty="0" smtClean="0"/>
              <a:t>	// Convert the string to be returned back into a number. </a:t>
            </a:r>
          </a:p>
          <a:p>
            <a:r>
              <a:rPr lang="en-US" dirty="0" smtClean="0"/>
              <a:t>	num = Number(backwards);</a:t>
            </a:r>
          </a:p>
          <a:p>
            <a:r>
              <a:rPr lang="en-US" dirty="0" smtClean="0"/>
              <a:t> </a:t>
            </a:r>
          </a:p>
          <a:p>
            <a:r>
              <a:rPr lang="en-US" dirty="0" smtClean="0"/>
              <a:t>	return num;</a:t>
            </a:r>
          </a:p>
          <a:p>
            <a:r>
              <a:rPr lang="en-US" dirty="0" smtClean="0"/>
              <a:t>}</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2468562"/>
          </a:xfrm>
        </p:spPr>
        <p:txBody>
          <a:bodyPr>
            <a:normAutofit/>
          </a:bodyPr>
          <a:lstStyle/>
          <a:p>
            <a:r>
              <a:rPr lang="en-US" sz="6000" b="1" dirty="0" smtClean="0"/>
              <a:t>Chapter 5:  Document Object Model</a:t>
            </a:r>
            <a:endParaRPr lang="en-US" sz="6000" b="1"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Document Object Model, DOM</a:t>
            </a:r>
            <a:endParaRPr lang="en-US" dirty="0"/>
          </a:p>
        </p:txBody>
      </p:sp>
      <p:sp>
        <p:nvSpPr>
          <p:cNvPr id="2" name="Content Placeholder 1"/>
          <p:cNvSpPr>
            <a:spLocks noGrp="1"/>
          </p:cNvSpPr>
          <p:nvPr>
            <p:ph idx="1"/>
          </p:nvPr>
        </p:nvSpPr>
        <p:spPr>
          <a:xfrm>
            <a:off x="1524000" y="1828800"/>
            <a:ext cx="6553200" cy="4525963"/>
          </a:xfrm>
        </p:spPr>
        <p:txBody>
          <a:bodyPr>
            <a:normAutofit lnSpcReduction="10000"/>
          </a:bodyPr>
          <a:lstStyle/>
          <a:p>
            <a:r>
              <a:rPr lang="en-US" dirty="0" smtClean="0"/>
              <a:t>Standardized by W3C</a:t>
            </a:r>
          </a:p>
          <a:p>
            <a:pPr>
              <a:buNone/>
            </a:pPr>
            <a:endParaRPr lang="en-US" dirty="0" smtClean="0"/>
          </a:p>
          <a:p>
            <a:r>
              <a:rPr lang="en-US" dirty="0" smtClean="0"/>
              <a:t>Application Program Interface, API, for XHTML and application programs such as JavaScript programs</a:t>
            </a:r>
          </a:p>
          <a:p>
            <a:endParaRPr lang="en-US" dirty="0" smtClean="0"/>
          </a:p>
          <a:p>
            <a:r>
              <a:rPr lang="en-US" dirty="0" smtClean="0"/>
              <a:t>Used by JavaScript to access elements in a document</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Document Object Model, DOM</a:t>
            </a:r>
            <a:endParaRPr lang="en-US" dirty="0"/>
          </a:p>
        </p:txBody>
      </p:sp>
      <p:graphicFrame>
        <p:nvGraphicFramePr>
          <p:cNvPr id="5" name="Content Placeholder 3"/>
          <p:cNvGraphicFramePr>
            <a:graphicFrameLocks/>
          </p:cNvGraphicFramePr>
          <p:nvPr/>
        </p:nvGraphicFramePr>
        <p:xfrm>
          <a:off x="3048000" y="1752600"/>
          <a:ext cx="2514600" cy="3409129"/>
        </p:xfrm>
        <a:graphic>
          <a:graphicData uri="http://schemas.openxmlformats.org/drawingml/2006/table">
            <a:tbl>
              <a:tblPr firstRow="1" bandRow="1">
                <a:tableStyleId>{5C22544A-7EE6-4342-B048-85BDC9FD1C3A}</a:tableStyleId>
              </a:tblPr>
              <a:tblGrid>
                <a:gridCol w="2514600"/>
              </a:tblGrid>
              <a:tr h="444082">
                <a:tc>
                  <a:txBody>
                    <a:bodyPr/>
                    <a:lstStyle/>
                    <a:p>
                      <a:r>
                        <a:rPr lang="en-US" dirty="0" smtClean="0"/>
                        <a:t>Document</a:t>
                      </a:r>
                      <a:endParaRPr lang="en-US" dirty="0"/>
                    </a:p>
                  </a:txBody>
                  <a:tcPr/>
                </a:tc>
              </a:tr>
              <a:tr h="803951">
                <a:tc>
                  <a:txBody>
                    <a:bodyPr/>
                    <a:lstStyle/>
                    <a:p>
                      <a:r>
                        <a:rPr lang="en-US" dirty="0" smtClean="0"/>
                        <a:t>title</a:t>
                      </a:r>
                    </a:p>
                    <a:p>
                      <a:r>
                        <a:rPr lang="en-US" dirty="0" smtClean="0"/>
                        <a:t>URL</a:t>
                      </a:r>
                    </a:p>
                    <a:p>
                      <a:r>
                        <a:rPr lang="en-US" dirty="0" smtClean="0"/>
                        <a:t>forms</a:t>
                      </a:r>
                    </a:p>
                    <a:p>
                      <a:r>
                        <a:rPr lang="en-US" dirty="0" smtClean="0"/>
                        <a:t>properties</a:t>
                      </a:r>
                      <a:endParaRPr lang="en-US" dirty="0"/>
                    </a:p>
                  </a:txBody>
                  <a:tcPr/>
                </a:tc>
              </a:tr>
              <a:tr h="1776327">
                <a:tc>
                  <a:txBody>
                    <a:bodyPr/>
                    <a:lstStyle/>
                    <a:p>
                      <a:r>
                        <a:rPr lang="en-US" dirty="0" smtClean="0"/>
                        <a:t>close()</a:t>
                      </a:r>
                    </a:p>
                    <a:p>
                      <a:r>
                        <a:rPr lang="en-US" dirty="0" smtClean="0"/>
                        <a:t>write()</a:t>
                      </a:r>
                    </a:p>
                    <a:p>
                      <a:r>
                        <a:rPr lang="en-US" dirty="0" err="1" smtClean="0"/>
                        <a:t>writeln</a:t>
                      </a:r>
                      <a:r>
                        <a:rPr lang="en-US" dirty="0" smtClean="0"/>
                        <a:t>()</a:t>
                      </a:r>
                    </a:p>
                    <a:p>
                      <a:r>
                        <a:rPr lang="en-US" dirty="0" err="1" smtClean="0"/>
                        <a:t>getElementByName</a:t>
                      </a:r>
                      <a:r>
                        <a:rPr lang="en-US" dirty="0" smtClean="0"/>
                        <a:t>()</a:t>
                      </a:r>
                    </a:p>
                    <a:p>
                      <a:r>
                        <a:rPr lang="en-US" dirty="0" err="1" smtClean="0"/>
                        <a:t>getElementById</a:t>
                      </a:r>
                      <a:r>
                        <a:rPr lang="en-US" dirty="0" smtClean="0"/>
                        <a:t>()</a:t>
                      </a:r>
                    </a:p>
                  </a:txBody>
                  <a:tcPr/>
                </a:tc>
              </a:tr>
            </a:tbl>
          </a:graphicData>
        </a:graphic>
      </p:graphicFrame>
      <p:graphicFrame>
        <p:nvGraphicFramePr>
          <p:cNvPr id="6" name="Content Placeholder 3"/>
          <p:cNvGraphicFramePr>
            <a:graphicFrameLocks/>
          </p:cNvGraphicFramePr>
          <p:nvPr/>
        </p:nvGraphicFramePr>
        <p:xfrm>
          <a:off x="609600" y="1752600"/>
          <a:ext cx="1981200" cy="2432367"/>
        </p:xfrm>
        <a:graphic>
          <a:graphicData uri="http://schemas.openxmlformats.org/drawingml/2006/table">
            <a:tbl>
              <a:tblPr firstRow="1" bandRow="1">
                <a:tableStyleId>{5C22544A-7EE6-4342-B048-85BDC9FD1C3A}</a:tableStyleId>
              </a:tblPr>
              <a:tblGrid>
                <a:gridCol w="1981200"/>
              </a:tblGrid>
              <a:tr h="347662">
                <a:tc>
                  <a:txBody>
                    <a:bodyPr/>
                    <a:lstStyle/>
                    <a:p>
                      <a:r>
                        <a:rPr lang="en-US" dirty="0" smtClean="0"/>
                        <a:t>Window</a:t>
                      </a:r>
                      <a:endParaRPr lang="en-US" dirty="0"/>
                    </a:p>
                  </a:txBody>
                  <a:tcPr/>
                </a:tc>
              </a:tr>
              <a:tr h="877887">
                <a:tc>
                  <a:txBody>
                    <a:bodyPr/>
                    <a:lstStyle/>
                    <a:p>
                      <a:r>
                        <a:rPr lang="en-US" dirty="0" smtClean="0"/>
                        <a:t>closed</a:t>
                      </a:r>
                    </a:p>
                    <a:p>
                      <a:r>
                        <a:rPr lang="en-US" dirty="0" smtClean="0"/>
                        <a:t>screen</a:t>
                      </a:r>
                    </a:p>
                    <a:p>
                      <a:r>
                        <a:rPr lang="en-US" dirty="0" smtClean="0"/>
                        <a:t>parent</a:t>
                      </a:r>
                    </a:p>
                    <a:p>
                      <a:r>
                        <a:rPr lang="en-US" dirty="0" smtClean="0"/>
                        <a:t>document</a:t>
                      </a:r>
                    </a:p>
                  </a:txBody>
                  <a:tcPr/>
                </a:tc>
              </a:tr>
              <a:tr h="877887">
                <a:tc>
                  <a:txBody>
                    <a:bodyPr/>
                    <a:lstStyle/>
                    <a:p>
                      <a:r>
                        <a:rPr lang="en-US" dirty="0" smtClean="0"/>
                        <a:t>alert()</a:t>
                      </a:r>
                    </a:p>
                    <a:p>
                      <a:r>
                        <a:rPr lang="en-US" dirty="0" smtClean="0"/>
                        <a:t>prompt()</a:t>
                      </a:r>
                      <a:endParaRPr lang="en-US" dirty="0"/>
                    </a:p>
                  </a:txBody>
                  <a:tcPr/>
                </a:tc>
              </a:tr>
            </a:tbl>
          </a:graphicData>
        </a:graphic>
      </p:graphicFrame>
      <p:graphicFrame>
        <p:nvGraphicFramePr>
          <p:cNvPr id="7" name="Content Placeholder 3"/>
          <p:cNvGraphicFramePr>
            <a:graphicFrameLocks/>
          </p:cNvGraphicFramePr>
          <p:nvPr/>
        </p:nvGraphicFramePr>
        <p:xfrm>
          <a:off x="6019800" y="1828800"/>
          <a:ext cx="2514600" cy="3024360"/>
        </p:xfrm>
        <a:graphic>
          <a:graphicData uri="http://schemas.openxmlformats.org/drawingml/2006/table">
            <a:tbl>
              <a:tblPr firstRow="1" bandRow="1">
                <a:tableStyleId>{5C22544A-7EE6-4342-B048-85BDC9FD1C3A}</a:tableStyleId>
              </a:tblPr>
              <a:tblGrid>
                <a:gridCol w="2514600"/>
              </a:tblGrid>
              <a:tr h="444082">
                <a:tc>
                  <a:txBody>
                    <a:bodyPr/>
                    <a:lstStyle/>
                    <a:p>
                      <a:r>
                        <a:rPr lang="en-US" dirty="0" smtClean="0"/>
                        <a:t>Array</a:t>
                      </a:r>
                      <a:endParaRPr lang="en-US" dirty="0"/>
                    </a:p>
                  </a:txBody>
                  <a:tcPr/>
                </a:tc>
              </a:tr>
              <a:tr h="803951">
                <a:tc>
                  <a:txBody>
                    <a:bodyPr/>
                    <a:lstStyle/>
                    <a:p>
                      <a:r>
                        <a:rPr lang="en-US" dirty="0" smtClean="0"/>
                        <a:t>elements</a:t>
                      </a:r>
                    </a:p>
                    <a:p>
                      <a:r>
                        <a:rPr lang="en-US" dirty="0" smtClean="0"/>
                        <a:t>length</a:t>
                      </a:r>
                      <a:endParaRPr lang="en-US" dirty="0"/>
                    </a:p>
                  </a:txBody>
                  <a:tcPr/>
                </a:tc>
              </a:tr>
              <a:tr h="1776327">
                <a:tc>
                  <a:txBody>
                    <a:bodyPr/>
                    <a:lstStyle/>
                    <a:p>
                      <a:r>
                        <a:rPr lang="en-US" dirty="0" err="1" smtClean="0"/>
                        <a:t>concat</a:t>
                      </a:r>
                      <a:r>
                        <a:rPr lang="en-US" dirty="0" smtClean="0"/>
                        <a:t>()</a:t>
                      </a:r>
                    </a:p>
                    <a:p>
                      <a:r>
                        <a:rPr lang="en-US" dirty="0" smtClean="0"/>
                        <a:t>push()</a:t>
                      </a:r>
                    </a:p>
                    <a:p>
                      <a:r>
                        <a:rPr lang="en-US" dirty="0" smtClean="0"/>
                        <a:t>pop()</a:t>
                      </a:r>
                    </a:p>
                    <a:p>
                      <a:r>
                        <a:rPr lang="en-US" dirty="0" err="1" smtClean="0"/>
                        <a:t>toString</a:t>
                      </a:r>
                      <a:endParaRPr lang="en-US" dirty="0" smtClean="0"/>
                    </a:p>
                  </a:txBody>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CORE: </a:t>
            </a:r>
          </a:p>
          <a:p>
            <a:pPr lvl="1"/>
            <a:r>
              <a:rPr lang="en-US" dirty="0" smtClean="0"/>
              <a:t>Objects: Array, Boolean, Date, Function, Math, Number, </a:t>
            </a:r>
            <a:r>
              <a:rPr lang="en-US" dirty="0" err="1" smtClean="0"/>
              <a:t>RegExp</a:t>
            </a:r>
            <a:r>
              <a:rPr lang="en-US" dirty="0" smtClean="0"/>
              <a:t>, String</a:t>
            </a:r>
          </a:p>
          <a:p>
            <a:pPr lvl="1"/>
            <a:r>
              <a:rPr lang="en-US" dirty="0" smtClean="0"/>
              <a:t>Operators</a:t>
            </a:r>
          </a:p>
          <a:p>
            <a:pPr lvl="1"/>
            <a:r>
              <a:rPr lang="en-US" dirty="0" smtClean="0"/>
              <a:t>Control statements</a:t>
            </a:r>
          </a:p>
          <a:p>
            <a:pPr lvl="1"/>
            <a:r>
              <a:rPr lang="en-US" dirty="0" smtClean="0"/>
              <a:t>Statements</a:t>
            </a:r>
          </a:p>
          <a:p>
            <a:r>
              <a:rPr lang="en-US" dirty="0" smtClean="0"/>
              <a:t>Client-side</a:t>
            </a:r>
          </a:p>
          <a:p>
            <a:pPr lvl="1"/>
            <a:r>
              <a:rPr lang="en-US" dirty="0" smtClean="0"/>
              <a:t>Objects: Document, Window, Navigator</a:t>
            </a:r>
          </a:p>
          <a:p>
            <a:r>
              <a:rPr lang="en-US" dirty="0" smtClean="0"/>
              <a:t>Server-side</a:t>
            </a:r>
          </a:p>
          <a:p>
            <a:pPr lvl="1"/>
            <a:r>
              <a:rPr lang="en-US" dirty="0" smtClean="0"/>
              <a:t>Objects to communicate with a database, save information from one invocation to the next (session variables), manipulate files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DOM</a:t>
            </a:r>
            <a:endParaRPr lang="en-US" dirty="0"/>
          </a:p>
        </p:txBody>
      </p:sp>
      <p:sp>
        <p:nvSpPr>
          <p:cNvPr id="2" name="Content Placeholder 1"/>
          <p:cNvSpPr>
            <a:spLocks noGrp="1"/>
          </p:cNvSpPr>
          <p:nvPr>
            <p:ph idx="1"/>
          </p:nvPr>
        </p:nvSpPr>
        <p:spPr>
          <a:xfrm>
            <a:off x="457200" y="1295400"/>
            <a:ext cx="8686800" cy="4525963"/>
          </a:xfrm>
        </p:spPr>
        <p:txBody>
          <a:bodyPr>
            <a:normAutofit fontScale="92500" lnSpcReduction="10000"/>
          </a:bodyPr>
          <a:lstStyle/>
          <a:p>
            <a:pPr>
              <a:buNone/>
            </a:pPr>
            <a:r>
              <a:rPr lang="en-US" dirty="0" smtClean="0"/>
              <a:t>3 way to gain access to an element:</a:t>
            </a:r>
          </a:p>
          <a:p>
            <a:pPr>
              <a:buNone/>
            </a:pPr>
            <a:endParaRPr lang="en-US" dirty="0" smtClean="0"/>
          </a:p>
          <a:p>
            <a:r>
              <a:rPr lang="en-US" dirty="0" err="1" smtClean="0"/>
              <a:t>var</a:t>
            </a:r>
            <a:r>
              <a:rPr lang="en-US" dirty="0" smtClean="0"/>
              <a:t> </a:t>
            </a:r>
            <a:r>
              <a:rPr lang="en-US" dirty="0" err="1" smtClean="0"/>
              <a:t>myVar</a:t>
            </a:r>
            <a:r>
              <a:rPr lang="en-US" dirty="0" smtClean="0"/>
              <a:t> = </a:t>
            </a:r>
            <a:r>
              <a:rPr lang="en-US" dirty="0" err="1" smtClean="0"/>
              <a:t>document.forms</a:t>
            </a:r>
            <a:r>
              <a:rPr lang="en-US" dirty="0" smtClean="0"/>
              <a:t>[0].elements[0];</a:t>
            </a:r>
          </a:p>
          <a:p>
            <a:pPr>
              <a:buNone/>
            </a:pPr>
            <a:endParaRPr lang="en-US" dirty="0" smtClean="0"/>
          </a:p>
          <a:p>
            <a:r>
              <a:rPr lang="en-US" dirty="0" err="1" smtClean="0"/>
              <a:t>var</a:t>
            </a:r>
            <a:r>
              <a:rPr lang="en-US" dirty="0" smtClean="0"/>
              <a:t> </a:t>
            </a:r>
            <a:r>
              <a:rPr lang="en-US" dirty="0" err="1" smtClean="0"/>
              <a:t>myVar</a:t>
            </a:r>
            <a:r>
              <a:rPr lang="en-US" dirty="0" smtClean="0"/>
              <a:t> =          	</a:t>
            </a:r>
            <a:r>
              <a:rPr lang="en-US" dirty="0" err="1" smtClean="0"/>
              <a:t>document.myFormName.myElementName</a:t>
            </a:r>
            <a:r>
              <a:rPr lang="en-US" dirty="0" smtClean="0"/>
              <a:t>;</a:t>
            </a:r>
          </a:p>
          <a:p>
            <a:pPr>
              <a:buNone/>
            </a:pPr>
            <a:endParaRPr lang="en-US" dirty="0" smtClean="0"/>
          </a:p>
          <a:p>
            <a:r>
              <a:rPr lang="en-US" dirty="0" err="1" smtClean="0"/>
              <a:t>var</a:t>
            </a:r>
            <a:r>
              <a:rPr lang="en-US" dirty="0" smtClean="0"/>
              <a:t> </a:t>
            </a:r>
            <a:r>
              <a:rPr lang="en-US" dirty="0" err="1" smtClean="0"/>
              <a:t>myVar</a:t>
            </a:r>
            <a:r>
              <a:rPr lang="en-US" dirty="0" smtClean="0"/>
              <a:t> = 	</a:t>
            </a:r>
            <a:r>
              <a:rPr lang="en-US" dirty="0" err="1" smtClean="0"/>
              <a:t>document.getElementById</a:t>
            </a:r>
            <a:r>
              <a:rPr lang="en-US" dirty="0" smtClean="0"/>
              <a:t>(“</a:t>
            </a:r>
            <a:r>
              <a:rPr lang="en-US" dirty="0" err="1" smtClean="0"/>
              <a:t>myElementId</a:t>
            </a:r>
            <a:r>
              <a:rPr lang="en-US" dirty="0" smtClean="0"/>
              <a:t>””);</a:t>
            </a:r>
          </a:p>
          <a:p>
            <a:endParaRPr lang="en-US" dirty="0" smtClean="0"/>
          </a:p>
          <a:p>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lstStyle/>
          <a:p>
            <a:r>
              <a:rPr lang="en-US" dirty="0" smtClean="0"/>
              <a:t>PHP - Variables</a:t>
            </a:r>
            <a:endParaRPr lang="en-US" dirty="0"/>
          </a:p>
        </p:txBody>
      </p:sp>
      <p:sp>
        <p:nvSpPr>
          <p:cNvPr id="2" name="Content Placeholder 1"/>
          <p:cNvSpPr>
            <a:spLocks noGrp="1"/>
          </p:cNvSpPr>
          <p:nvPr>
            <p:ph idx="1"/>
          </p:nvPr>
        </p:nvSpPr>
        <p:spPr>
          <a:xfrm>
            <a:off x="457200" y="1676400"/>
            <a:ext cx="8229600" cy="4876800"/>
          </a:xfrm>
        </p:spPr>
        <p:txBody>
          <a:bodyPr>
            <a:normAutofit/>
          </a:bodyPr>
          <a:lstStyle/>
          <a:p>
            <a:r>
              <a:rPr lang="en-US" dirty="0" smtClean="0"/>
              <a:t>Start with $</a:t>
            </a:r>
          </a:p>
          <a:p>
            <a:r>
              <a:rPr lang="en-US" dirty="0" smtClean="0"/>
              <a:t>Case sensitive</a:t>
            </a:r>
          </a:p>
          <a:p>
            <a:r>
              <a:rPr lang="en-US" dirty="0" smtClean="0"/>
              <a:t>Can declare with </a:t>
            </a:r>
            <a:r>
              <a:rPr lang="en-US" dirty="0" err="1" smtClean="0"/>
              <a:t>var</a:t>
            </a:r>
            <a:r>
              <a:rPr lang="en-US" dirty="0" smtClean="0"/>
              <a:t> but don’t need to (same as JavaScript)	</a:t>
            </a:r>
          </a:p>
          <a:p>
            <a:r>
              <a:rPr lang="en-US" dirty="0" smtClean="0"/>
              <a:t>Special variables: </a:t>
            </a:r>
          </a:p>
          <a:p>
            <a:pPr>
              <a:buNone/>
            </a:pPr>
            <a:r>
              <a:rPr lang="en-US" dirty="0" smtClean="0"/>
              <a:t>		&lt;form action=“…” method=“get”&gt;</a:t>
            </a:r>
          </a:p>
          <a:p>
            <a:pPr>
              <a:buNone/>
            </a:pPr>
            <a:r>
              <a:rPr lang="en-US" dirty="0" smtClean="0"/>
              <a:t>			$_GET[‘</a:t>
            </a:r>
            <a:r>
              <a:rPr lang="en-US" dirty="0" err="1" smtClean="0"/>
              <a:t>textBoxName</a:t>
            </a:r>
            <a:r>
              <a:rPr lang="en-US" dirty="0" smtClean="0"/>
              <a:t>’];</a:t>
            </a:r>
          </a:p>
          <a:p>
            <a:pPr>
              <a:buNone/>
            </a:pPr>
            <a:r>
              <a:rPr lang="en-US" dirty="0" smtClean="0"/>
              <a:t>		&lt;form action=“…” method=“post”&gt;</a:t>
            </a:r>
          </a:p>
          <a:p>
            <a:pPr>
              <a:buNone/>
            </a:pPr>
            <a:r>
              <a:rPr lang="en-US" dirty="0" smtClean="0"/>
              <a:t>			$_POST[‘</a:t>
            </a:r>
            <a:r>
              <a:rPr lang="en-US" dirty="0" err="1" smtClean="0"/>
              <a:t>textBoxName</a:t>
            </a:r>
            <a:r>
              <a:rPr lang="en-US" dirty="0" smtClean="0"/>
              <a:t>’];</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Events	</a:t>
            </a:r>
            <a:endParaRPr lang="en-US" dirty="0"/>
          </a:p>
        </p:txBody>
      </p:sp>
      <p:sp>
        <p:nvSpPr>
          <p:cNvPr id="2" name="Content Placeholder 1"/>
          <p:cNvSpPr>
            <a:spLocks noGrp="1"/>
          </p:cNvSpPr>
          <p:nvPr>
            <p:ph idx="1"/>
          </p:nvPr>
        </p:nvSpPr>
        <p:spPr/>
        <p:txBody>
          <a:bodyPr/>
          <a:lstStyle/>
          <a:p>
            <a:pPr>
              <a:buNone/>
            </a:pPr>
            <a:r>
              <a:rPr lang="en-US" dirty="0" smtClean="0"/>
              <a:t>Event – notification that something specific has occurred</a:t>
            </a:r>
          </a:p>
          <a:p>
            <a:pPr>
              <a:buNone/>
            </a:pPr>
            <a:endParaRPr lang="en-US" dirty="0" smtClean="0"/>
          </a:p>
          <a:p>
            <a:pPr>
              <a:buNone/>
            </a:pPr>
            <a:r>
              <a:rPr lang="en-US" dirty="0" smtClean="0"/>
              <a:t>Event handler – code executed in response to an event</a:t>
            </a:r>
          </a:p>
          <a:p>
            <a:pPr>
              <a:buNone/>
            </a:pPr>
            <a:endParaRPr lang="en-US" dirty="0" smtClean="0"/>
          </a:p>
          <a:p>
            <a:pPr>
              <a:buNone/>
            </a:pPr>
            <a:r>
              <a:rPr lang="en-US" dirty="0" smtClean="0"/>
              <a:t>Registration – associating an event handler to an event</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Events	</a:t>
            </a:r>
            <a:endParaRPr lang="en-US" dirty="0"/>
          </a:p>
        </p:txBody>
      </p:sp>
      <p:graphicFrame>
        <p:nvGraphicFramePr>
          <p:cNvPr id="4" name="Table 3"/>
          <p:cNvGraphicFramePr>
            <a:graphicFrameLocks noGrp="1"/>
          </p:cNvGraphicFramePr>
          <p:nvPr/>
        </p:nvGraphicFramePr>
        <p:xfrm>
          <a:off x="1524000" y="1397000"/>
          <a:ext cx="6096000" cy="33375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Event</a:t>
                      </a:r>
                      <a:endParaRPr lang="en-US" dirty="0"/>
                    </a:p>
                  </a:txBody>
                  <a:tcPr/>
                </a:tc>
                <a:tc>
                  <a:txBody>
                    <a:bodyPr/>
                    <a:lstStyle/>
                    <a:p>
                      <a:pPr algn="ctr"/>
                      <a:r>
                        <a:rPr lang="en-US" dirty="0" smtClean="0"/>
                        <a:t>Tag Attribute</a:t>
                      </a:r>
                      <a:endParaRPr lang="en-US" dirty="0"/>
                    </a:p>
                  </a:txBody>
                  <a:tcPr/>
                </a:tc>
              </a:tr>
              <a:tr h="370840">
                <a:tc>
                  <a:txBody>
                    <a:bodyPr/>
                    <a:lstStyle/>
                    <a:p>
                      <a:r>
                        <a:rPr lang="en-US" dirty="0" smtClean="0"/>
                        <a:t>blur</a:t>
                      </a:r>
                      <a:endParaRPr lang="en-US" dirty="0"/>
                    </a:p>
                  </a:txBody>
                  <a:tcPr/>
                </a:tc>
                <a:tc>
                  <a:txBody>
                    <a:bodyPr/>
                    <a:lstStyle/>
                    <a:p>
                      <a:r>
                        <a:rPr lang="en-US" dirty="0" err="1" smtClean="0"/>
                        <a:t>onblur</a:t>
                      </a:r>
                      <a:endParaRPr lang="en-US" dirty="0"/>
                    </a:p>
                  </a:txBody>
                  <a:tcPr/>
                </a:tc>
              </a:tr>
              <a:tr h="370840">
                <a:tc>
                  <a:txBody>
                    <a:bodyPr/>
                    <a:lstStyle/>
                    <a:p>
                      <a:r>
                        <a:rPr lang="en-US" dirty="0" smtClean="0"/>
                        <a:t>change</a:t>
                      </a:r>
                      <a:endParaRPr lang="en-US" dirty="0"/>
                    </a:p>
                  </a:txBody>
                  <a:tcPr/>
                </a:tc>
                <a:tc>
                  <a:txBody>
                    <a:bodyPr/>
                    <a:lstStyle/>
                    <a:p>
                      <a:r>
                        <a:rPr lang="en-US" dirty="0" err="1" smtClean="0"/>
                        <a:t>onchange</a:t>
                      </a:r>
                      <a:endParaRPr lang="en-US" dirty="0"/>
                    </a:p>
                  </a:txBody>
                  <a:tcPr/>
                </a:tc>
              </a:tr>
              <a:tr h="370840">
                <a:tc>
                  <a:txBody>
                    <a:bodyPr/>
                    <a:lstStyle/>
                    <a:p>
                      <a:r>
                        <a:rPr lang="en-US" dirty="0" smtClean="0"/>
                        <a:t>click</a:t>
                      </a:r>
                      <a:endParaRPr lang="en-US" dirty="0"/>
                    </a:p>
                  </a:txBody>
                  <a:tcPr/>
                </a:tc>
                <a:tc>
                  <a:txBody>
                    <a:bodyPr/>
                    <a:lstStyle/>
                    <a:p>
                      <a:r>
                        <a:rPr lang="en-US" dirty="0" err="1" smtClean="0"/>
                        <a:t>onclick</a:t>
                      </a:r>
                      <a:endParaRPr lang="en-US" dirty="0"/>
                    </a:p>
                  </a:txBody>
                  <a:tcPr/>
                </a:tc>
              </a:tr>
              <a:tr h="370840">
                <a:tc>
                  <a:txBody>
                    <a:bodyPr/>
                    <a:lstStyle/>
                    <a:p>
                      <a:r>
                        <a:rPr lang="en-US" dirty="0" err="1" smtClean="0"/>
                        <a:t>dblclick</a:t>
                      </a:r>
                      <a:endParaRPr lang="en-US" dirty="0"/>
                    </a:p>
                  </a:txBody>
                  <a:tcPr/>
                </a:tc>
                <a:tc>
                  <a:txBody>
                    <a:bodyPr/>
                    <a:lstStyle/>
                    <a:p>
                      <a:r>
                        <a:rPr lang="en-US" dirty="0" err="1" smtClean="0"/>
                        <a:t>ondblclick</a:t>
                      </a:r>
                      <a:endParaRPr lang="en-US" dirty="0"/>
                    </a:p>
                  </a:txBody>
                  <a:tcPr/>
                </a:tc>
              </a:tr>
              <a:tr h="370840">
                <a:tc>
                  <a:txBody>
                    <a:bodyPr/>
                    <a:lstStyle/>
                    <a:p>
                      <a:r>
                        <a:rPr lang="en-US" dirty="0" smtClean="0"/>
                        <a:t>focus</a:t>
                      </a:r>
                      <a:endParaRPr lang="en-US" dirty="0"/>
                    </a:p>
                  </a:txBody>
                  <a:tcPr/>
                </a:tc>
                <a:tc>
                  <a:txBody>
                    <a:bodyPr/>
                    <a:lstStyle/>
                    <a:p>
                      <a:r>
                        <a:rPr lang="en-US" dirty="0" err="1" smtClean="0"/>
                        <a:t>onfocus</a:t>
                      </a:r>
                      <a:endParaRPr lang="en-US" dirty="0"/>
                    </a:p>
                  </a:txBody>
                  <a:tcPr/>
                </a:tc>
              </a:tr>
              <a:tr h="370840">
                <a:tc>
                  <a:txBody>
                    <a:bodyPr/>
                    <a:lstStyle/>
                    <a:p>
                      <a:r>
                        <a:rPr lang="en-US" dirty="0" err="1" smtClean="0"/>
                        <a:t>keydown</a:t>
                      </a:r>
                      <a:endParaRPr lang="en-US" dirty="0"/>
                    </a:p>
                  </a:txBody>
                  <a:tcPr/>
                </a:tc>
                <a:tc>
                  <a:txBody>
                    <a:bodyPr/>
                    <a:lstStyle/>
                    <a:p>
                      <a:r>
                        <a:rPr lang="en-US" dirty="0" err="1" smtClean="0"/>
                        <a:t>onkeydown</a:t>
                      </a:r>
                      <a:endParaRPr lang="en-US" dirty="0"/>
                    </a:p>
                  </a:txBody>
                  <a:tcPr/>
                </a:tc>
              </a:tr>
              <a:tr h="370840">
                <a:tc>
                  <a:txBody>
                    <a:bodyPr/>
                    <a:lstStyle/>
                    <a:p>
                      <a:r>
                        <a:rPr lang="en-US" dirty="0" err="1" smtClean="0"/>
                        <a:t>mousedown</a:t>
                      </a:r>
                      <a:endParaRPr lang="en-US" dirty="0"/>
                    </a:p>
                  </a:txBody>
                  <a:tcPr/>
                </a:tc>
                <a:tc>
                  <a:txBody>
                    <a:bodyPr/>
                    <a:lstStyle/>
                    <a:p>
                      <a:r>
                        <a:rPr lang="en-US" dirty="0" err="1" smtClean="0"/>
                        <a:t>onmousedown</a:t>
                      </a:r>
                      <a:endParaRPr lang="en-US" dirty="0"/>
                    </a:p>
                  </a:txBody>
                  <a:tcPr/>
                </a:tc>
              </a:tr>
              <a:tr h="370840">
                <a:tc>
                  <a:txBody>
                    <a:bodyPr/>
                    <a:lstStyle/>
                    <a:p>
                      <a:r>
                        <a:rPr lang="en-US" dirty="0" smtClean="0"/>
                        <a:t>load</a:t>
                      </a:r>
                      <a:endParaRPr lang="en-US" dirty="0"/>
                    </a:p>
                  </a:txBody>
                  <a:tcPr/>
                </a:tc>
                <a:tc>
                  <a:txBody>
                    <a:bodyPr/>
                    <a:lstStyle/>
                    <a:p>
                      <a:r>
                        <a:rPr lang="en-US" dirty="0" err="1" smtClean="0"/>
                        <a:t>onload</a:t>
                      </a:r>
                      <a:endParaRPr lang="en-US" dirty="0"/>
                    </a:p>
                  </a:txBody>
                  <a:tcPr/>
                </a:tc>
              </a:tr>
            </a:tbl>
          </a:graphicData>
        </a:graphic>
      </p:graphicFrame>
      <p:sp>
        <p:nvSpPr>
          <p:cNvPr id="5" name="TextBox 4"/>
          <p:cNvSpPr txBox="1"/>
          <p:nvPr/>
        </p:nvSpPr>
        <p:spPr>
          <a:xfrm>
            <a:off x="3581400" y="5105400"/>
            <a:ext cx="1828800" cy="369332"/>
          </a:xfrm>
          <a:prstGeom prst="rect">
            <a:avLst/>
          </a:prstGeom>
          <a:noFill/>
        </p:spPr>
        <p:txBody>
          <a:bodyPr wrap="square" rtlCol="0">
            <a:spAutoFit/>
          </a:bodyPr>
          <a:lstStyle/>
          <a:p>
            <a:r>
              <a:rPr lang="en-US" dirty="0" smtClean="0"/>
              <a:t>Text page 195</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Registering Events	</a:t>
            </a:r>
            <a:endParaRPr lang="en-US" dirty="0"/>
          </a:p>
        </p:txBody>
      </p:sp>
      <p:sp>
        <p:nvSpPr>
          <p:cNvPr id="2" name="Content Placeholder 1"/>
          <p:cNvSpPr>
            <a:spLocks noGrp="1"/>
          </p:cNvSpPr>
          <p:nvPr>
            <p:ph idx="1"/>
          </p:nvPr>
        </p:nvSpPr>
        <p:spPr/>
        <p:txBody>
          <a:bodyPr>
            <a:normAutofit fontScale="92500"/>
          </a:bodyPr>
          <a:lstStyle/>
          <a:p>
            <a:pPr>
              <a:buNone/>
            </a:pPr>
            <a:r>
              <a:rPr lang="en-US" dirty="0" smtClean="0"/>
              <a:t>Two ways to associate an event handler with an event: </a:t>
            </a:r>
          </a:p>
          <a:p>
            <a:r>
              <a:rPr lang="en-US" dirty="0" smtClean="0"/>
              <a:t>Assign event handler code to an event tag attribute</a:t>
            </a:r>
          </a:p>
          <a:p>
            <a:pPr lvl="1">
              <a:buNone/>
            </a:pPr>
            <a:r>
              <a:rPr lang="en-US" dirty="0" smtClean="0"/>
              <a:t>	&lt;input type = “button” id = “</a:t>
            </a:r>
            <a:r>
              <a:rPr lang="en-US" dirty="0" err="1" smtClean="0"/>
              <a:t>myButton</a:t>
            </a:r>
            <a:r>
              <a:rPr lang="en-US" dirty="0" smtClean="0"/>
              <a:t>” </a:t>
            </a:r>
          </a:p>
          <a:p>
            <a:pPr lvl="1">
              <a:buNone/>
            </a:pPr>
            <a:r>
              <a:rPr lang="en-US" dirty="0" smtClean="0"/>
              <a:t>                      </a:t>
            </a:r>
            <a:r>
              <a:rPr lang="en-US" dirty="0" err="1" smtClean="0"/>
              <a:t>onclick</a:t>
            </a:r>
            <a:r>
              <a:rPr lang="en-US" dirty="0" smtClean="0"/>
              <a:t> = “</a:t>
            </a:r>
            <a:r>
              <a:rPr lang="en-US" dirty="0" err="1" smtClean="0"/>
              <a:t>myButtonHandler</a:t>
            </a:r>
            <a:r>
              <a:rPr lang="en-US" dirty="0" smtClean="0"/>
              <a:t>();” /&gt;</a:t>
            </a:r>
          </a:p>
          <a:p>
            <a:r>
              <a:rPr lang="en-US" dirty="0" smtClean="0"/>
              <a:t>Assign event handler code to an event property</a:t>
            </a:r>
          </a:p>
          <a:p>
            <a:pPr lvl="1">
              <a:buNone/>
            </a:pPr>
            <a:r>
              <a:rPr lang="en-US" dirty="0" smtClean="0"/>
              <a:t>	</a:t>
            </a:r>
            <a:r>
              <a:rPr lang="en-US" dirty="0" err="1" smtClean="0"/>
              <a:t>document.getElementById</a:t>
            </a:r>
            <a:r>
              <a:rPr lang="en-US" dirty="0" smtClean="0"/>
              <a:t>(“</a:t>
            </a:r>
            <a:r>
              <a:rPr lang="en-US" dirty="0" err="1" smtClean="0"/>
              <a:t>myButton</a:t>
            </a:r>
            <a:r>
              <a:rPr lang="en-US" dirty="0" smtClean="0"/>
              <a:t>”).</a:t>
            </a:r>
            <a:r>
              <a:rPr lang="en-US" dirty="0" err="1" smtClean="0"/>
              <a:t>onclick</a:t>
            </a:r>
            <a:r>
              <a:rPr lang="en-US" dirty="0" smtClean="0"/>
              <a:t> = </a:t>
            </a:r>
          </a:p>
          <a:p>
            <a:pPr lvl="1">
              <a:buNone/>
            </a:pPr>
            <a:r>
              <a:rPr lang="en-US" smtClean="0"/>
              <a:t>                      			myButtonHandler</a:t>
            </a:r>
            <a:r>
              <a:rPr lang="en-US" dirty="0" smtClean="0"/>
              <a:t>;</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XHTML</a:t>
            </a:r>
            <a:endParaRPr lang="en-US" dirty="0"/>
          </a:p>
        </p:txBody>
      </p:sp>
      <p:sp>
        <p:nvSpPr>
          <p:cNvPr id="2" name="Content Placeholder 1"/>
          <p:cNvSpPr>
            <a:spLocks noGrp="1"/>
          </p:cNvSpPr>
          <p:nvPr>
            <p:ph idx="1"/>
          </p:nvPr>
        </p:nvSpPr>
        <p:spPr>
          <a:xfrm>
            <a:off x="457200" y="1481328"/>
            <a:ext cx="8229600" cy="5148072"/>
          </a:xfrm>
        </p:spPr>
        <p:txBody>
          <a:bodyPr>
            <a:normAutofit fontScale="92500" lnSpcReduction="20000"/>
          </a:bodyPr>
          <a:lstStyle/>
          <a:p>
            <a:pPr>
              <a:buNone/>
            </a:pPr>
            <a:r>
              <a:rPr lang="en-US" dirty="0" smtClean="0"/>
              <a:t>Dynamic XHTML allows changes to documents defined using XHTML after the document has been or is still being displayed. </a:t>
            </a:r>
          </a:p>
          <a:p>
            <a:pPr>
              <a:buNone/>
            </a:pPr>
            <a:endParaRPr lang="en-US" dirty="0" smtClean="0"/>
          </a:p>
          <a:p>
            <a:pPr>
              <a:buNone/>
            </a:pPr>
            <a:r>
              <a:rPr lang="en-US" dirty="0" smtClean="0"/>
              <a:t>Same as what we were doing with DOM. </a:t>
            </a:r>
          </a:p>
          <a:p>
            <a:r>
              <a:rPr lang="en-US" dirty="0" smtClean="0"/>
              <a:t>Locate the item which you want to change via </a:t>
            </a:r>
            <a:r>
              <a:rPr lang="en-US" dirty="0" err="1" smtClean="0"/>
              <a:t>document.getElementById</a:t>
            </a:r>
            <a:r>
              <a:rPr lang="en-US" dirty="0" smtClean="0"/>
              <a:t>(“xxx”);</a:t>
            </a:r>
          </a:p>
          <a:p>
            <a:r>
              <a:rPr lang="en-US" dirty="0" smtClean="0"/>
              <a:t>Use JavaScript to make the change</a:t>
            </a:r>
          </a:p>
          <a:p>
            <a:r>
              <a:rPr lang="en-US" dirty="0" smtClean="0"/>
              <a:t>Invoke the JavaScript based on </a:t>
            </a:r>
          </a:p>
          <a:p>
            <a:pPr lvl="1"/>
            <a:r>
              <a:rPr lang="en-US" dirty="0" smtClean="0"/>
              <a:t>a browser event (</a:t>
            </a:r>
            <a:r>
              <a:rPr lang="en-US" smtClean="0"/>
              <a:t>onblur)</a:t>
            </a:r>
            <a:endParaRPr lang="en-US" dirty="0" smtClean="0"/>
          </a:p>
          <a:p>
            <a:pPr lvl="1"/>
            <a:r>
              <a:rPr lang="en-US" dirty="0" smtClean="0"/>
              <a:t>user inputs </a:t>
            </a:r>
          </a:p>
          <a:p>
            <a:pPr lvl="1"/>
            <a:r>
              <a:rPr lang="en-US" dirty="0" smtClean="0"/>
              <a:t>timer</a:t>
            </a:r>
          </a:p>
          <a:p>
            <a:pPr>
              <a:buNone/>
            </a:pPr>
            <a:endParaRPr lang="en-US" dirty="0" smtClean="0"/>
          </a:p>
          <a:p>
            <a:pPr>
              <a:buNone/>
            </a:pP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CSS Units (</a:t>
            </a:r>
            <a:endParaRPr lang="en-US" dirty="0"/>
          </a:p>
        </p:txBody>
      </p:sp>
      <p:sp>
        <p:nvSpPr>
          <p:cNvPr id="2" name="Content Placeholder 1"/>
          <p:cNvSpPr>
            <a:spLocks noGrp="1"/>
          </p:cNvSpPr>
          <p:nvPr>
            <p:ph idx="1"/>
          </p:nvPr>
        </p:nvSpPr>
        <p:spPr>
          <a:xfrm>
            <a:off x="457200" y="1481328"/>
            <a:ext cx="8229600" cy="5071872"/>
          </a:xfrm>
        </p:spPr>
        <p:txBody>
          <a:bodyPr>
            <a:normAutofit fontScale="77500" lnSpcReduction="20000"/>
          </a:bodyPr>
          <a:lstStyle/>
          <a:p>
            <a:pPr>
              <a:buNone/>
            </a:pPr>
            <a:r>
              <a:rPr lang="en-US" dirty="0" smtClean="0"/>
              <a:t>Units of length: </a:t>
            </a:r>
          </a:p>
          <a:p>
            <a:r>
              <a:rPr lang="en-US" dirty="0" err="1" smtClean="0"/>
              <a:t>px</a:t>
            </a:r>
            <a:r>
              <a:rPr lang="en-US" dirty="0" smtClean="0"/>
              <a:t> – pixels </a:t>
            </a:r>
          </a:p>
          <a:p>
            <a:r>
              <a:rPr lang="en-US" dirty="0" smtClean="0"/>
              <a:t>in – inches</a:t>
            </a:r>
          </a:p>
          <a:p>
            <a:r>
              <a:rPr lang="en-US" dirty="0" smtClean="0"/>
              <a:t>cm – centimeters</a:t>
            </a:r>
          </a:p>
          <a:p>
            <a:r>
              <a:rPr lang="en-US" dirty="0" smtClean="0"/>
              <a:t>mm – millimeters</a:t>
            </a:r>
          </a:p>
          <a:p>
            <a:r>
              <a:rPr lang="en-US" dirty="0" smtClean="0"/>
              <a:t>pt – 1/72 of an inch</a:t>
            </a:r>
          </a:p>
          <a:p>
            <a:r>
              <a:rPr lang="en-US" dirty="0" smtClean="0"/>
              <a:t>pc – </a:t>
            </a:r>
            <a:r>
              <a:rPr lang="en-US" dirty="0" err="1" smtClean="0"/>
              <a:t>pics</a:t>
            </a:r>
            <a:r>
              <a:rPr lang="en-US" dirty="0" smtClean="0"/>
              <a:t> (12 points) </a:t>
            </a:r>
          </a:p>
          <a:p>
            <a:endParaRPr lang="en-US" dirty="0" smtClean="0"/>
          </a:p>
          <a:p>
            <a:r>
              <a:rPr lang="en-US" dirty="0" smtClean="0"/>
              <a:t>Relative lengths: </a:t>
            </a:r>
          </a:p>
          <a:p>
            <a:r>
              <a:rPr lang="en-US" dirty="0" err="1" smtClean="0"/>
              <a:t>em</a:t>
            </a:r>
            <a:r>
              <a:rPr lang="en-US" dirty="0" smtClean="0"/>
              <a:t> – current font size in pixels</a:t>
            </a:r>
          </a:p>
          <a:p>
            <a:r>
              <a:rPr lang="en-US" dirty="0" smtClean="0"/>
              <a:t>ex – height of letter x</a:t>
            </a:r>
          </a:p>
          <a:p>
            <a:endParaRPr lang="en-US" dirty="0" smtClean="0"/>
          </a:p>
          <a:p>
            <a:pPr algn="r">
              <a:buNone/>
            </a:pPr>
            <a:r>
              <a:rPr lang="en-US" sz="1900" dirty="0" smtClean="0"/>
              <a:t>Page 99 of text</a:t>
            </a:r>
            <a:endParaRPr lang="en-US" sz="19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XHTML</a:t>
            </a:r>
            <a:endParaRPr lang="en-US" dirty="0"/>
          </a:p>
        </p:txBody>
      </p:sp>
      <p:sp>
        <p:nvSpPr>
          <p:cNvPr id="2" name="Content Placeholder 1"/>
          <p:cNvSpPr>
            <a:spLocks noGrp="1"/>
          </p:cNvSpPr>
          <p:nvPr>
            <p:ph idx="1"/>
          </p:nvPr>
        </p:nvSpPr>
        <p:spPr/>
        <p:txBody>
          <a:bodyPr/>
          <a:lstStyle/>
          <a:p>
            <a:pPr>
              <a:buNone/>
            </a:pPr>
            <a:r>
              <a:rPr lang="en-US" dirty="0" smtClean="0"/>
              <a:t>All examples except dragging and dropping work on IE8 and FF3. </a:t>
            </a:r>
          </a:p>
          <a:p>
            <a:pPr>
              <a:buNone/>
            </a:pPr>
            <a:endParaRPr lang="en-US" dirty="0" smtClean="0"/>
          </a:p>
          <a:p>
            <a:pPr>
              <a:buNone/>
            </a:pPr>
            <a:r>
              <a:rPr lang="en-US" dirty="0" smtClean="0"/>
              <a:t>Dragging and dropping don’t work on IE8</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a:bodyPr>
          <a:lstStyle/>
          <a:p>
            <a:r>
              <a:rPr lang="en-US" dirty="0" smtClean="0"/>
              <a:t>Stacking Documents</a:t>
            </a:r>
            <a:endParaRPr lang="en-US" dirty="0"/>
          </a:p>
        </p:txBody>
      </p:sp>
      <p:sp>
        <p:nvSpPr>
          <p:cNvPr id="2" name="Content Placeholder 1"/>
          <p:cNvSpPr>
            <a:spLocks noGrp="1"/>
          </p:cNvSpPr>
          <p:nvPr>
            <p:ph idx="1"/>
          </p:nvPr>
        </p:nvSpPr>
        <p:spPr>
          <a:xfrm>
            <a:off x="457200" y="990600"/>
            <a:ext cx="8229600" cy="5016691"/>
          </a:xfrm>
        </p:spPr>
        <p:txBody>
          <a:bodyPr/>
          <a:lstStyle/>
          <a:p>
            <a:pPr>
              <a:buNone/>
            </a:pPr>
            <a:r>
              <a:rPr lang="en-US" dirty="0" smtClean="0"/>
              <a:t>Add a third dimension to your document with z-index</a:t>
            </a:r>
          </a:p>
          <a:p>
            <a:pPr>
              <a:buNone/>
            </a:pPr>
            <a:endParaRPr lang="en-US" dirty="0" smtClean="0"/>
          </a:p>
        </p:txBody>
      </p:sp>
      <p:graphicFrame>
        <p:nvGraphicFramePr>
          <p:cNvPr id="5" name="Content Placeholder 3"/>
          <p:cNvGraphicFramePr>
            <a:graphicFrameLocks/>
          </p:cNvGraphicFramePr>
          <p:nvPr/>
        </p:nvGraphicFramePr>
        <p:xfrm>
          <a:off x="2743200" y="2133600"/>
          <a:ext cx="2590800" cy="2844734"/>
        </p:xfrm>
        <a:graphic>
          <a:graphicData uri="http://schemas.openxmlformats.org/drawingml/2006/table">
            <a:tbl>
              <a:tblPr firstRow="1" bandRow="1">
                <a:tableStyleId>{5C22544A-7EE6-4342-B048-85BDC9FD1C3A}</a:tableStyleId>
              </a:tblPr>
              <a:tblGrid>
                <a:gridCol w="2590800"/>
              </a:tblGrid>
              <a:tr h="322564">
                <a:tc>
                  <a:txBody>
                    <a:bodyPr/>
                    <a:lstStyle/>
                    <a:p>
                      <a:r>
                        <a:rPr lang="en-US" dirty="0" smtClean="0"/>
                        <a:t>Element</a:t>
                      </a:r>
                      <a:endParaRPr lang="en-US" dirty="0"/>
                    </a:p>
                  </a:txBody>
                  <a:tcPr/>
                </a:tc>
              </a:tr>
              <a:tr h="1290254">
                <a:tc>
                  <a:txBody>
                    <a:bodyPr/>
                    <a:lstStyle/>
                    <a:p>
                      <a:r>
                        <a:rPr lang="en-US" dirty="0" smtClean="0"/>
                        <a:t>id</a:t>
                      </a:r>
                    </a:p>
                    <a:p>
                      <a:r>
                        <a:rPr lang="en-US" dirty="0" smtClean="0"/>
                        <a:t>height</a:t>
                      </a:r>
                    </a:p>
                    <a:p>
                      <a:r>
                        <a:rPr lang="en-US" dirty="0" smtClean="0"/>
                        <a:t>width</a:t>
                      </a:r>
                    </a:p>
                    <a:p>
                      <a:r>
                        <a:rPr lang="en-US" dirty="0" smtClean="0"/>
                        <a:t>style****</a:t>
                      </a:r>
                    </a:p>
                  </a:txBody>
                  <a:tcPr/>
                </a:tc>
              </a:tr>
              <a:tr h="663237">
                <a:tc>
                  <a:txBody>
                    <a:bodyPr/>
                    <a:lstStyle/>
                    <a:p>
                      <a:r>
                        <a:rPr lang="en-US" dirty="0" smtClean="0"/>
                        <a:t>blur()</a:t>
                      </a:r>
                    </a:p>
                    <a:p>
                      <a:r>
                        <a:rPr lang="en-US" dirty="0" smtClean="0"/>
                        <a:t>click()</a:t>
                      </a:r>
                    </a:p>
                    <a:p>
                      <a:r>
                        <a:rPr lang="en-US" dirty="0" smtClean="0"/>
                        <a:t>focus()</a:t>
                      </a:r>
                    </a:p>
                    <a:p>
                      <a:r>
                        <a:rPr lang="en-US" dirty="0" err="1" smtClean="0"/>
                        <a:t>toString</a:t>
                      </a:r>
                      <a:r>
                        <a:rPr lang="en-US" dirty="0" smtClean="0"/>
                        <a:t>()</a:t>
                      </a:r>
                      <a:endParaRPr lang="en-US" dirty="0"/>
                    </a:p>
                  </a:txBody>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Stacking Documents</a:t>
            </a:r>
            <a:endParaRPr lang="en-US" dirty="0"/>
          </a:p>
        </p:txBody>
      </p:sp>
      <p:sp>
        <p:nvSpPr>
          <p:cNvPr id="2" name="Content Placeholder 1"/>
          <p:cNvSpPr>
            <a:spLocks noGrp="1"/>
          </p:cNvSpPr>
          <p:nvPr>
            <p:ph idx="1"/>
          </p:nvPr>
        </p:nvSpPr>
        <p:spPr/>
        <p:txBody>
          <a:bodyPr/>
          <a:lstStyle/>
          <a:p>
            <a:pPr>
              <a:buNone/>
            </a:pPr>
            <a:r>
              <a:rPr lang="en-US" dirty="0" smtClean="0"/>
              <a:t>z-index property sets the stack order of an element. The element with the highest stack order is visible. </a:t>
            </a:r>
          </a:p>
          <a:p>
            <a:pPr>
              <a:buNone/>
            </a:pPr>
            <a:endParaRPr lang="en-US" dirty="0" smtClean="0"/>
          </a:p>
          <a:p>
            <a:pPr>
              <a:buNone/>
            </a:pPr>
            <a:r>
              <a:rPr lang="en-US" dirty="0" err="1" smtClean="0"/>
              <a:t>zIndex</a:t>
            </a:r>
            <a:r>
              <a:rPr lang="en-US" dirty="0" smtClean="0"/>
              <a:t> only works on elements that have been explicitly positioned (position: absolute).</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a:bodyPr>
          <a:lstStyle/>
          <a:p>
            <a:r>
              <a:rPr lang="en-US" dirty="0" smtClean="0"/>
              <a:t>Stacking Documents</a:t>
            </a:r>
            <a:endParaRPr lang="en-US" dirty="0"/>
          </a:p>
        </p:txBody>
      </p:sp>
      <p:sp>
        <p:nvSpPr>
          <p:cNvPr id="2" name="Content Placeholder 1"/>
          <p:cNvSpPr>
            <a:spLocks noGrp="1"/>
          </p:cNvSpPr>
          <p:nvPr>
            <p:ph idx="1"/>
          </p:nvPr>
        </p:nvSpPr>
        <p:spPr>
          <a:xfrm>
            <a:off x="457200" y="990600"/>
            <a:ext cx="8229600" cy="5016691"/>
          </a:xfrm>
        </p:spPr>
        <p:txBody>
          <a:bodyPr/>
          <a:lstStyle/>
          <a:p>
            <a:pPr>
              <a:buNone/>
            </a:pPr>
            <a:r>
              <a:rPr lang="en-US" dirty="0" smtClean="0"/>
              <a:t>Add a third dimension to your document with z-index</a:t>
            </a:r>
          </a:p>
          <a:p>
            <a:pPr>
              <a:buNone/>
            </a:pPr>
            <a:endParaRPr lang="en-US" dirty="0" smtClean="0"/>
          </a:p>
        </p:txBody>
      </p:sp>
      <p:graphicFrame>
        <p:nvGraphicFramePr>
          <p:cNvPr id="4" name="Table 3"/>
          <p:cNvGraphicFramePr>
            <a:graphicFrameLocks noGrp="1"/>
          </p:cNvGraphicFramePr>
          <p:nvPr/>
        </p:nvGraphicFramePr>
        <p:xfrm>
          <a:off x="1524000" y="2362200"/>
          <a:ext cx="5334000" cy="2865120"/>
        </p:xfrm>
        <a:graphic>
          <a:graphicData uri="http://schemas.openxmlformats.org/drawingml/2006/table">
            <a:tbl>
              <a:tblPr firstRow="1" bandRow="1">
                <a:tableStyleId>{5C22544A-7EE6-4342-B048-85BDC9FD1C3A}</a:tableStyleId>
              </a:tblPr>
              <a:tblGrid>
                <a:gridCol w="2286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CSS style property</a:t>
                      </a:r>
                    </a:p>
                    <a:p>
                      <a:endParaRPr lang="en-US" dirty="0"/>
                    </a:p>
                  </a:txBody>
                  <a:tcPr/>
                </a:tc>
                <a:tc>
                  <a:txBody>
                    <a:bodyPr/>
                    <a:lstStyle/>
                    <a:p>
                      <a:r>
                        <a:rPr lang="en-US" dirty="0" smtClean="0"/>
                        <a:t>JavaScript name</a:t>
                      </a:r>
                      <a:endParaRPr lang="en-US" dirty="0"/>
                    </a:p>
                  </a:txBody>
                  <a:tcPr/>
                </a:tc>
              </a:tr>
              <a:tr h="370840">
                <a:tc>
                  <a:txBody>
                    <a:bodyPr/>
                    <a:lstStyle/>
                    <a:p>
                      <a:r>
                        <a:rPr lang="en-US" dirty="0" smtClean="0"/>
                        <a:t>background-color</a:t>
                      </a:r>
                      <a:endParaRPr lang="en-US" dirty="0"/>
                    </a:p>
                  </a:txBody>
                  <a:tcPr/>
                </a:tc>
                <a:tc>
                  <a:txBody>
                    <a:bodyPr/>
                    <a:lstStyle/>
                    <a:p>
                      <a:r>
                        <a:rPr lang="en-US" dirty="0" err="1" smtClean="0"/>
                        <a:t>backgroundColor</a:t>
                      </a:r>
                      <a:endParaRPr lang="en-US" dirty="0"/>
                    </a:p>
                  </a:txBody>
                  <a:tcPr/>
                </a:tc>
              </a:tr>
              <a:tr h="370840">
                <a:tc>
                  <a:txBody>
                    <a:bodyPr/>
                    <a:lstStyle/>
                    <a:p>
                      <a:r>
                        <a:rPr lang="en-US" dirty="0" smtClean="0"/>
                        <a:t>color</a:t>
                      </a:r>
                      <a:endParaRPr lang="en-US" dirty="0"/>
                    </a:p>
                  </a:txBody>
                  <a:tcPr/>
                </a:tc>
                <a:tc>
                  <a:txBody>
                    <a:bodyPr/>
                    <a:lstStyle/>
                    <a:p>
                      <a:r>
                        <a:rPr lang="en-US" dirty="0" smtClean="0"/>
                        <a:t>Color</a:t>
                      </a:r>
                      <a:endParaRPr lang="en-US" dirty="0"/>
                    </a:p>
                  </a:txBody>
                  <a:tcPr/>
                </a:tc>
              </a:tr>
              <a:tr h="370840">
                <a:tc>
                  <a:txBody>
                    <a:bodyPr/>
                    <a:lstStyle/>
                    <a:p>
                      <a:r>
                        <a:rPr lang="en-US" dirty="0" smtClean="0"/>
                        <a:t>font-family</a:t>
                      </a:r>
                      <a:endParaRPr lang="en-US" dirty="0"/>
                    </a:p>
                  </a:txBody>
                  <a:tcPr/>
                </a:tc>
                <a:tc>
                  <a:txBody>
                    <a:bodyPr/>
                    <a:lstStyle/>
                    <a:p>
                      <a:r>
                        <a:rPr lang="en-US" dirty="0" err="1" smtClean="0"/>
                        <a:t>fontFamily</a:t>
                      </a:r>
                      <a:endParaRPr lang="en-US" dirty="0"/>
                    </a:p>
                  </a:txBody>
                  <a:tcPr/>
                </a:tc>
              </a:tr>
              <a:tr h="370840">
                <a:tc>
                  <a:txBody>
                    <a:bodyPr/>
                    <a:lstStyle/>
                    <a:p>
                      <a:r>
                        <a:rPr lang="en-US" dirty="0" smtClean="0"/>
                        <a:t>font-style</a:t>
                      </a:r>
                      <a:endParaRPr lang="en-US" dirty="0"/>
                    </a:p>
                  </a:txBody>
                  <a:tcPr/>
                </a:tc>
                <a:tc>
                  <a:txBody>
                    <a:bodyPr/>
                    <a:lstStyle/>
                    <a:p>
                      <a:r>
                        <a:rPr lang="en-US" dirty="0" err="1" smtClean="0"/>
                        <a:t>fontStyle</a:t>
                      </a:r>
                      <a:endParaRPr lang="en-US" dirty="0"/>
                    </a:p>
                  </a:txBody>
                  <a:tcPr/>
                </a:tc>
              </a:tr>
              <a:tr h="370840">
                <a:tc>
                  <a:txBody>
                    <a:bodyPr/>
                    <a:lstStyle/>
                    <a:p>
                      <a:r>
                        <a:rPr lang="en-US" dirty="0" smtClean="0"/>
                        <a:t>list-style</a:t>
                      </a:r>
                      <a:endParaRPr lang="en-US" dirty="0"/>
                    </a:p>
                  </a:txBody>
                  <a:tcPr/>
                </a:tc>
                <a:tc>
                  <a:txBody>
                    <a:bodyPr/>
                    <a:lstStyle/>
                    <a:p>
                      <a:r>
                        <a:rPr lang="en-US" dirty="0" err="1" smtClean="0"/>
                        <a:t>listStyle</a:t>
                      </a:r>
                      <a:endParaRPr lang="en-US" dirty="0"/>
                    </a:p>
                  </a:txBody>
                  <a:tcPr/>
                </a:tc>
              </a:tr>
              <a:tr h="370840">
                <a:tc>
                  <a:txBody>
                    <a:bodyPr/>
                    <a:lstStyle/>
                    <a:p>
                      <a:r>
                        <a:rPr lang="en-US" dirty="0" smtClean="0"/>
                        <a:t>z-index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zIndex</a:t>
                      </a:r>
                      <a:endParaRPr lang="en-US" dirty="0" smtClean="0"/>
                    </a:p>
                  </a:txBody>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XHTML</a:t>
            </a:r>
            <a:endParaRPr lang="en-US" dirty="0"/>
          </a:p>
        </p:txBody>
      </p:sp>
      <p:sp>
        <p:nvSpPr>
          <p:cNvPr id="2" name="Content Placeholder 1"/>
          <p:cNvSpPr>
            <a:spLocks noGrp="1"/>
          </p:cNvSpPr>
          <p:nvPr>
            <p:ph idx="1"/>
          </p:nvPr>
        </p:nvSpPr>
        <p:spPr/>
        <p:txBody>
          <a:bodyPr>
            <a:normAutofit/>
          </a:bodyPr>
          <a:lstStyle/>
          <a:p>
            <a:pPr>
              <a:buNone/>
            </a:pPr>
            <a:r>
              <a:rPr lang="en-US" dirty="0" smtClean="0"/>
              <a:t>Positioning is relative to the upper left hand corner of whatever the thing is being positioned in (the screen, a cell, etc.)</a:t>
            </a:r>
          </a:p>
          <a:p>
            <a:pPr>
              <a:buNone/>
            </a:pPr>
            <a:endParaRPr lang="en-US" dirty="0" smtClean="0"/>
          </a:p>
          <a:p>
            <a:pPr>
              <a:buNone/>
            </a:pPr>
            <a:r>
              <a:rPr lang="en-US" dirty="0" smtClean="0"/>
              <a:t>Three types of positioning: </a:t>
            </a:r>
          </a:p>
          <a:p>
            <a:r>
              <a:rPr lang="en-US" dirty="0" smtClean="0"/>
              <a:t>Absolute</a:t>
            </a:r>
          </a:p>
          <a:p>
            <a:r>
              <a:rPr lang="en-US" dirty="0" smtClean="0"/>
              <a:t>Relative</a:t>
            </a:r>
          </a:p>
          <a:p>
            <a:r>
              <a:rPr lang="en-US" dirty="0" smtClean="0"/>
              <a:t>static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lstStyle/>
          <a:p>
            <a:r>
              <a:rPr lang="en-US" dirty="0" smtClean="0"/>
              <a:t>PHP – Data types</a:t>
            </a:r>
            <a:endParaRPr lang="en-US" dirty="0"/>
          </a:p>
        </p:txBody>
      </p:sp>
      <p:sp>
        <p:nvSpPr>
          <p:cNvPr id="2" name="Content Placeholder 1"/>
          <p:cNvSpPr>
            <a:spLocks noGrp="1"/>
          </p:cNvSpPr>
          <p:nvPr>
            <p:ph idx="1"/>
          </p:nvPr>
        </p:nvSpPr>
        <p:spPr>
          <a:xfrm>
            <a:off x="457200" y="1676400"/>
            <a:ext cx="8229600" cy="3962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r>
              <a:rPr lang="en-US" dirty="0" smtClean="0"/>
              <a:t>Weakly typed (like JavaScript)</a:t>
            </a:r>
            <a:endParaRPr lang="en-US" dirty="0"/>
          </a:p>
        </p:txBody>
      </p:sp>
      <p:graphicFrame>
        <p:nvGraphicFramePr>
          <p:cNvPr id="4" name="Table 3"/>
          <p:cNvGraphicFramePr>
            <a:graphicFrameLocks noGrp="1"/>
          </p:cNvGraphicFramePr>
          <p:nvPr/>
        </p:nvGraphicFramePr>
        <p:xfrm>
          <a:off x="914400" y="182880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Scalar</a:t>
                      </a:r>
                      <a:endParaRPr lang="en-US" dirty="0"/>
                    </a:p>
                  </a:txBody>
                  <a:tcPr/>
                </a:tc>
                <a:tc>
                  <a:txBody>
                    <a:bodyPr/>
                    <a:lstStyle/>
                    <a:p>
                      <a:pPr algn="ctr"/>
                      <a:r>
                        <a:rPr lang="en-US" dirty="0" smtClean="0"/>
                        <a:t>Compound</a:t>
                      </a:r>
                      <a:endParaRPr lang="en-US" dirty="0"/>
                    </a:p>
                  </a:txBody>
                  <a:tcPr/>
                </a:tc>
                <a:tc>
                  <a:txBody>
                    <a:bodyPr/>
                    <a:lstStyle/>
                    <a:p>
                      <a:pPr algn="ctr"/>
                      <a:r>
                        <a:rPr lang="en-US" dirty="0" smtClean="0"/>
                        <a:t>Special</a:t>
                      </a:r>
                      <a:endParaRPr lang="en-US" dirty="0"/>
                    </a:p>
                  </a:txBody>
                  <a:tcPr/>
                </a:tc>
              </a:tr>
              <a:tr h="370840">
                <a:tc>
                  <a:txBody>
                    <a:bodyPr/>
                    <a:lstStyle/>
                    <a:p>
                      <a:pPr algn="ctr"/>
                      <a:r>
                        <a:rPr lang="en-US" dirty="0" smtClean="0"/>
                        <a:t>integer</a:t>
                      </a:r>
                      <a:endParaRPr lang="en-US" dirty="0"/>
                    </a:p>
                  </a:txBody>
                  <a:tcPr/>
                </a:tc>
                <a:tc>
                  <a:txBody>
                    <a:bodyPr/>
                    <a:lstStyle/>
                    <a:p>
                      <a:pPr algn="ctr"/>
                      <a:r>
                        <a:rPr lang="en-US" dirty="0" smtClean="0"/>
                        <a:t>array</a:t>
                      </a:r>
                      <a:endParaRPr lang="en-US" dirty="0"/>
                    </a:p>
                  </a:txBody>
                  <a:tcPr/>
                </a:tc>
                <a:tc>
                  <a:txBody>
                    <a:bodyPr/>
                    <a:lstStyle/>
                    <a:p>
                      <a:pPr algn="ctr"/>
                      <a:r>
                        <a:rPr lang="en-US" dirty="0" smtClean="0"/>
                        <a:t>resource</a:t>
                      </a:r>
                      <a:endParaRPr lang="en-US" dirty="0"/>
                    </a:p>
                  </a:txBody>
                  <a:tcPr/>
                </a:tc>
              </a:tr>
              <a:tr h="370840">
                <a:tc>
                  <a:txBody>
                    <a:bodyPr/>
                    <a:lstStyle/>
                    <a:p>
                      <a:pPr algn="ctr"/>
                      <a:r>
                        <a:rPr lang="en-US" dirty="0" smtClean="0"/>
                        <a:t>double</a:t>
                      </a:r>
                      <a:endParaRPr lang="en-US" dirty="0"/>
                    </a:p>
                  </a:txBody>
                  <a:tcPr/>
                </a:tc>
                <a:tc>
                  <a:txBody>
                    <a:bodyPr/>
                    <a:lstStyle/>
                    <a:p>
                      <a:pPr algn="ctr"/>
                      <a:r>
                        <a:rPr lang="en-US" dirty="0" smtClean="0"/>
                        <a:t>object</a:t>
                      </a:r>
                      <a:endParaRPr lang="en-US" dirty="0"/>
                    </a:p>
                  </a:txBody>
                  <a:tcPr/>
                </a:tc>
                <a:tc>
                  <a:txBody>
                    <a:bodyPr/>
                    <a:lstStyle/>
                    <a:p>
                      <a:pPr algn="ctr"/>
                      <a:r>
                        <a:rPr lang="en-US" dirty="0" smtClean="0"/>
                        <a:t>NULL</a:t>
                      </a:r>
                      <a:endParaRPr lang="en-US" dirty="0"/>
                    </a:p>
                  </a:txBody>
                  <a:tcPr/>
                </a:tc>
              </a:tr>
              <a:tr h="370840">
                <a:tc>
                  <a:txBody>
                    <a:bodyPr/>
                    <a:lstStyle/>
                    <a:p>
                      <a:pPr algn="ctr"/>
                      <a:r>
                        <a:rPr lang="en-US" dirty="0" smtClean="0"/>
                        <a:t>string</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Boolean</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Positioning</a:t>
            </a:r>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Absolute – place this element at the given position without regard to the positions of the other elements (unless this element is inside another element)</a:t>
            </a:r>
          </a:p>
          <a:p>
            <a:pPr>
              <a:buNone/>
            </a:pPr>
            <a:endParaRPr lang="en-US" dirty="0" smtClean="0"/>
          </a:p>
          <a:p>
            <a:r>
              <a:rPr lang="en-US" dirty="0" smtClean="0"/>
              <a:t>Relative – when top and left are given, place the item that much off from where it would have been placed</a:t>
            </a:r>
          </a:p>
          <a:p>
            <a:pPr>
              <a:buNone/>
            </a:pPr>
            <a:endParaRPr lang="en-US" dirty="0" smtClean="0"/>
          </a:p>
          <a:p>
            <a:r>
              <a:rPr lang="en-US" dirty="0" smtClean="0"/>
              <a:t>Static – the position of an item doesn’t change (except for flowing as necessary) </a:t>
            </a:r>
          </a:p>
          <a:p>
            <a:pPr>
              <a:buNone/>
            </a:pPr>
            <a:r>
              <a:rPr lang="en-US" dirty="0" smtClean="0"/>
              <a:t>	This is the default.</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dirty="0" smtClean="0"/>
              <a:t>Using the Timer</a:t>
            </a:r>
            <a:endParaRPr lang="en-US" dirty="0"/>
          </a:p>
        </p:txBody>
      </p:sp>
      <p:graphicFrame>
        <p:nvGraphicFramePr>
          <p:cNvPr id="5" name="Content Placeholder 3"/>
          <p:cNvGraphicFramePr>
            <a:graphicFrameLocks/>
          </p:cNvGraphicFramePr>
          <p:nvPr/>
        </p:nvGraphicFramePr>
        <p:xfrm>
          <a:off x="5867400" y="304800"/>
          <a:ext cx="2514600" cy="3409129"/>
        </p:xfrm>
        <a:graphic>
          <a:graphicData uri="http://schemas.openxmlformats.org/drawingml/2006/table">
            <a:tbl>
              <a:tblPr firstRow="1" bandRow="1">
                <a:tableStyleId>{5C22544A-7EE6-4342-B048-85BDC9FD1C3A}</a:tableStyleId>
              </a:tblPr>
              <a:tblGrid>
                <a:gridCol w="2514600"/>
              </a:tblGrid>
              <a:tr h="444082">
                <a:tc>
                  <a:txBody>
                    <a:bodyPr/>
                    <a:lstStyle/>
                    <a:p>
                      <a:r>
                        <a:rPr lang="en-US" dirty="0" smtClean="0"/>
                        <a:t>Document</a:t>
                      </a:r>
                      <a:endParaRPr lang="en-US" dirty="0"/>
                    </a:p>
                  </a:txBody>
                  <a:tcPr/>
                </a:tc>
              </a:tr>
              <a:tr h="803951">
                <a:tc>
                  <a:txBody>
                    <a:bodyPr/>
                    <a:lstStyle/>
                    <a:p>
                      <a:r>
                        <a:rPr lang="en-US" dirty="0" smtClean="0"/>
                        <a:t>title</a:t>
                      </a:r>
                    </a:p>
                    <a:p>
                      <a:r>
                        <a:rPr lang="en-US" dirty="0" smtClean="0"/>
                        <a:t>URL</a:t>
                      </a:r>
                    </a:p>
                    <a:p>
                      <a:r>
                        <a:rPr lang="en-US" dirty="0" smtClean="0"/>
                        <a:t>forms</a:t>
                      </a:r>
                    </a:p>
                    <a:p>
                      <a:r>
                        <a:rPr lang="en-US" dirty="0" smtClean="0"/>
                        <a:t>properties</a:t>
                      </a:r>
                      <a:endParaRPr lang="en-US" dirty="0"/>
                    </a:p>
                  </a:txBody>
                  <a:tcPr/>
                </a:tc>
              </a:tr>
              <a:tr h="1776327">
                <a:tc>
                  <a:txBody>
                    <a:bodyPr/>
                    <a:lstStyle/>
                    <a:p>
                      <a:r>
                        <a:rPr lang="en-US" dirty="0" smtClean="0"/>
                        <a:t>close()</a:t>
                      </a:r>
                    </a:p>
                    <a:p>
                      <a:r>
                        <a:rPr lang="en-US" dirty="0" smtClean="0"/>
                        <a:t>write()</a:t>
                      </a:r>
                    </a:p>
                    <a:p>
                      <a:r>
                        <a:rPr lang="en-US" dirty="0" err="1" smtClean="0"/>
                        <a:t>writeln</a:t>
                      </a:r>
                      <a:r>
                        <a:rPr lang="en-US" dirty="0" smtClean="0"/>
                        <a:t>()</a:t>
                      </a:r>
                    </a:p>
                    <a:p>
                      <a:r>
                        <a:rPr lang="en-US" dirty="0" err="1" smtClean="0"/>
                        <a:t>getElementByName</a:t>
                      </a:r>
                      <a:r>
                        <a:rPr lang="en-US" dirty="0" smtClean="0"/>
                        <a:t>()</a:t>
                      </a:r>
                    </a:p>
                    <a:p>
                      <a:r>
                        <a:rPr lang="en-US" dirty="0" err="1" smtClean="0"/>
                        <a:t>getElementById</a:t>
                      </a:r>
                      <a:r>
                        <a:rPr lang="en-US" dirty="0" smtClean="0"/>
                        <a:t>()</a:t>
                      </a:r>
                    </a:p>
                  </a:txBody>
                  <a:tcPr/>
                </a:tc>
              </a:tr>
            </a:tbl>
          </a:graphicData>
        </a:graphic>
      </p:graphicFrame>
      <p:graphicFrame>
        <p:nvGraphicFramePr>
          <p:cNvPr id="6" name="Content Placeholder 3"/>
          <p:cNvGraphicFramePr>
            <a:graphicFrameLocks/>
          </p:cNvGraphicFramePr>
          <p:nvPr/>
        </p:nvGraphicFramePr>
        <p:xfrm>
          <a:off x="2286000" y="4343400"/>
          <a:ext cx="2590800" cy="2270840"/>
        </p:xfrm>
        <a:graphic>
          <a:graphicData uri="http://schemas.openxmlformats.org/drawingml/2006/table">
            <a:tbl>
              <a:tblPr firstRow="1" bandRow="1">
                <a:tableStyleId>{5C22544A-7EE6-4342-B048-85BDC9FD1C3A}</a:tableStyleId>
              </a:tblPr>
              <a:tblGrid>
                <a:gridCol w="2590800"/>
              </a:tblGrid>
              <a:tr h="295384">
                <a:tc>
                  <a:txBody>
                    <a:bodyPr/>
                    <a:lstStyle/>
                    <a:p>
                      <a:r>
                        <a:rPr lang="en-US" dirty="0" smtClean="0"/>
                        <a:t>Screen</a:t>
                      </a:r>
                      <a:endParaRPr lang="en-US" dirty="0"/>
                    </a:p>
                  </a:txBody>
                  <a:tcPr/>
                </a:tc>
              </a:tr>
              <a:tr h="1181534">
                <a:tc>
                  <a:txBody>
                    <a:bodyPr/>
                    <a:lstStyle/>
                    <a:p>
                      <a:r>
                        <a:rPr lang="en-US" dirty="0" err="1" smtClean="0"/>
                        <a:t>availHeight</a:t>
                      </a:r>
                      <a:endParaRPr lang="en-US" dirty="0" smtClean="0"/>
                    </a:p>
                    <a:p>
                      <a:r>
                        <a:rPr lang="en-US" dirty="0" err="1" smtClean="0"/>
                        <a:t>availWidth</a:t>
                      </a:r>
                      <a:endParaRPr lang="en-US" dirty="0" smtClean="0"/>
                    </a:p>
                    <a:p>
                      <a:r>
                        <a:rPr lang="en-US" dirty="0" err="1" smtClean="0"/>
                        <a:t>colorDepth</a:t>
                      </a:r>
                      <a:endParaRPr lang="en-US" dirty="0" smtClean="0"/>
                    </a:p>
                    <a:p>
                      <a:r>
                        <a:rPr lang="en-US" dirty="0" smtClean="0"/>
                        <a:t>height</a:t>
                      </a:r>
                    </a:p>
                    <a:p>
                      <a:r>
                        <a:rPr lang="en-US" dirty="0" smtClean="0"/>
                        <a:t>width</a:t>
                      </a:r>
                    </a:p>
                  </a:txBody>
                  <a:tcPr/>
                </a:tc>
              </a:tr>
              <a:tr h="442040">
                <a:tc>
                  <a:txBody>
                    <a:bodyPr/>
                    <a:lstStyle/>
                    <a:p>
                      <a:endParaRPr lang="en-US" dirty="0"/>
                    </a:p>
                  </a:txBody>
                  <a:tcPr/>
                </a:tc>
              </a:tr>
            </a:tbl>
          </a:graphicData>
        </a:graphic>
      </p:graphicFrame>
      <p:graphicFrame>
        <p:nvGraphicFramePr>
          <p:cNvPr id="7" name="Content Placeholder 3"/>
          <p:cNvGraphicFramePr>
            <a:graphicFrameLocks/>
          </p:cNvGraphicFramePr>
          <p:nvPr/>
        </p:nvGraphicFramePr>
        <p:xfrm>
          <a:off x="5181600" y="3962400"/>
          <a:ext cx="2514600" cy="2065854"/>
        </p:xfrm>
        <a:graphic>
          <a:graphicData uri="http://schemas.openxmlformats.org/drawingml/2006/table">
            <a:tbl>
              <a:tblPr firstRow="1" bandRow="1">
                <a:tableStyleId>{5C22544A-7EE6-4342-B048-85BDC9FD1C3A}</a:tableStyleId>
              </a:tblPr>
              <a:tblGrid>
                <a:gridCol w="2514600"/>
              </a:tblGrid>
              <a:tr h="291917">
                <a:tc>
                  <a:txBody>
                    <a:bodyPr/>
                    <a:lstStyle/>
                    <a:p>
                      <a:r>
                        <a:rPr lang="en-US" dirty="0" smtClean="0"/>
                        <a:t>Navigator</a:t>
                      </a:r>
                      <a:endParaRPr lang="en-US" dirty="0"/>
                    </a:p>
                  </a:txBody>
                  <a:tcPr/>
                </a:tc>
              </a:tr>
              <a:tr h="729792">
                <a:tc>
                  <a:txBody>
                    <a:bodyPr/>
                    <a:lstStyle/>
                    <a:p>
                      <a:r>
                        <a:rPr lang="en-US" dirty="0" err="1" smtClean="0"/>
                        <a:t>appName</a:t>
                      </a:r>
                      <a:endParaRPr lang="en-US" dirty="0" smtClean="0"/>
                    </a:p>
                    <a:p>
                      <a:r>
                        <a:rPr lang="en-US" dirty="0" err="1" smtClean="0"/>
                        <a:t>appVersion</a:t>
                      </a:r>
                      <a:endParaRPr lang="en-US" dirty="0" smtClean="0"/>
                    </a:p>
                    <a:p>
                      <a:r>
                        <a:rPr lang="en-US" dirty="0" err="1" smtClean="0"/>
                        <a:t>cookieEnabled</a:t>
                      </a:r>
                      <a:endParaRPr lang="en-US" dirty="0"/>
                    </a:p>
                  </a:txBody>
                  <a:tcPr/>
                </a:tc>
              </a:tr>
              <a:tr h="785694">
                <a:tc>
                  <a:txBody>
                    <a:bodyPr/>
                    <a:lstStyle/>
                    <a:p>
                      <a:r>
                        <a:rPr lang="en-US" dirty="0" err="1" smtClean="0"/>
                        <a:t>javaEnabled</a:t>
                      </a:r>
                      <a:r>
                        <a:rPr lang="en-US" dirty="0" smtClean="0"/>
                        <a:t>()</a:t>
                      </a:r>
                    </a:p>
                  </a:txBody>
                  <a:tcPr/>
                </a:tc>
              </a:tr>
            </a:tbl>
          </a:graphicData>
        </a:graphic>
      </p:graphicFrame>
      <p:graphicFrame>
        <p:nvGraphicFramePr>
          <p:cNvPr id="8" name="Content Placeholder 3"/>
          <p:cNvGraphicFramePr>
            <a:graphicFrameLocks/>
          </p:cNvGraphicFramePr>
          <p:nvPr/>
        </p:nvGraphicFramePr>
        <p:xfrm>
          <a:off x="457200" y="1143000"/>
          <a:ext cx="2362200" cy="3017520"/>
        </p:xfrm>
        <a:graphic>
          <a:graphicData uri="http://schemas.openxmlformats.org/drawingml/2006/table">
            <a:tbl>
              <a:tblPr firstRow="1" bandRow="1">
                <a:tableStyleId>{5C22544A-7EE6-4342-B048-85BDC9FD1C3A}</a:tableStyleId>
              </a:tblPr>
              <a:tblGrid>
                <a:gridCol w="2362200"/>
              </a:tblGrid>
              <a:tr h="347662">
                <a:tc>
                  <a:txBody>
                    <a:bodyPr/>
                    <a:lstStyle/>
                    <a:p>
                      <a:r>
                        <a:rPr lang="en-US" dirty="0" smtClean="0"/>
                        <a:t>Window</a:t>
                      </a:r>
                      <a:endParaRPr lang="en-US" dirty="0"/>
                    </a:p>
                  </a:txBody>
                  <a:tcPr/>
                </a:tc>
              </a:tr>
              <a:tr h="877887">
                <a:tc>
                  <a:txBody>
                    <a:bodyPr/>
                    <a:lstStyle/>
                    <a:p>
                      <a:r>
                        <a:rPr lang="en-US" dirty="0" smtClean="0"/>
                        <a:t>closed</a:t>
                      </a:r>
                    </a:p>
                    <a:p>
                      <a:r>
                        <a:rPr lang="en-US" dirty="0" smtClean="0"/>
                        <a:t>document</a:t>
                      </a:r>
                    </a:p>
                    <a:p>
                      <a:r>
                        <a:rPr lang="en-US" dirty="0" smtClean="0"/>
                        <a:t>navigator</a:t>
                      </a:r>
                    </a:p>
                    <a:p>
                      <a:r>
                        <a:rPr lang="en-US" dirty="0" smtClean="0"/>
                        <a:t>screen</a:t>
                      </a:r>
                    </a:p>
                    <a:p>
                      <a:r>
                        <a:rPr lang="en-US" dirty="0" smtClean="0"/>
                        <a:t>parent</a:t>
                      </a:r>
                    </a:p>
                  </a:txBody>
                  <a:tcPr/>
                </a:tc>
              </a:tr>
              <a:tr h="877887">
                <a:tc>
                  <a:txBody>
                    <a:bodyPr/>
                    <a:lstStyle/>
                    <a:p>
                      <a:r>
                        <a:rPr lang="en-US" dirty="0" smtClean="0"/>
                        <a:t>alert()</a:t>
                      </a:r>
                    </a:p>
                    <a:p>
                      <a:r>
                        <a:rPr lang="en-US" dirty="0" smtClean="0"/>
                        <a:t>prompt()</a:t>
                      </a:r>
                    </a:p>
                    <a:p>
                      <a:r>
                        <a:rPr lang="en-US" dirty="0" err="1" smtClean="0"/>
                        <a:t>setInterval</a:t>
                      </a:r>
                      <a:r>
                        <a:rPr lang="en-US" dirty="0" smtClean="0"/>
                        <a:t>()</a:t>
                      </a:r>
                    </a:p>
                    <a:p>
                      <a:r>
                        <a:rPr lang="en-US" dirty="0" err="1" smtClean="0"/>
                        <a:t>setTimeout</a:t>
                      </a:r>
                      <a:r>
                        <a:rPr lang="en-US" dirty="0" smtClean="0"/>
                        <a:t>()</a:t>
                      </a:r>
                      <a:endParaRPr lang="en-US" dirty="0"/>
                    </a:p>
                  </a:txBody>
                  <a:tcPr/>
                </a:tc>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XHTML	</a:t>
            </a:r>
            <a:endParaRPr lang="en-US" dirty="0"/>
          </a:p>
        </p:txBody>
      </p:sp>
      <p:sp>
        <p:nvSpPr>
          <p:cNvPr id="2" name="Content Placeholder 1"/>
          <p:cNvSpPr>
            <a:spLocks noGrp="1"/>
          </p:cNvSpPr>
          <p:nvPr>
            <p:ph idx="1"/>
          </p:nvPr>
        </p:nvSpPr>
        <p:spPr>
          <a:xfrm>
            <a:off x="457200" y="1481328"/>
            <a:ext cx="8686800" cy="4525963"/>
          </a:xfrm>
        </p:spPr>
        <p:txBody>
          <a:bodyPr>
            <a:normAutofit fontScale="92500" lnSpcReduction="20000"/>
          </a:bodyPr>
          <a:lstStyle/>
          <a:p>
            <a:pPr>
              <a:buNone/>
            </a:pPr>
            <a:r>
              <a:rPr lang="en-US" dirty="0" err="1" smtClean="0"/>
              <a:t>setTimeout</a:t>
            </a:r>
            <a:r>
              <a:rPr lang="en-US" dirty="0" smtClean="0"/>
              <a:t> – execute the given code after the given number of milliseconds</a:t>
            </a:r>
          </a:p>
          <a:p>
            <a:pPr>
              <a:buNone/>
            </a:pPr>
            <a:r>
              <a:rPr lang="en-US" dirty="0" smtClean="0"/>
              <a:t>		Example: </a:t>
            </a:r>
            <a:r>
              <a:rPr lang="en-US" dirty="0" err="1" smtClean="0"/>
              <a:t>setTimeout</a:t>
            </a:r>
            <a:r>
              <a:rPr lang="en-US" dirty="0" smtClean="0"/>
              <a:t>(“</a:t>
            </a:r>
            <a:r>
              <a:rPr lang="en-US" dirty="0" err="1" smtClean="0"/>
              <a:t>myFunc</a:t>
            </a:r>
            <a:r>
              <a:rPr lang="en-US" dirty="0" smtClean="0"/>
              <a:t>()”, 50);</a:t>
            </a:r>
          </a:p>
          <a:p>
            <a:pPr>
              <a:buNone/>
            </a:pPr>
            <a:endParaRPr lang="en-US" dirty="0" smtClean="0"/>
          </a:p>
          <a:p>
            <a:pPr>
              <a:buNone/>
            </a:pPr>
            <a:r>
              <a:rPr lang="en-US" dirty="0" err="1" smtClean="0"/>
              <a:t>setInterval</a:t>
            </a:r>
            <a:r>
              <a:rPr lang="en-US" dirty="0" smtClean="0"/>
              <a:t> – execute the given code repeatedly, using the second parameter as the interval between executions </a:t>
            </a:r>
          </a:p>
          <a:p>
            <a:pPr>
              <a:buNone/>
            </a:pPr>
            <a:r>
              <a:rPr lang="en-US" dirty="0" smtClean="0"/>
              <a:t>	Can pass parameters to the function. </a:t>
            </a:r>
          </a:p>
          <a:p>
            <a:pPr>
              <a:buNone/>
            </a:pPr>
            <a:r>
              <a:rPr lang="en-US" dirty="0" smtClean="0"/>
              <a:t>		Example: </a:t>
            </a:r>
            <a:r>
              <a:rPr lang="en-US" dirty="0" err="1" smtClean="0"/>
              <a:t>setInterval</a:t>
            </a:r>
            <a:r>
              <a:rPr lang="en-US" dirty="0" smtClean="0"/>
              <a:t>(“</a:t>
            </a:r>
            <a:r>
              <a:rPr lang="en-US" dirty="0" err="1" smtClean="0"/>
              <a:t>myFunc</a:t>
            </a:r>
            <a:r>
              <a:rPr lang="en-US" dirty="0" smtClean="0"/>
              <a:t>()”, 50);</a:t>
            </a:r>
          </a:p>
          <a:p>
            <a:pPr>
              <a:buNone/>
            </a:pPr>
            <a:r>
              <a:rPr lang="en-US" dirty="0" smtClean="0"/>
              <a:t>		Example: </a:t>
            </a:r>
            <a:r>
              <a:rPr lang="en-US" dirty="0" err="1" smtClean="0"/>
              <a:t>setInterval</a:t>
            </a:r>
            <a:r>
              <a:rPr lang="en-US" dirty="0" smtClean="0"/>
              <a:t>(“</a:t>
            </a:r>
            <a:r>
              <a:rPr lang="en-US" dirty="0" err="1" smtClean="0"/>
              <a:t>myFunc</a:t>
            </a:r>
            <a:r>
              <a:rPr lang="en-US" dirty="0" smtClean="0"/>
              <a:t>()”, 50, 10, 10);</a:t>
            </a:r>
          </a:p>
          <a:p>
            <a:pPr>
              <a:buNone/>
            </a:pPr>
            <a:endParaRPr lang="en-US" dirty="0"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User Interface Design Principles</a:t>
            </a:r>
            <a:endParaRPr lang="en-US" sz="6000"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Visibility of system status</a:t>
            </a:r>
            <a:endParaRPr lang="en-US" dirty="0" smtClean="0"/>
          </a:p>
          <a:p>
            <a:pPr>
              <a:buNone/>
            </a:pPr>
            <a:r>
              <a:rPr lang="en-US" dirty="0" smtClean="0"/>
              <a:t>  The system always keeps users informed about what is going on, through appropriate feedback within reasonable time. </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things visible</a:t>
            </a:r>
            <a:endParaRPr lang="en-US" dirty="0"/>
          </a:p>
        </p:txBody>
      </p:sp>
      <p:sp>
        <p:nvSpPr>
          <p:cNvPr id="2" name="Content Placeholder 1"/>
          <p:cNvSpPr>
            <a:spLocks noGrp="1"/>
          </p:cNvSpPr>
          <p:nvPr>
            <p:ph idx="1"/>
          </p:nvPr>
        </p:nvSpPr>
        <p:spPr/>
        <p:txBody>
          <a:bodyPr>
            <a:normAutofit fontScale="70000" lnSpcReduction="20000"/>
          </a:bodyPr>
          <a:lstStyle/>
          <a:p>
            <a:pPr marL="582930" indent="-514350">
              <a:buNone/>
            </a:pPr>
            <a:r>
              <a:rPr lang="en-US" dirty="0" smtClean="0"/>
              <a:t>				Goals</a:t>
            </a:r>
          </a:p>
          <a:p>
            <a:pPr marL="582930" indent="-514350">
              <a:buNone/>
            </a:pPr>
            <a:endParaRPr lang="en-US" dirty="0" smtClean="0"/>
          </a:p>
          <a:p>
            <a:pPr marL="582930" indent="-514350">
              <a:buNone/>
            </a:pPr>
            <a:r>
              <a:rPr lang="en-US" dirty="0" smtClean="0"/>
              <a:t>Intention to act			Evaluation of </a:t>
            </a:r>
          </a:p>
          <a:p>
            <a:pPr marL="582930" indent="-514350">
              <a:buNone/>
            </a:pPr>
            <a:r>
              <a:rPr lang="en-US" dirty="0" smtClean="0"/>
              <a:t>						interpretations</a:t>
            </a:r>
          </a:p>
          <a:p>
            <a:pPr marL="582930" indent="-514350">
              <a:buNone/>
            </a:pPr>
            <a:endParaRPr lang="en-US" dirty="0" smtClean="0"/>
          </a:p>
          <a:p>
            <a:pPr marL="582930" indent="-514350">
              <a:buNone/>
            </a:pPr>
            <a:r>
              <a:rPr lang="en-US" dirty="0" smtClean="0"/>
              <a:t>Sequence of actions		Interpreting the </a:t>
            </a:r>
          </a:p>
          <a:p>
            <a:pPr marL="582930" indent="-514350">
              <a:buNone/>
            </a:pPr>
            <a:r>
              <a:rPr lang="en-US" dirty="0" smtClean="0"/>
              <a:t>						perception</a:t>
            </a:r>
          </a:p>
          <a:p>
            <a:pPr marL="582930" indent="-514350">
              <a:buNone/>
            </a:pPr>
            <a:endParaRPr lang="en-US" dirty="0" smtClean="0"/>
          </a:p>
          <a:p>
            <a:pPr marL="582930" indent="-514350">
              <a:buNone/>
            </a:pPr>
            <a:r>
              <a:rPr lang="en-US" dirty="0" smtClean="0"/>
              <a:t>Execution of the 			Perceiving the state</a:t>
            </a:r>
          </a:p>
          <a:p>
            <a:pPr marL="582930" indent="-514350">
              <a:buNone/>
            </a:pPr>
            <a:r>
              <a:rPr lang="en-US" dirty="0" smtClean="0"/>
              <a:t>action sequence			of the world</a:t>
            </a:r>
          </a:p>
          <a:p>
            <a:pPr marL="582930" indent="-514350">
              <a:buNone/>
            </a:pPr>
            <a:r>
              <a:rPr lang="en-US" dirty="0" smtClean="0"/>
              <a:t>			</a:t>
            </a:r>
          </a:p>
          <a:p>
            <a:pPr marL="582930" indent="-514350">
              <a:buNone/>
            </a:pPr>
            <a:r>
              <a:rPr lang="en-US" dirty="0" smtClean="0"/>
              <a:t>			             The world</a:t>
            </a:r>
          </a:p>
          <a:p>
            <a:pPr marL="582930" indent="-514350" algn="r">
              <a:buNone/>
            </a:pPr>
            <a:r>
              <a:rPr lang="en-US" dirty="0" smtClean="0"/>
              <a:t>From page 47 of DOET </a:t>
            </a:r>
          </a:p>
          <a:p>
            <a:endParaRPr lang="en-US" dirty="0"/>
          </a:p>
        </p:txBody>
      </p:sp>
      <p:cxnSp>
        <p:nvCxnSpPr>
          <p:cNvPr id="5" name="Straight Arrow Connector 4"/>
          <p:cNvCxnSpPr/>
          <p:nvPr/>
        </p:nvCxnSpPr>
        <p:spPr>
          <a:xfrm rot="10800000" flipV="1">
            <a:off x="1905000" y="1828800"/>
            <a:ext cx="1447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524794" y="2818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4876800"/>
            <a:ext cx="1066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53000" y="48006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715000" y="3962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753100" y="2933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114800" y="1828800"/>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1066800" y="4953000"/>
            <a:ext cx="6937829" cy="933751"/>
          </a:xfrm>
          <a:custGeom>
            <a:avLst/>
            <a:gdLst>
              <a:gd name="connsiteX0" fmla="*/ 0 w 6937829"/>
              <a:gd name="connsiteY0" fmla="*/ 657980 h 933751"/>
              <a:gd name="connsiteX1" fmla="*/ 551543 w 6937829"/>
              <a:gd name="connsiteY1" fmla="*/ 382209 h 933751"/>
              <a:gd name="connsiteX2" fmla="*/ 914400 w 6937829"/>
              <a:gd name="connsiteY2" fmla="*/ 745066 h 933751"/>
              <a:gd name="connsiteX3" fmla="*/ 1596571 w 6937829"/>
              <a:gd name="connsiteY3" fmla="*/ 556380 h 933751"/>
              <a:gd name="connsiteX4" fmla="*/ 1959429 w 6937829"/>
              <a:gd name="connsiteY4" fmla="*/ 861180 h 933751"/>
              <a:gd name="connsiteX5" fmla="*/ 2365829 w 6937829"/>
              <a:gd name="connsiteY5" fmla="*/ 120952 h 933751"/>
              <a:gd name="connsiteX6" fmla="*/ 2960914 w 6937829"/>
              <a:gd name="connsiteY6" fmla="*/ 135466 h 933751"/>
              <a:gd name="connsiteX7" fmla="*/ 3338286 w 6937829"/>
              <a:gd name="connsiteY7" fmla="*/ 91923 h 933751"/>
              <a:gd name="connsiteX8" fmla="*/ 4122057 w 6937829"/>
              <a:gd name="connsiteY8" fmla="*/ 237066 h 933751"/>
              <a:gd name="connsiteX9" fmla="*/ 4934857 w 6937829"/>
              <a:gd name="connsiteY9" fmla="*/ 483809 h 933751"/>
              <a:gd name="connsiteX10" fmla="*/ 5500914 w 6937829"/>
              <a:gd name="connsiteY10" fmla="*/ 280609 h 933751"/>
              <a:gd name="connsiteX11" fmla="*/ 5936343 w 6937829"/>
              <a:gd name="connsiteY11" fmla="*/ 367695 h 933751"/>
              <a:gd name="connsiteX12" fmla="*/ 6313714 w 6937829"/>
              <a:gd name="connsiteY12" fmla="*/ 266095 h 933751"/>
              <a:gd name="connsiteX13" fmla="*/ 6749143 w 6937829"/>
              <a:gd name="connsiteY13" fmla="*/ 367695 h 933751"/>
              <a:gd name="connsiteX14" fmla="*/ 6937829 w 6937829"/>
              <a:gd name="connsiteY14" fmla="*/ 251580 h 93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829" h="933751">
                <a:moveTo>
                  <a:pt x="0" y="657980"/>
                </a:moveTo>
                <a:cubicBezTo>
                  <a:pt x="199571" y="512837"/>
                  <a:pt x="399143" y="367695"/>
                  <a:pt x="551543" y="382209"/>
                </a:cubicBezTo>
                <a:cubicBezTo>
                  <a:pt x="703943" y="396723"/>
                  <a:pt x="740229" y="716038"/>
                  <a:pt x="914400" y="745066"/>
                </a:cubicBezTo>
                <a:cubicBezTo>
                  <a:pt x="1088571" y="774094"/>
                  <a:pt x="1422400" y="537028"/>
                  <a:pt x="1596571" y="556380"/>
                </a:cubicBezTo>
                <a:cubicBezTo>
                  <a:pt x="1770742" y="575732"/>
                  <a:pt x="1831219" y="933751"/>
                  <a:pt x="1959429" y="861180"/>
                </a:cubicBezTo>
                <a:cubicBezTo>
                  <a:pt x="2087639" y="788609"/>
                  <a:pt x="2198915" y="241904"/>
                  <a:pt x="2365829" y="120952"/>
                </a:cubicBezTo>
                <a:cubicBezTo>
                  <a:pt x="2532743" y="0"/>
                  <a:pt x="2798838" y="140304"/>
                  <a:pt x="2960914" y="135466"/>
                </a:cubicBezTo>
                <a:cubicBezTo>
                  <a:pt x="3122990" y="130628"/>
                  <a:pt x="3144762" y="74990"/>
                  <a:pt x="3338286" y="91923"/>
                </a:cubicBezTo>
                <a:cubicBezTo>
                  <a:pt x="3531810" y="108856"/>
                  <a:pt x="3855962" y="171752"/>
                  <a:pt x="4122057" y="237066"/>
                </a:cubicBezTo>
                <a:cubicBezTo>
                  <a:pt x="4388152" y="302380"/>
                  <a:pt x="4705048" y="476552"/>
                  <a:pt x="4934857" y="483809"/>
                </a:cubicBezTo>
                <a:cubicBezTo>
                  <a:pt x="5164666" y="491066"/>
                  <a:pt x="5334000" y="299961"/>
                  <a:pt x="5500914" y="280609"/>
                </a:cubicBezTo>
                <a:cubicBezTo>
                  <a:pt x="5667828" y="261257"/>
                  <a:pt x="5800876" y="370114"/>
                  <a:pt x="5936343" y="367695"/>
                </a:cubicBezTo>
                <a:cubicBezTo>
                  <a:pt x="6071810" y="365276"/>
                  <a:pt x="6178247" y="266095"/>
                  <a:pt x="6313714" y="266095"/>
                </a:cubicBezTo>
                <a:cubicBezTo>
                  <a:pt x="6449181" y="266095"/>
                  <a:pt x="6645124" y="370114"/>
                  <a:pt x="6749143" y="367695"/>
                </a:cubicBezTo>
                <a:cubicBezTo>
                  <a:pt x="6853162" y="365276"/>
                  <a:pt x="6895495" y="308428"/>
                  <a:pt x="6937829" y="25158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things visible</a:t>
            </a:r>
            <a:endParaRPr lang="en-US" dirty="0"/>
          </a:p>
        </p:txBody>
      </p:sp>
      <p:sp>
        <p:nvSpPr>
          <p:cNvPr id="2" name="Content Placeholder 1"/>
          <p:cNvSpPr>
            <a:spLocks noGrp="1"/>
          </p:cNvSpPr>
          <p:nvPr>
            <p:ph idx="1"/>
          </p:nvPr>
        </p:nvSpPr>
        <p:spPr>
          <a:xfrm>
            <a:off x="457200" y="1481328"/>
            <a:ext cx="8229600" cy="4843272"/>
          </a:xfrm>
        </p:spPr>
        <p:txBody>
          <a:bodyPr>
            <a:normAutofit fontScale="62500" lnSpcReduction="20000"/>
          </a:bodyPr>
          <a:lstStyle/>
          <a:p>
            <a:pPr marL="582930" indent="-514350">
              <a:buNone/>
            </a:pPr>
            <a:r>
              <a:rPr lang="en-US" dirty="0" smtClean="0"/>
              <a:t>				How easily can one:</a:t>
            </a:r>
          </a:p>
          <a:p>
            <a:pPr marL="582930" indent="-514350">
              <a:buNone/>
            </a:pPr>
            <a:endParaRPr lang="en-US" dirty="0" smtClean="0"/>
          </a:p>
          <a:p>
            <a:pPr marL="582930" indent="-514350">
              <a:buNone/>
            </a:pPr>
            <a:r>
              <a:rPr lang="en-US" dirty="0" smtClean="0"/>
              <a:t>			Determine the function of the device?</a:t>
            </a:r>
          </a:p>
          <a:p>
            <a:pPr marL="582930" indent="-514350">
              <a:buNone/>
            </a:pPr>
            <a:endParaRPr lang="en-US" dirty="0" smtClean="0"/>
          </a:p>
          <a:p>
            <a:pPr marL="582930" indent="-514350">
              <a:buNone/>
            </a:pPr>
            <a:r>
              <a:rPr lang="en-US" dirty="0" smtClean="0"/>
              <a:t>Tell what actions 			Tell if system is in  </a:t>
            </a:r>
          </a:p>
          <a:p>
            <a:pPr marL="582930" indent="-514350">
              <a:buNone/>
            </a:pPr>
            <a:r>
              <a:rPr lang="en-US" dirty="0" smtClean="0"/>
              <a:t>are possible?				desired state?</a:t>
            </a:r>
          </a:p>
          <a:p>
            <a:pPr marL="582930" indent="-514350">
              <a:buNone/>
            </a:pPr>
            <a:endParaRPr lang="en-US" dirty="0" smtClean="0"/>
          </a:p>
          <a:p>
            <a:pPr marL="582930" indent="-514350">
              <a:buNone/>
            </a:pPr>
            <a:r>
              <a:rPr lang="en-US" dirty="0" smtClean="0"/>
              <a:t>Determine mapping 			Determine mapping</a:t>
            </a:r>
          </a:p>
          <a:p>
            <a:pPr marL="582930" indent="-514350">
              <a:buNone/>
            </a:pPr>
            <a:r>
              <a:rPr lang="en-US" dirty="0" smtClean="0"/>
              <a:t>from intention to 			from system state</a:t>
            </a:r>
          </a:p>
          <a:p>
            <a:pPr marL="582930" indent="-514350">
              <a:buNone/>
            </a:pPr>
            <a:r>
              <a:rPr lang="en-US" dirty="0" smtClean="0"/>
              <a:t>physical movement? 			to interpretation? </a:t>
            </a:r>
          </a:p>
          <a:p>
            <a:pPr marL="582930" indent="-514350">
              <a:buNone/>
            </a:pPr>
            <a:endParaRPr lang="en-US" dirty="0" smtClean="0"/>
          </a:p>
          <a:p>
            <a:pPr marL="582930" indent="-514350">
              <a:buNone/>
            </a:pPr>
            <a:r>
              <a:rPr lang="en-US" dirty="0" smtClean="0"/>
              <a:t>Perform the action?			Tell what sate the </a:t>
            </a:r>
          </a:p>
          <a:p>
            <a:pPr marL="582930" indent="-514350">
              <a:buNone/>
            </a:pPr>
            <a:r>
              <a:rPr lang="en-US" dirty="0" smtClean="0"/>
              <a:t>						system is in? </a:t>
            </a:r>
          </a:p>
          <a:p>
            <a:pPr marL="582930" indent="-514350">
              <a:buNone/>
            </a:pPr>
            <a:endParaRPr lang="en-US" dirty="0" smtClean="0"/>
          </a:p>
          <a:p>
            <a:pPr marL="582930" indent="-514350" algn="r">
              <a:buNone/>
            </a:pPr>
            <a:r>
              <a:rPr lang="en-US" dirty="0" smtClean="0"/>
              <a:t>From page 53 of DOET </a:t>
            </a:r>
          </a:p>
          <a:p>
            <a:pPr>
              <a:buNone/>
            </a:pPr>
            <a:endParaRPr lang="en-US" dirty="0"/>
          </a:p>
        </p:txBody>
      </p:sp>
      <p:cxnSp>
        <p:nvCxnSpPr>
          <p:cNvPr id="5" name="Straight Arrow Connector 4"/>
          <p:cNvCxnSpPr/>
          <p:nvPr/>
        </p:nvCxnSpPr>
        <p:spPr>
          <a:xfrm rot="10800000" flipV="1">
            <a:off x="1905000" y="23622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600200" y="3429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485900" y="4686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5906294" y="4685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5867400" y="3429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5334000" y="23622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Match between system and the real world</a:t>
            </a:r>
            <a:endParaRPr lang="en-US" dirty="0" smtClean="0"/>
          </a:p>
          <a:p>
            <a:pPr>
              <a:buNone/>
            </a:pPr>
            <a:r>
              <a:rPr lang="en-US" dirty="0" smtClean="0"/>
              <a:t>  The system speaks the users' language, with words, phrases and concepts familiar to the user, rather than system-oriented terms. </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User control and freedom </a:t>
            </a:r>
            <a:endParaRPr lang="en-US" dirty="0" smtClean="0"/>
          </a:p>
          <a:p>
            <a:pPr>
              <a:buNone/>
            </a:pPr>
            <a:r>
              <a:rPr lang="en-US" dirty="0" smtClean="0"/>
              <a:t>   Users often choose system functions by mistake. The system provides clearly marked "emergency exits" to leave the unwanted state without having to go through an extended dialogue. The system support undo and redo. </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Consistency and standards </a:t>
            </a:r>
            <a:endParaRPr lang="en-US" dirty="0" smtClean="0"/>
          </a:p>
          <a:p>
            <a:pPr>
              <a:buNone/>
            </a:pPr>
            <a:r>
              <a:rPr lang="en-US" dirty="0" smtClean="0"/>
              <a:t>  Users don’t have to wonder whether different words, situations, or actions mean the same thing. The system follows platform conventions making information appear in a natural and logical order.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lstStyle/>
          <a:p>
            <a:r>
              <a:rPr lang="en-US" dirty="0" smtClean="0"/>
              <a:t>Data Types - Comparison</a:t>
            </a:r>
            <a:endParaRPr lang="en-US" dirty="0"/>
          </a:p>
        </p:txBody>
      </p:sp>
      <p:sp>
        <p:nvSpPr>
          <p:cNvPr id="2" name="Content Placeholder 1"/>
          <p:cNvSpPr>
            <a:spLocks noGrp="1"/>
          </p:cNvSpPr>
          <p:nvPr>
            <p:ph idx="1"/>
          </p:nvPr>
        </p:nvSpPr>
        <p:spPr>
          <a:xfrm>
            <a:off x="457200" y="1676400"/>
            <a:ext cx="8229600" cy="3962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p:txBody>
      </p:sp>
      <p:graphicFrame>
        <p:nvGraphicFramePr>
          <p:cNvPr id="4" name="Table 3"/>
          <p:cNvGraphicFramePr>
            <a:graphicFrameLocks noGrp="1"/>
          </p:cNvGraphicFramePr>
          <p:nvPr/>
        </p:nvGraphicFramePr>
        <p:xfrm>
          <a:off x="1524000" y="1752600"/>
          <a:ext cx="6096000" cy="36068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PHP</a:t>
                      </a:r>
                      <a:endParaRPr lang="en-US" dirty="0"/>
                    </a:p>
                  </a:txBody>
                  <a:tcPr/>
                </a:tc>
                <a:tc>
                  <a:txBody>
                    <a:bodyPr/>
                    <a:lstStyle/>
                    <a:p>
                      <a:pPr algn="ctr"/>
                      <a:r>
                        <a:rPr lang="en-US" dirty="0" smtClean="0"/>
                        <a:t>JavaScript</a:t>
                      </a:r>
                      <a:endParaRPr lang="en-US" dirty="0"/>
                    </a:p>
                  </a:txBody>
                  <a:tcPr/>
                </a:tc>
              </a:tr>
              <a:tr h="370840">
                <a:tc>
                  <a:txBody>
                    <a:bodyPr/>
                    <a:lstStyle/>
                    <a:p>
                      <a:pPr algn="ctr"/>
                      <a:r>
                        <a:rPr lang="en-US" dirty="0" smtClean="0"/>
                        <a:t>integer</a:t>
                      </a:r>
                      <a:endParaRPr lang="en-US" dirty="0"/>
                    </a:p>
                  </a:txBody>
                  <a:tcPr/>
                </a:tc>
                <a:tc>
                  <a:txBody>
                    <a:bodyPr/>
                    <a:lstStyle/>
                    <a:p>
                      <a:pPr algn="ctr"/>
                      <a:r>
                        <a:rPr lang="en-US" dirty="0" smtClean="0"/>
                        <a:t>Number</a:t>
                      </a:r>
                      <a:endParaRPr lang="en-US" dirty="0"/>
                    </a:p>
                  </a:txBody>
                  <a:tcPr/>
                </a:tc>
              </a:tr>
              <a:tr h="370840">
                <a:tc>
                  <a:txBody>
                    <a:bodyPr/>
                    <a:lstStyle/>
                    <a:p>
                      <a:pPr algn="ctr"/>
                      <a:r>
                        <a:rPr lang="en-US" dirty="0" smtClean="0"/>
                        <a:t>double</a:t>
                      </a:r>
                      <a:endParaRPr lang="en-US" dirty="0"/>
                    </a:p>
                  </a:txBody>
                  <a:tcPr/>
                </a:tc>
                <a:tc>
                  <a:txBody>
                    <a:bodyPr/>
                    <a:lstStyle/>
                    <a:p>
                      <a:pPr algn="ctr"/>
                      <a:endParaRPr lang="en-US" dirty="0"/>
                    </a:p>
                  </a:txBody>
                  <a:tcPr/>
                </a:tc>
              </a:tr>
              <a:tr h="370840">
                <a:tc>
                  <a:txBody>
                    <a:bodyPr/>
                    <a:lstStyle/>
                    <a:p>
                      <a:pPr algn="ctr"/>
                      <a:r>
                        <a:rPr lang="en-US" dirty="0" smtClean="0"/>
                        <a:t>string</a:t>
                      </a:r>
                      <a:endParaRPr lang="en-US" dirty="0"/>
                    </a:p>
                  </a:txBody>
                  <a:tcPr/>
                </a:tc>
                <a:tc>
                  <a:txBody>
                    <a:bodyPr/>
                    <a:lstStyle/>
                    <a:p>
                      <a:pPr algn="ctr"/>
                      <a:r>
                        <a:rPr lang="en-US" dirty="0" smtClean="0"/>
                        <a:t>String</a:t>
                      </a:r>
                      <a:endParaRPr lang="en-US" dirty="0"/>
                    </a:p>
                  </a:txBody>
                  <a:tcPr/>
                </a:tc>
              </a:tr>
              <a:tr h="370840">
                <a:tc>
                  <a:txBody>
                    <a:bodyPr/>
                    <a:lstStyle/>
                    <a:p>
                      <a:pPr algn="ctr"/>
                      <a:r>
                        <a:rPr lang="en-US" dirty="0" smtClean="0"/>
                        <a:t>Boolean</a:t>
                      </a:r>
                      <a:endParaRPr lang="en-US" dirty="0"/>
                    </a:p>
                  </a:txBody>
                  <a:tcPr/>
                </a:tc>
                <a:tc>
                  <a:txBody>
                    <a:bodyPr/>
                    <a:lstStyle/>
                    <a:p>
                      <a:pPr algn="ctr"/>
                      <a:r>
                        <a:rPr lang="en-US" dirty="0" smtClean="0"/>
                        <a:t>Boolean</a:t>
                      </a:r>
                      <a:endParaRPr lang="en-US" dirty="0"/>
                    </a:p>
                  </a:txBody>
                  <a:tcPr/>
                </a:tc>
              </a:tr>
              <a:tr h="370840">
                <a:tc>
                  <a:txBody>
                    <a:bodyPr/>
                    <a:lstStyle/>
                    <a:p>
                      <a:pPr algn="ctr"/>
                      <a:r>
                        <a:rPr lang="en-US" dirty="0" smtClean="0"/>
                        <a:t>array (regular</a:t>
                      </a:r>
                      <a:r>
                        <a:rPr lang="en-US" baseline="0" dirty="0" smtClean="0"/>
                        <a:t> and associative)</a:t>
                      </a:r>
                      <a:endParaRPr lang="en-US" dirty="0"/>
                    </a:p>
                  </a:txBody>
                  <a:tcPr/>
                </a:tc>
                <a:tc>
                  <a:txBody>
                    <a:bodyPr/>
                    <a:lstStyle/>
                    <a:p>
                      <a:pPr algn="ctr"/>
                      <a:r>
                        <a:rPr lang="en-US" dirty="0" smtClean="0"/>
                        <a:t>Array</a:t>
                      </a:r>
                      <a:r>
                        <a:rPr lang="en-US" baseline="0" dirty="0" smtClean="0"/>
                        <a:t> (dynamic length)</a:t>
                      </a:r>
                      <a:endParaRPr lang="en-US" dirty="0" smtClean="0"/>
                    </a:p>
                  </a:txBody>
                  <a:tcPr/>
                </a:tc>
              </a:tr>
              <a:tr h="370840">
                <a:tc>
                  <a:txBody>
                    <a:bodyPr/>
                    <a:lstStyle/>
                    <a:p>
                      <a:pPr algn="ctr"/>
                      <a:r>
                        <a:rPr lang="en-US" dirty="0" smtClean="0"/>
                        <a:t>object</a:t>
                      </a:r>
                      <a:endParaRPr lang="en-US" dirty="0"/>
                    </a:p>
                  </a:txBody>
                  <a:tcPr/>
                </a:tc>
                <a:tc>
                  <a:txBody>
                    <a:bodyPr/>
                    <a:lstStyle/>
                    <a:p>
                      <a:pPr algn="ctr"/>
                      <a:r>
                        <a:rPr lang="en-US" dirty="0" smtClean="0"/>
                        <a:t>Object (wrapper</a:t>
                      </a:r>
                      <a:r>
                        <a:rPr lang="en-US" baseline="0" dirty="0" smtClean="0"/>
                        <a:t> objects)</a:t>
                      </a:r>
                      <a:endParaRPr lang="en-US" dirty="0"/>
                    </a:p>
                  </a:txBody>
                  <a:tcPr/>
                </a:tc>
              </a:tr>
              <a:tr h="370840">
                <a:tc>
                  <a:txBody>
                    <a:bodyPr/>
                    <a:lstStyle/>
                    <a:p>
                      <a:pPr algn="ctr"/>
                      <a:r>
                        <a:rPr lang="en-US" dirty="0" smtClean="0"/>
                        <a:t>resource</a:t>
                      </a:r>
                      <a:endParaRPr lang="en-US" dirty="0"/>
                    </a:p>
                  </a:txBody>
                  <a:tcPr/>
                </a:tc>
                <a:tc>
                  <a:txBody>
                    <a:bodyPr/>
                    <a:lstStyle/>
                    <a:p>
                      <a:pPr algn="ctr"/>
                      <a:endParaRPr lang="en-US" dirty="0"/>
                    </a:p>
                  </a:txBody>
                  <a:tcPr/>
                </a:tc>
              </a:tr>
              <a:tr h="370840">
                <a:tc>
                  <a:txBody>
                    <a:bodyPr/>
                    <a:lstStyle/>
                    <a:p>
                      <a:pPr algn="ctr"/>
                      <a:r>
                        <a:rPr lang="en-US" dirty="0" smtClean="0"/>
                        <a:t>NULL</a:t>
                      </a:r>
                      <a:endParaRPr lang="en-US" dirty="0"/>
                    </a:p>
                  </a:txBody>
                  <a:tcPr/>
                </a:tc>
                <a:tc>
                  <a:txBody>
                    <a:bodyPr/>
                    <a:lstStyle/>
                    <a:p>
                      <a:pPr algn="ctr"/>
                      <a:r>
                        <a:rPr lang="en-US" dirty="0" smtClean="0"/>
                        <a:t>NULL</a:t>
                      </a:r>
                      <a:r>
                        <a:rPr lang="en-US" baseline="0" dirty="0" smtClean="0"/>
                        <a:t> &amp; Undefined</a:t>
                      </a:r>
                      <a:endParaRPr lang="en-US" dirty="0"/>
                    </a:p>
                  </a:txBody>
                  <a:tcPr/>
                </a:tc>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Error prevention </a:t>
            </a:r>
            <a:endParaRPr lang="en-US" dirty="0" smtClean="0"/>
          </a:p>
          <a:p>
            <a:pPr>
              <a:buNone/>
            </a:pPr>
            <a:r>
              <a:rPr lang="en-US" dirty="0" smtClean="0"/>
              <a:t>	Even better than good error messages is a careful design which prevents a problem from occurring in the first place. The system eliminates error-prone conditions or checks for them and present users with a confirmation option before they commit to the action. </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Error Prevention</a:t>
            </a:r>
            <a:endParaRPr lang="en-US" dirty="0"/>
          </a:p>
        </p:txBody>
      </p:sp>
      <p:sp>
        <p:nvSpPr>
          <p:cNvPr id="2" name="Content Placeholder 1"/>
          <p:cNvSpPr>
            <a:spLocks noGrp="1"/>
          </p:cNvSpPr>
          <p:nvPr>
            <p:ph idx="1"/>
          </p:nvPr>
        </p:nvSpPr>
        <p:spPr/>
        <p:txBody>
          <a:bodyPr/>
          <a:lstStyle/>
          <a:p>
            <a:pPr marL="912114" lvl="1" indent="-514350"/>
            <a:r>
              <a:rPr lang="en-US" dirty="0" smtClean="0"/>
              <a:t>Any error that can be made, will be made</a:t>
            </a:r>
          </a:p>
          <a:p>
            <a:pPr marL="912114" lvl="1" indent="-514350"/>
            <a:r>
              <a:rPr lang="en-US" dirty="0" smtClean="0"/>
              <a:t>Consider an error as an action that was improperly specified</a:t>
            </a:r>
          </a:p>
          <a:p>
            <a:pPr marL="912114" lvl="1" indent="-514350"/>
            <a:r>
              <a:rPr lang="en-US" dirty="0" smtClean="0"/>
              <a:t>Allow the user to know what was done, what resulted and to reverse the actions</a:t>
            </a:r>
          </a:p>
          <a:p>
            <a:pPr marL="912114" lvl="1" indent="-514350"/>
            <a:r>
              <a:rPr lang="en-US" dirty="0" smtClean="0"/>
              <a:t>Make it hard to do irreversible actions</a:t>
            </a:r>
          </a:p>
          <a:p>
            <a:pPr marL="912114" lvl="1" indent="-514350"/>
            <a:r>
              <a:rPr lang="en-US" dirty="0" smtClean="0"/>
              <a:t>Design explore-able systems</a:t>
            </a:r>
          </a:p>
          <a:p>
            <a:pPr marL="912114" lvl="1" indent="-514350"/>
            <a:r>
              <a:rPr lang="en-US" dirty="0" smtClean="0"/>
              <a:t>Exploit forcing functions</a:t>
            </a:r>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Recognition rather than recall </a:t>
            </a:r>
            <a:endParaRPr lang="en-US" dirty="0" smtClean="0"/>
          </a:p>
          <a:p>
            <a:pPr hangingPunct="0">
              <a:buNone/>
            </a:pPr>
            <a:r>
              <a:rPr lang="en-US" dirty="0" smtClean="0"/>
              <a:t>   The system minimizes the user's memory load by making objects, actions, and options visible. The user should not have to remember information from one part of the dialogue to another. Instructions for use of the system should be visible or easily retrievable whenever appropriate. </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Help users recognize, diagnose, and recover from errors </a:t>
            </a:r>
            <a:endParaRPr lang="en-US" dirty="0" smtClean="0"/>
          </a:p>
          <a:p>
            <a:pPr>
              <a:buNone/>
            </a:pPr>
            <a:r>
              <a:rPr lang="en-US" dirty="0" smtClean="0"/>
              <a:t>   Error messages are expressed in plain language (no codes), precisely indicate the problem, and constructively suggest a solution. </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Aesthetic and minimalist design </a:t>
            </a:r>
            <a:endParaRPr lang="en-US" dirty="0" smtClean="0"/>
          </a:p>
          <a:p>
            <a:pPr>
              <a:buNone/>
            </a:pPr>
            <a:r>
              <a:rPr lang="en-US" dirty="0" smtClean="0"/>
              <a:t>  Dialogues should not contain information which is irrelevant or rarely needed. Every extra unit of information in a dialogue competes with the relevant units of information and diminishes their relative visibility. </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Principle</a:t>
            </a:r>
            <a:endParaRPr lang="en-US" dirty="0"/>
          </a:p>
        </p:txBody>
      </p:sp>
      <p:sp>
        <p:nvSpPr>
          <p:cNvPr id="2" name="Content Placeholder 1"/>
          <p:cNvSpPr>
            <a:spLocks noGrp="1"/>
          </p:cNvSpPr>
          <p:nvPr>
            <p:ph idx="1"/>
          </p:nvPr>
        </p:nvSpPr>
        <p:spPr/>
        <p:txBody>
          <a:bodyPr/>
          <a:lstStyle/>
          <a:p>
            <a:pPr hangingPunct="0">
              <a:buNone/>
            </a:pPr>
            <a:r>
              <a:rPr lang="en-US" b="1" dirty="0" smtClean="0"/>
              <a:t>Overall</a:t>
            </a:r>
            <a:endParaRPr lang="en-US" dirty="0" smtClean="0"/>
          </a:p>
          <a:p>
            <a:pPr hangingPunct="0">
              <a:buNone/>
            </a:pPr>
            <a:r>
              <a:rPr lang="en-US" dirty="0" smtClean="0"/>
              <a:t>The relationship among:</a:t>
            </a:r>
          </a:p>
          <a:p>
            <a:pPr lvl="1"/>
            <a:r>
              <a:rPr lang="en-US" sz="2700" dirty="0" smtClean="0"/>
              <a:t>     User’s intention</a:t>
            </a:r>
          </a:p>
          <a:p>
            <a:pPr lvl="1"/>
            <a:r>
              <a:rPr lang="en-US" sz="2700" dirty="0" smtClean="0"/>
              <a:t>     Required actions</a:t>
            </a:r>
          </a:p>
          <a:p>
            <a:pPr lvl="1"/>
            <a:r>
              <a:rPr lang="en-US" sz="2700" dirty="0" smtClean="0"/>
              <a:t>     Result </a:t>
            </a:r>
          </a:p>
          <a:p>
            <a:pPr>
              <a:buNone/>
            </a:pPr>
            <a:r>
              <a:rPr lang="en-US" dirty="0" smtClean="0"/>
              <a:t>are sensible, non-arbitrary and meaningful. </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Critiques</a:t>
            </a:r>
            <a:endParaRPr lang="en-US" dirty="0"/>
          </a:p>
        </p:txBody>
      </p:sp>
      <p:sp>
        <p:nvSpPr>
          <p:cNvPr id="2" name="Content Placeholder 1"/>
          <p:cNvSpPr>
            <a:spLocks noGrp="1"/>
          </p:cNvSpPr>
          <p:nvPr>
            <p:ph idx="1"/>
          </p:nvPr>
        </p:nvSpPr>
        <p:spPr/>
        <p:txBody>
          <a:bodyPr/>
          <a:lstStyle/>
          <a:p>
            <a:pPr>
              <a:buNone/>
            </a:pPr>
            <a:r>
              <a:rPr lang="en-US" dirty="0" smtClean="0"/>
              <a:t>Responsibility of the presenters</a:t>
            </a:r>
          </a:p>
          <a:p>
            <a:r>
              <a:rPr lang="en-US" dirty="0" smtClean="0"/>
              <a:t>Explain, illustrate</a:t>
            </a:r>
          </a:p>
          <a:p>
            <a:r>
              <a:rPr lang="en-US" dirty="0" smtClean="0"/>
              <a:t>Solicit input and be open to feedback</a:t>
            </a:r>
          </a:p>
          <a:p>
            <a:r>
              <a:rPr lang="en-US" dirty="0" smtClean="0"/>
              <a:t>Take notes</a:t>
            </a:r>
          </a:p>
          <a:p>
            <a:r>
              <a:rPr lang="en-US" dirty="0" smtClean="0"/>
              <a:t>Process of design is iterative – your design is just the beginning, not the end</a:t>
            </a:r>
          </a:p>
          <a:p>
            <a:r>
              <a:rPr lang="en-US" dirty="0" smtClean="0"/>
              <a:t>React, respond to feedback and incorporate in next iteration</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Critiques</a:t>
            </a:r>
            <a:endParaRPr lang="en-US" dirty="0"/>
          </a:p>
        </p:txBody>
      </p:sp>
      <p:sp>
        <p:nvSpPr>
          <p:cNvPr id="2" name="Content Placeholder 1"/>
          <p:cNvSpPr>
            <a:spLocks noGrp="1"/>
          </p:cNvSpPr>
          <p:nvPr>
            <p:ph idx="1"/>
          </p:nvPr>
        </p:nvSpPr>
        <p:spPr/>
        <p:txBody>
          <a:bodyPr>
            <a:normAutofit/>
          </a:bodyPr>
          <a:lstStyle/>
          <a:p>
            <a:pPr>
              <a:buNone/>
            </a:pPr>
            <a:r>
              <a:rPr lang="en-US" dirty="0" smtClean="0"/>
              <a:t>Responsibility of the audience</a:t>
            </a:r>
          </a:p>
          <a:p>
            <a:r>
              <a:rPr lang="en-US" dirty="0" smtClean="0"/>
              <a:t>Listen, understand, question</a:t>
            </a:r>
          </a:p>
          <a:p>
            <a:r>
              <a:rPr lang="en-US" dirty="0" smtClean="0"/>
              <a:t>Critique – positively</a:t>
            </a:r>
          </a:p>
          <a:p>
            <a:r>
              <a:rPr lang="en-US" dirty="0" smtClean="0"/>
              <a:t>Form ideas, images</a:t>
            </a:r>
          </a:p>
          <a:p>
            <a:r>
              <a:rPr lang="en-US" dirty="0" smtClean="0"/>
              <a:t>Compare, help</a:t>
            </a:r>
          </a:p>
          <a:p>
            <a:r>
              <a:rPr lang="en-US" dirty="0" smtClean="0"/>
              <a:t>Both make suggestions in class and complete critique form.</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Navigation Models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Hub and spoke</a:t>
            </a:r>
          </a:p>
          <a:p>
            <a:r>
              <a:rPr lang="en-US" dirty="0" smtClean="0"/>
              <a:t>Fully connected</a:t>
            </a:r>
          </a:p>
          <a:p>
            <a:r>
              <a:rPr lang="en-US" dirty="0" smtClean="0"/>
              <a:t>Multi-level</a:t>
            </a:r>
          </a:p>
          <a:p>
            <a:r>
              <a:rPr lang="en-US" dirty="0" smtClean="0"/>
              <a:t>Stepwise</a:t>
            </a:r>
          </a:p>
          <a:p>
            <a:r>
              <a:rPr lang="en-US" dirty="0" smtClean="0"/>
              <a:t>Pan and zoom</a:t>
            </a:r>
          </a:p>
          <a:p>
            <a:r>
              <a:rPr lang="en-US" dirty="0" smtClean="0"/>
              <a:t>Modal panel</a:t>
            </a:r>
          </a:p>
          <a:p>
            <a:r>
              <a:rPr lang="en-US" dirty="0" smtClean="0"/>
              <a:t>Clear entry points</a:t>
            </a:r>
          </a:p>
          <a:p>
            <a:r>
              <a:rPr lang="en-US" smtClean="0"/>
              <a:t>Escape </a:t>
            </a:r>
            <a:r>
              <a:rPr lang="en-US" dirty="0" smtClean="0"/>
              <a:t>latch</a:t>
            </a:r>
          </a:p>
          <a:p>
            <a:r>
              <a:rPr lang="en-US" dirty="0" smtClean="0"/>
              <a:t>Breadcrumbs</a:t>
            </a:r>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Navigation Models</a:t>
            </a:r>
            <a:endParaRPr lang="en-US" dirty="0"/>
          </a:p>
        </p:txBody>
      </p:sp>
      <p:sp>
        <p:nvSpPr>
          <p:cNvPr id="2" name="Content Placeholder 1"/>
          <p:cNvSpPr>
            <a:spLocks noGrp="1"/>
          </p:cNvSpPr>
          <p:nvPr>
            <p:ph idx="1"/>
          </p:nvPr>
        </p:nvSpPr>
        <p:spPr/>
        <p:txBody>
          <a:bodyPr>
            <a:normAutofit/>
          </a:bodyPr>
          <a:lstStyle/>
          <a:p>
            <a:r>
              <a:rPr lang="en-US" dirty="0" smtClean="0"/>
              <a:t>Systems may mix and match these</a:t>
            </a:r>
          </a:p>
          <a:p>
            <a:pPr>
              <a:buNone/>
            </a:pPr>
            <a:endParaRPr lang="en-US" dirty="0" smtClean="0"/>
          </a:p>
          <a:p>
            <a:r>
              <a:rPr lang="en-US" dirty="0" smtClean="0"/>
              <a:t>Sometimes these restrict the user which helps them navigate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Numeric Functions - Comparison</a:t>
            </a:r>
            <a:endParaRPr lang="en-US" dirty="0"/>
          </a:p>
        </p:txBody>
      </p:sp>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1524000" y="1397000"/>
          <a:ext cx="6096000" cy="32359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PHP</a:t>
                      </a:r>
                      <a:endParaRPr lang="en-US" dirty="0"/>
                    </a:p>
                  </a:txBody>
                  <a:tcPr/>
                </a:tc>
                <a:tc>
                  <a:txBody>
                    <a:bodyPr/>
                    <a:lstStyle/>
                    <a:p>
                      <a:pPr algn="ctr"/>
                      <a:r>
                        <a:rPr lang="en-US" dirty="0" smtClean="0"/>
                        <a:t>JavaScript (methods</a:t>
                      </a:r>
                      <a:r>
                        <a:rPr lang="en-US" baseline="0" dirty="0" smtClean="0"/>
                        <a:t> of Math Object</a:t>
                      </a:r>
                      <a:r>
                        <a:rPr lang="en-US" dirty="0" smtClean="0"/>
                        <a:t>)</a:t>
                      </a:r>
                      <a:endParaRPr lang="en-US" dirty="0"/>
                    </a:p>
                  </a:txBody>
                  <a:tcPr/>
                </a:tc>
              </a:tr>
              <a:tr h="370840">
                <a:tc>
                  <a:txBody>
                    <a:bodyPr/>
                    <a:lstStyle/>
                    <a:p>
                      <a:pPr algn="ctr"/>
                      <a:r>
                        <a:rPr lang="en-US" dirty="0" smtClean="0"/>
                        <a:t>floor</a:t>
                      </a:r>
                      <a:endParaRPr lang="en-US" dirty="0"/>
                    </a:p>
                  </a:txBody>
                  <a:tcPr/>
                </a:tc>
                <a:tc>
                  <a:txBody>
                    <a:bodyPr/>
                    <a:lstStyle/>
                    <a:p>
                      <a:pPr algn="ctr"/>
                      <a:r>
                        <a:rPr lang="en-US" dirty="0" smtClean="0"/>
                        <a:t>floor</a:t>
                      </a:r>
                      <a:endParaRPr lang="en-US" dirty="0"/>
                    </a:p>
                  </a:txBody>
                  <a:tcPr/>
                </a:tc>
              </a:tr>
              <a:tr h="370840">
                <a:tc>
                  <a:txBody>
                    <a:bodyPr/>
                    <a:lstStyle/>
                    <a:p>
                      <a:pPr algn="ctr"/>
                      <a:r>
                        <a:rPr lang="en-US" dirty="0" smtClean="0"/>
                        <a:t>ceil</a:t>
                      </a:r>
                      <a:endParaRPr lang="en-US" dirty="0"/>
                    </a:p>
                  </a:txBody>
                  <a:tcPr/>
                </a:tc>
                <a:tc>
                  <a:txBody>
                    <a:bodyPr/>
                    <a:lstStyle/>
                    <a:p>
                      <a:pPr algn="ctr"/>
                      <a:r>
                        <a:rPr lang="en-US" dirty="0" smtClean="0"/>
                        <a:t>ceil</a:t>
                      </a:r>
                      <a:endParaRPr lang="en-US" dirty="0"/>
                    </a:p>
                  </a:txBody>
                  <a:tcPr/>
                </a:tc>
              </a:tr>
              <a:tr h="370840">
                <a:tc>
                  <a:txBody>
                    <a:bodyPr/>
                    <a:lstStyle/>
                    <a:p>
                      <a:pPr algn="ctr"/>
                      <a:r>
                        <a:rPr lang="en-US" dirty="0" smtClean="0"/>
                        <a:t>round</a:t>
                      </a:r>
                      <a:endParaRPr lang="en-US" dirty="0"/>
                    </a:p>
                  </a:txBody>
                  <a:tcPr/>
                </a:tc>
                <a:tc>
                  <a:txBody>
                    <a:bodyPr/>
                    <a:lstStyle/>
                    <a:p>
                      <a:pPr algn="ctr"/>
                      <a:r>
                        <a:rPr lang="en-US" dirty="0" smtClean="0"/>
                        <a:t>round</a:t>
                      </a:r>
                      <a:endParaRPr lang="en-US" dirty="0"/>
                    </a:p>
                  </a:txBody>
                  <a:tcPr/>
                </a:tc>
              </a:tr>
              <a:tr h="370840">
                <a:tc>
                  <a:txBody>
                    <a:bodyPr/>
                    <a:lstStyle/>
                    <a:p>
                      <a:pPr algn="ctr"/>
                      <a:r>
                        <a:rPr lang="en-US" dirty="0" err="1" smtClean="0"/>
                        <a:t>srand</a:t>
                      </a:r>
                      <a:endParaRPr lang="en-US" dirty="0"/>
                    </a:p>
                  </a:txBody>
                  <a:tcPr/>
                </a:tc>
                <a:tc>
                  <a:txBody>
                    <a:bodyPr/>
                    <a:lstStyle/>
                    <a:p>
                      <a:pPr algn="ctr"/>
                      <a:r>
                        <a:rPr lang="en-US" dirty="0" smtClean="0"/>
                        <a:t>random</a:t>
                      </a:r>
                      <a:endParaRPr lang="en-US" dirty="0"/>
                    </a:p>
                  </a:txBody>
                  <a:tcPr/>
                </a:tc>
              </a:tr>
              <a:tr h="370840">
                <a:tc>
                  <a:txBody>
                    <a:bodyPr/>
                    <a:lstStyle/>
                    <a:p>
                      <a:pPr algn="ctr"/>
                      <a:r>
                        <a:rPr lang="en-US" dirty="0" smtClean="0"/>
                        <a:t>abs</a:t>
                      </a:r>
                      <a:endParaRPr lang="en-US" dirty="0"/>
                    </a:p>
                  </a:txBody>
                  <a:tcPr/>
                </a:tc>
                <a:tc>
                  <a:txBody>
                    <a:bodyPr/>
                    <a:lstStyle/>
                    <a:p>
                      <a:pPr algn="ctr"/>
                      <a:r>
                        <a:rPr lang="en-US" dirty="0" smtClean="0"/>
                        <a:t>abs</a:t>
                      </a:r>
                      <a:endParaRPr lang="en-US" dirty="0"/>
                    </a:p>
                  </a:txBody>
                  <a:tcPr/>
                </a:tc>
              </a:tr>
              <a:tr h="370840">
                <a:tc>
                  <a:txBody>
                    <a:bodyPr/>
                    <a:lstStyle/>
                    <a:p>
                      <a:pPr algn="ctr"/>
                      <a:r>
                        <a:rPr lang="en-US" dirty="0" smtClean="0"/>
                        <a:t>min</a:t>
                      </a:r>
                      <a:endParaRPr lang="en-US" dirty="0"/>
                    </a:p>
                  </a:txBody>
                  <a:tcPr/>
                </a:tc>
                <a:tc>
                  <a:txBody>
                    <a:bodyPr/>
                    <a:lstStyle/>
                    <a:p>
                      <a:pPr algn="ctr"/>
                      <a:r>
                        <a:rPr lang="en-US" dirty="0" smtClean="0"/>
                        <a:t>min</a:t>
                      </a:r>
                      <a:endParaRPr lang="en-US" dirty="0"/>
                    </a:p>
                  </a:txBody>
                  <a:tcPr/>
                </a:tc>
              </a:tr>
              <a:tr h="370840">
                <a:tc>
                  <a:txBody>
                    <a:bodyPr/>
                    <a:lstStyle/>
                    <a:p>
                      <a:pPr algn="ctr"/>
                      <a:r>
                        <a:rPr lang="en-US" dirty="0" smtClean="0"/>
                        <a:t>max </a:t>
                      </a:r>
                      <a:endParaRPr lang="en-US" dirty="0"/>
                    </a:p>
                  </a:txBody>
                  <a:tcPr/>
                </a:tc>
                <a:tc>
                  <a:txBody>
                    <a:bodyPr/>
                    <a:lstStyle/>
                    <a:p>
                      <a:pPr algn="ctr"/>
                      <a:r>
                        <a:rPr lang="en-US" dirty="0" smtClean="0"/>
                        <a:t>max</a:t>
                      </a:r>
                      <a:endParaRPr lang="en-US" dirty="0"/>
                    </a:p>
                  </a:txBody>
                  <a:tcPr/>
                </a:tc>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User Centered Design</a:t>
            </a:r>
            <a:endParaRPr lang="en-US" sz="6000" b="1"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User-Centered Design</a:t>
            </a:r>
            <a:endParaRPr lang="en-US" dirty="0"/>
          </a:p>
        </p:txBody>
      </p:sp>
      <p:sp>
        <p:nvSpPr>
          <p:cNvPr id="3" name="Content Placeholder 2"/>
          <p:cNvSpPr>
            <a:spLocks noGrp="1"/>
          </p:cNvSpPr>
          <p:nvPr>
            <p:ph idx="1"/>
          </p:nvPr>
        </p:nvSpPr>
        <p:spPr/>
        <p:txBody>
          <a:bodyPr/>
          <a:lstStyle/>
          <a:p>
            <a:pPr>
              <a:buNone/>
            </a:pPr>
            <a:r>
              <a:rPr lang="en-US" dirty="0" smtClean="0"/>
              <a:t>User-Centered Design (UCD) – An approach to designing user interfaces that views the knowledge about the intended users of a system as a central concern, including, for example, knowledge about users’ abilities and needs, their task(s), and the environments(s) within which they work. These users would also be actively involved in the design process. </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User-Centered Design</a:t>
            </a:r>
            <a:endParaRPr lang="en-US" dirty="0"/>
          </a:p>
        </p:txBody>
      </p:sp>
      <p:sp>
        <p:nvSpPr>
          <p:cNvPr id="2" name="Content Placeholder 1"/>
          <p:cNvSpPr>
            <a:spLocks noGrp="1"/>
          </p:cNvSpPr>
          <p:nvPr>
            <p:ph idx="1"/>
          </p:nvPr>
        </p:nvSpPr>
        <p:spPr/>
        <p:txBody>
          <a:bodyPr>
            <a:normAutofit/>
          </a:bodyPr>
          <a:lstStyle/>
          <a:p>
            <a:pPr>
              <a:buNone/>
            </a:pPr>
            <a:r>
              <a:rPr lang="en-US" sz="7200" dirty="0" smtClean="0"/>
              <a:t>“Know thy users, for they are not you!”</a:t>
            </a:r>
            <a:endParaRPr lang="en-US" sz="72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User-Centered Design</a:t>
            </a:r>
            <a:endParaRPr lang="en-US" dirty="0"/>
          </a:p>
        </p:txBody>
      </p:sp>
      <p:sp>
        <p:nvSpPr>
          <p:cNvPr id="3" name="Content Placeholder 2"/>
          <p:cNvSpPr>
            <a:spLocks noGrp="1"/>
          </p:cNvSpPr>
          <p:nvPr>
            <p:ph idx="1"/>
          </p:nvPr>
        </p:nvSpPr>
        <p:spPr/>
        <p:txBody>
          <a:bodyPr>
            <a:normAutofit/>
          </a:bodyPr>
          <a:lstStyle/>
          <a:p>
            <a:pPr>
              <a:buNone/>
            </a:pPr>
            <a:r>
              <a:rPr lang="en-US" dirty="0" smtClean="0"/>
              <a:t>Get users involved:</a:t>
            </a:r>
          </a:p>
          <a:p>
            <a:pPr marL="514350" indent="-514350">
              <a:buFont typeface="+mj-lt"/>
              <a:buAutoNum type="arabicPeriod"/>
            </a:pPr>
            <a:r>
              <a:rPr lang="en-US" dirty="0" smtClean="0"/>
              <a:t>Developing requirements</a:t>
            </a:r>
          </a:p>
          <a:p>
            <a:pPr marL="514350" indent="-514350">
              <a:buFont typeface="+mj-lt"/>
              <a:buAutoNum type="arabicPeriod"/>
            </a:pPr>
            <a:r>
              <a:rPr lang="en-US" dirty="0" smtClean="0"/>
              <a:t>Evaluating prototypes</a:t>
            </a:r>
          </a:p>
          <a:p>
            <a:pPr marL="514350" indent="-514350">
              <a:buFont typeface="+mj-lt"/>
              <a:buAutoNum type="arabicPeriod"/>
            </a:pPr>
            <a:r>
              <a:rPr lang="en-US" dirty="0" smtClean="0"/>
              <a:t>Usability testing</a:t>
            </a:r>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a:t>
            </a:r>
            <a:endParaRPr lang="en-US" dirty="0"/>
          </a:p>
        </p:txBody>
      </p:sp>
      <p:sp>
        <p:nvSpPr>
          <p:cNvPr id="3" name="Content Placeholder 2"/>
          <p:cNvSpPr>
            <a:spLocks noGrp="1"/>
          </p:cNvSpPr>
          <p:nvPr>
            <p:ph idx="1"/>
          </p:nvPr>
        </p:nvSpPr>
        <p:spPr/>
        <p:txBody>
          <a:bodyPr/>
          <a:lstStyle/>
          <a:p>
            <a:r>
              <a:rPr lang="en-US" dirty="0" smtClean="0"/>
              <a:t>Develop test plan</a:t>
            </a:r>
          </a:p>
          <a:p>
            <a:r>
              <a:rPr lang="en-US" dirty="0" smtClean="0"/>
              <a:t>Prepare test materials</a:t>
            </a:r>
          </a:p>
          <a:p>
            <a:r>
              <a:rPr lang="en-US" dirty="0" smtClean="0"/>
              <a:t>Select participants</a:t>
            </a:r>
          </a:p>
          <a:p>
            <a:r>
              <a:rPr lang="en-US" dirty="0" smtClean="0"/>
              <a:t>Conduct test</a:t>
            </a:r>
          </a:p>
          <a:p>
            <a:r>
              <a:rPr lang="en-US" dirty="0" smtClean="0"/>
              <a:t>Analyze results </a:t>
            </a:r>
          </a:p>
          <a:p>
            <a:r>
              <a:rPr lang="en-US" dirty="0" smtClean="0"/>
              <a:t>Report conclusions</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dirty="0" smtClean="0"/>
              <a:t>Problem statement / test objective</a:t>
            </a:r>
          </a:p>
          <a:p>
            <a:r>
              <a:rPr lang="en-US" dirty="0" smtClean="0"/>
              <a:t>User profile</a:t>
            </a:r>
          </a:p>
          <a:p>
            <a:r>
              <a:rPr lang="en-US" dirty="0" smtClean="0"/>
              <a:t>Method</a:t>
            </a:r>
          </a:p>
          <a:p>
            <a:r>
              <a:rPr lang="en-US" dirty="0" smtClean="0"/>
              <a:t>Scenarios / Task list</a:t>
            </a:r>
          </a:p>
          <a:p>
            <a:r>
              <a:rPr lang="en-US" dirty="0" smtClean="0"/>
              <a:t>Test environment / equipment</a:t>
            </a:r>
          </a:p>
          <a:p>
            <a:r>
              <a:rPr lang="en-US"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b="1" dirty="0" smtClean="0"/>
              <a:t>Purpose</a:t>
            </a:r>
          </a:p>
          <a:p>
            <a:r>
              <a:rPr lang="en-US" dirty="0" smtClean="0"/>
              <a:t>Problem statement / test objective</a:t>
            </a:r>
          </a:p>
          <a:p>
            <a:r>
              <a:rPr lang="en-US" dirty="0" smtClean="0"/>
              <a:t>User profile</a:t>
            </a:r>
          </a:p>
          <a:p>
            <a:r>
              <a:rPr lang="en-US" dirty="0" smtClean="0"/>
              <a:t>Method</a:t>
            </a:r>
          </a:p>
          <a:p>
            <a:r>
              <a:rPr lang="en-US" dirty="0" smtClean="0"/>
              <a:t>Scenarios / Task list</a:t>
            </a:r>
          </a:p>
          <a:p>
            <a:r>
              <a:rPr lang="en-US" dirty="0" smtClean="0"/>
              <a:t>Test environment / equipment</a:t>
            </a:r>
          </a:p>
          <a:p>
            <a:r>
              <a:rPr lang="en-US"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a:buNone/>
            </a:pPr>
            <a:r>
              <a:rPr lang="en-US" dirty="0" smtClean="0"/>
              <a:t>Statement of purpose</a:t>
            </a:r>
          </a:p>
          <a:p>
            <a:r>
              <a:rPr lang="en-US" dirty="0" smtClean="0"/>
              <a:t>High-level reason as to why this test is being conducted. </a:t>
            </a:r>
          </a:p>
          <a:p>
            <a:r>
              <a:rPr lang="en-US" dirty="0" smtClean="0"/>
              <a:t>Examples…</a:t>
            </a:r>
          </a:p>
          <a:p>
            <a:pPr>
              <a:buNone/>
            </a:pPr>
            <a:endParaRPr lang="en-US"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b="1" dirty="0" smtClean="0"/>
              <a:t>Problem statement / test objective</a:t>
            </a:r>
          </a:p>
          <a:p>
            <a:r>
              <a:rPr lang="en-US" dirty="0" smtClean="0"/>
              <a:t>User profile</a:t>
            </a:r>
          </a:p>
          <a:p>
            <a:r>
              <a:rPr lang="en-US" dirty="0" smtClean="0"/>
              <a:t>Method</a:t>
            </a:r>
          </a:p>
          <a:p>
            <a:r>
              <a:rPr lang="en-US" dirty="0" smtClean="0"/>
              <a:t>Scenarios / Task list</a:t>
            </a:r>
          </a:p>
          <a:p>
            <a:r>
              <a:rPr lang="en-US" dirty="0" smtClean="0"/>
              <a:t>Test environment / equipment</a:t>
            </a:r>
          </a:p>
          <a:p>
            <a:r>
              <a:rPr lang="en-US"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Statement / Test Objectives</a:t>
            </a:r>
            <a:endParaRPr lang="en-US" dirty="0"/>
          </a:p>
        </p:txBody>
      </p:sp>
      <p:sp>
        <p:nvSpPr>
          <p:cNvPr id="3" name="Content Placeholder 2"/>
          <p:cNvSpPr>
            <a:spLocks noGrp="1"/>
          </p:cNvSpPr>
          <p:nvPr>
            <p:ph idx="1"/>
          </p:nvPr>
        </p:nvSpPr>
        <p:spPr>
          <a:xfrm>
            <a:off x="457200" y="1752600"/>
            <a:ext cx="8229600" cy="4572000"/>
          </a:xfrm>
        </p:spPr>
        <p:txBody>
          <a:bodyPr>
            <a:normAutofit fontScale="92500"/>
          </a:bodyPr>
          <a:lstStyle/>
          <a:p>
            <a:pPr>
              <a:buNone/>
            </a:pPr>
            <a:r>
              <a:rPr lang="en-US" dirty="0" smtClean="0"/>
              <a:t>Test plan problem statement / test objectives</a:t>
            </a:r>
          </a:p>
          <a:p>
            <a:r>
              <a:rPr lang="en-US" dirty="0" smtClean="0"/>
              <a:t>Must be precise, clear, observable</a:t>
            </a:r>
          </a:p>
          <a:p>
            <a:r>
              <a:rPr lang="en-US" dirty="0" smtClean="0"/>
              <a:t>Too vague: </a:t>
            </a:r>
          </a:p>
          <a:p>
            <a:pPr lvl="1"/>
            <a:r>
              <a:rPr lang="en-US" dirty="0" smtClean="0"/>
              <a:t>Is the system intuitive? </a:t>
            </a:r>
          </a:p>
          <a:p>
            <a:r>
              <a:rPr lang="en-US" dirty="0" smtClean="0"/>
              <a:t>Good problem statement</a:t>
            </a:r>
          </a:p>
          <a:p>
            <a:pPr lvl="1"/>
            <a:r>
              <a:rPr lang="en-US" dirty="0" smtClean="0"/>
              <a:t>Do users reference online help when they are stuck? </a:t>
            </a:r>
          </a:p>
          <a:p>
            <a:pPr lvl="1"/>
            <a:r>
              <a:rPr lang="en-US" dirty="0" smtClean="0"/>
              <a:t>Is response time a cause of user frustration? </a:t>
            </a:r>
          </a:p>
          <a:p>
            <a:pPr lvl="1"/>
            <a:r>
              <a:rPr lang="en-US" dirty="0" smtClean="0"/>
              <a:t>Is the new version faster to use than the previous system?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–String Functions</a:t>
            </a:r>
            <a:endParaRPr lang="en-US" dirty="0"/>
          </a:p>
        </p:txBody>
      </p:sp>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graphicFrame>
        <p:nvGraphicFramePr>
          <p:cNvPr id="4" name="Table 3"/>
          <p:cNvGraphicFramePr>
            <a:graphicFrameLocks noGrp="1"/>
          </p:cNvGraphicFramePr>
          <p:nvPr/>
        </p:nvGraphicFramePr>
        <p:xfrm>
          <a:off x="1524000" y="1397000"/>
          <a:ext cx="6096000" cy="39776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PHP</a:t>
                      </a:r>
                      <a:endParaRPr lang="en-US" dirty="0"/>
                    </a:p>
                  </a:txBody>
                  <a:tcPr/>
                </a:tc>
                <a:tc>
                  <a:txBody>
                    <a:bodyPr/>
                    <a:lstStyle/>
                    <a:p>
                      <a:pPr algn="ctr"/>
                      <a:r>
                        <a:rPr lang="en-US" dirty="0" smtClean="0"/>
                        <a:t>JavaScript</a:t>
                      </a:r>
                      <a:endParaRPr lang="en-US" dirty="0"/>
                    </a:p>
                  </a:txBody>
                  <a:tcPr/>
                </a:tc>
              </a:tr>
              <a:tr h="370840">
                <a:tc>
                  <a:txBody>
                    <a:bodyPr/>
                    <a:lstStyle/>
                    <a:p>
                      <a:pPr algn="ctr"/>
                      <a:r>
                        <a:rPr lang="en-US" dirty="0" err="1" smtClean="0"/>
                        <a:t>strlen</a:t>
                      </a:r>
                      <a:endParaRPr lang="en-US" dirty="0"/>
                    </a:p>
                  </a:txBody>
                  <a:tcPr/>
                </a:tc>
                <a:tc>
                  <a:txBody>
                    <a:bodyPr/>
                    <a:lstStyle/>
                    <a:p>
                      <a:pPr algn="ctr"/>
                      <a:r>
                        <a:rPr lang="en-US" dirty="0" smtClean="0"/>
                        <a:t>length</a:t>
                      </a:r>
                      <a:r>
                        <a:rPr lang="en-US" baseline="0" dirty="0" smtClean="0"/>
                        <a:t> (property of String object)</a:t>
                      </a:r>
                      <a:endParaRPr lang="en-US" dirty="0"/>
                    </a:p>
                  </a:txBody>
                  <a:tcPr/>
                </a:tc>
              </a:tr>
              <a:tr h="370840">
                <a:tc>
                  <a:txBody>
                    <a:bodyPr/>
                    <a:lstStyle/>
                    <a:p>
                      <a:pPr algn="ctr"/>
                      <a:r>
                        <a:rPr lang="en-US" dirty="0" err="1" smtClean="0"/>
                        <a:t>strcmp</a:t>
                      </a:r>
                      <a:endParaRPr lang="en-US" dirty="0"/>
                    </a:p>
                  </a:txBody>
                  <a:tcPr/>
                </a:tc>
                <a:tc>
                  <a:txBody>
                    <a:bodyPr/>
                    <a:lstStyle/>
                    <a:p>
                      <a:pPr algn="ctr"/>
                      <a:r>
                        <a:rPr lang="en-US" dirty="0" smtClean="0"/>
                        <a:t>==</a:t>
                      </a:r>
                      <a:endParaRPr lang="en-US" dirty="0"/>
                    </a:p>
                  </a:txBody>
                  <a:tcPr/>
                </a:tc>
              </a:tr>
              <a:tr h="370840">
                <a:tc>
                  <a:txBody>
                    <a:bodyPr/>
                    <a:lstStyle/>
                    <a:p>
                      <a:pPr algn="ctr"/>
                      <a:r>
                        <a:rPr lang="en-US" dirty="0" err="1" smtClean="0"/>
                        <a:t>strpos</a:t>
                      </a:r>
                      <a:endParaRPr lang="en-US" dirty="0"/>
                    </a:p>
                  </a:txBody>
                  <a:tcPr/>
                </a:tc>
                <a:tc>
                  <a:txBody>
                    <a:bodyPr/>
                    <a:lstStyle/>
                    <a:p>
                      <a:pPr algn="ctr"/>
                      <a:r>
                        <a:rPr lang="en-US" dirty="0" err="1" smtClean="0"/>
                        <a:t>indexOf</a:t>
                      </a:r>
                      <a:endParaRPr lang="en-US" dirty="0"/>
                    </a:p>
                  </a:txBody>
                  <a:tcPr/>
                </a:tc>
              </a:tr>
              <a:tr h="370840">
                <a:tc>
                  <a:txBody>
                    <a:bodyPr/>
                    <a:lstStyle/>
                    <a:p>
                      <a:pPr algn="ctr"/>
                      <a:r>
                        <a:rPr lang="en-US" dirty="0" err="1" smtClean="0"/>
                        <a:t>substr</a:t>
                      </a:r>
                      <a:endParaRPr lang="en-US" dirty="0"/>
                    </a:p>
                  </a:txBody>
                  <a:tcPr/>
                </a:tc>
                <a:tc>
                  <a:txBody>
                    <a:bodyPr/>
                    <a:lstStyle/>
                    <a:p>
                      <a:pPr algn="ctr"/>
                      <a:r>
                        <a:rPr lang="en-US" dirty="0" err="1" smtClean="0"/>
                        <a:t>substr</a:t>
                      </a:r>
                      <a:endParaRPr lang="en-US" dirty="0"/>
                    </a:p>
                  </a:txBody>
                  <a:tcPr/>
                </a:tc>
              </a:tr>
              <a:tr h="370840">
                <a:tc>
                  <a:txBody>
                    <a:bodyPr/>
                    <a:lstStyle/>
                    <a:p>
                      <a:pPr algn="ctr"/>
                      <a:r>
                        <a:rPr lang="en-US" dirty="0" smtClean="0"/>
                        <a:t>chop</a:t>
                      </a:r>
                      <a:endParaRPr lang="en-US" dirty="0"/>
                    </a:p>
                  </a:txBody>
                  <a:tcPr/>
                </a:tc>
                <a:tc>
                  <a:txBody>
                    <a:bodyPr/>
                    <a:lstStyle/>
                    <a:p>
                      <a:pPr algn="ctr"/>
                      <a:r>
                        <a:rPr lang="en-US" dirty="0" smtClean="0"/>
                        <a:t>Use search</a:t>
                      </a:r>
                      <a:r>
                        <a:rPr lang="en-US" baseline="0" dirty="0" smtClean="0"/>
                        <a:t> and </a:t>
                      </a:r>
                      <a:r>
                        <a:rPr lang="en-US" baseline="0" dirty="0" err="1" smtClean="0"/>
                        <a:t>substr</a:t>
                      </a:r>
                      <a:endParaRPr lang="en-US" dirty="0"/>
                    </a:p>
                  </a:txBody>
                  <a:tcPr/>
                </a:tc>
              </a:tr>
              <a:tr h="370840">
                <a:tc>
                  <a:txBody>
                    <a:bodyPr/>
                    <a:lstStyle/>
                    <a:p>
                      <a:pPr algn="ctr"/>
                      <a:r>
                        <a:rPr lang="en-US" dirty="0" smtClean="0"/>
                        <a:t>trim</a:t>
                      </a:r>
                      <a:endParaRPr lang="en-US" dirty="0"/>
                    </a:p>
                  </a:txBody>
                  <a:tcPr/>
                </a:tc>
                <a:tc>
                  <a:txBody>
                    <a:bodyPr/>
                    <a:lstStyle/>
                    <a:p>
                      <a:pPr algn="ctr"/>
                      <a:r>
                        <a:rPr lang="en-US" dirty="0" smtClean="0"/>
                        <a:t>“</a:t>
                      </a:r>
                      <a:endParaRPr lang="en-US" dirty="0"/>
                    </a:p>
                  </a:txBody>
                  <a:tcPr/>
                </a:tc>
              </a:tr>
              <a:tr h="370840">
                <a:tc>
                  <a:txBody>
                    <a:bodyPr/>
                    <a:lstStyle/>
                    <a:p>
                      <a:pPr algn="ctr"/>
                      <a:r>
                        <a:rPr lang="en-US" dirty="0" err="1" smtClean="0"/>
                        <a:t>ltrim</a:t>
                      </a:r>
                      <a:r>
                        <a:rPr lang="en-US" dirty="0" smtClean="0"/>
                        <a:t> (l for left)</a:t>
                      </a:r>
                      <a:endParaRPr lang="en-US" dirty="0"/>
                    </a:p>
                  </a:txBody>
                  <a:tcPr/>
                </a:tc>
                <a:tc>
                  <a:txBody>
                    <a:bodyPr/>
                    <a:lstStyle/>
                    <a:p>
                      <a:pPr algn="ctr"/>
                      <a:r>
                        <a:rPr lang="en-US" dirty="0" smtClean="0"/>
                        <a:t>“</a:t>
                      </a:r>
                      <a:endParaRPr lang="en-US" dirty="0"/>
                    </a:p>
                  </a:txBody>
                  <a:tcPr/>
                </a:tc>
              </a:tr>
              <a:tr h="370840">
                <a:tc>
                  <a:txBody>
                    <a:bodyPr/>
                    <a:lstStyle/>
                    <a:p>
                      <a:pPr algn="ctr"/>
                      <a:r>
                        <a:rPr lang="en-US" dirty="0" err="1" smtClean="0"/>
                        <a:t>strtolower</a:t>
                      </a:r>
                      <a:endParaRPr lang="en-US" dirty="0"/>
                    </a:p>
                  </a:txBody>
                  <a:tcPr/>
                </a:tc>
                <a:tc>
                  <a:txBody>
                    <a:bodyPr/>
                    <a:lstStyle/>
                    <a:p>
                      <a:pPr algn="ctr"/>
                      <a:r>
                        <a:rPr lang="en-US" dirty="0" err="1" smtClean="0"/>
                        <a:t>tolowercase</a:t>
                      </a:r>
                      <a:endParaRPr lang="en-US" dirty="0"/>
                    </a:p>
                  </a:txBody>
                  <a:tcPr/>
                </a:tc>
              </a:tr>
              <a:tr h="370840">
                <a:tc>
                  <a:txBody>
                    <a:bodyPr/>
                    <a:lstStyle/>
                    <a:p>
                      <a:pPr algn="ctr"/>
                      <a:r>
                        <a:rPr lang="en-US" dirty="0" err="1" smtClean="0"/>
                        <a:t>strtoupper</a:t>
                      </a:r>
                      <a:endParaRPr lang="en-US" dirty="0"/>
                    </a:p>
                  </a:txBody>
                  <a:tcPr/>
                </a:tc>
                <a:tc>
                  <a:txBody>
                    <a:bodyPr/>
                    <a:lstStyle/>
                    <a:p>
                      <a:pPr algn="ctr"/>
                      <a:r>
                        <a:rPr lang="en-US" dirty="0" err="1" smtClean="0"/>
                        <a:t>touppercase</a:t>
                      </a:r>
                      <a:endParaRPr lang="en-US" dirty="0"/>
                    </a:p>
                  </a:txBody>
                  <a:tcPr/>
                </a:tc>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dirty="0" smtClean="0"/>
              <a:t>Problem statement / test objective</a:t>
            </a:r>
          </a:p>
          <a:p>
            <a:r>
              <a:rPr lang="en-US" b="1" dirty="0" smtClean="0"/>
              <a:t>User profile</a:t>
            </a:r>
          </a:p>
          <a:p>
            <a:r>
              <a:rPr lang="en-US" dirty="0" smtClean="0"/>
              <a:t>Method</a:t>
            </a:r>
          </a:p>
          <a:p>
            <a:r>
              <a:rPr lang="en-US" dirty="0" smtClean="0"/>
              <a:t>Scenarios / Task list</a:t>
            </a:r>
          </a:p>
          <a:p>
            <a:r>
              <a:rPr lang="en-US" dirty="0" smtClean="0"/>
              <a:t>Test environment / equipment</a:t>
            </a:r>
          </a:p>
          <a:p>
            <a:r>
              <a:rPr lang="en-US"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Questions to determine user characteristics:</a:t>
            </a:r>
          </a:p>
          <a:p>
            <a:r>
              <a:rPr lang="en-US" dirty="0" smtClean="0"/>
              <a:t>What education or training have they received?</a:t>
            </a:r>
          </a:p>
          <a:p>
            <a:r>
              <a:rPr lang="en-US" dirty="0" smtClean="0"/>
              <a:t>What are they responsible for in their work?</a:t>
            </a:r>
          </a:p>
          <a:p>
            <a:r>
              <a:rPr lang="en-US" dirty="0" smtClean="0"/>
              <a:t>How familiar are they with the technology and concepts our product users?</a:t>
            </a:r>
          </a:p>
          <a:p>
            <a:r>
              <a:rPr lang="en-US" dirty="0" smtClean="0"/>
              <a:t>What products similar to ours have they bought/used? </a:t>
            </a:r>
          </a:p>
          <a:p>
            <a:endParaRPr lang="en-US" dirty="0" smtClean="0"/>
          </a:p>
          <a:p>
            <a:endParaRPr lang="en-US" dirty="0" smtClean="0"/>
          </a:p>
          <a:p>
            <a:endParaRPr lang="en-US" dirty="0" smtClean="0"/>
          </a:p>
          <a:p>
            <a:pPr>
              <a:buNone/>
            </a:pPr>
            <a:r>
              <a:rPr lang="en-US" dirty="0" smtClean="0"/>
              <a:t>From </a:t>
            </a:r>
            <a:r>
              <a:rPr lang="en-US" u="sng" dirty="0" smtClean="0"/>
              <a:t>Paper Prototyping </a:t>
            </a:r>
            <a:r>
              <a:rPr lang="en-US" dirty="0" smtClean="0"/>
              <a:t>by Carolyn Snyder</a:t>
            </a:r>
          </a:p>
          <a:p>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en-US" dirty="0"/>
          </a:p>
        </p:txBody>
      </p:sp>
      <p:sp>
        <p:nvSpPr>
          <p:cNvPr id="3" name="Content Placeholder 2"/>
          <p:cNvSpPr>
            <a:spLocks noGrp="1"/>
          </p:cNvSpPr>
          <p:nvPr>
            <p:ph idx="1"/>
          </p:nvPr>
        </p:nvSpPr>
        <p:spPr/>
        <p:txBody>
          <a:bodyPr/>
          <a:lstStyle/>
          <a:p>
            <a:pPr>
              <a:buNone/>
            </a:pPr>
            <a:r>
              <a:rPr lang="en-US" dirty="0" smtClean="0"/>
              <a:t>Steps to develop a user profile:</a:t>
            </a:r>
          </a:p>
          <a:p>
            <a:r>
              <a:rPr lang="en-US" dirty="0" smtClean="0"/>
              <a:t>Make a list of all characteristics mentioned in answering the above questions</a:t>
            </a:r>
          </a:p>
          <a:p>
            <a:r>
              <a:rPr lang="en-US" dirty="0" smtClean="0"/>
              <a:t>Look at the list and identify 4-6 characteristics that capture the essence of the users</a:t>
            </a:r>
          </a:p>
          <a:p>
            <a:r>
              <a:rPr lang="en-US" dirty="0" smtClean="0"/>
              <a:t>Ask yourself if the people you’d like to use might be slightly different. That is, you may want to broaden or narrow the criteria. </a:t>
            </a:r>
          </a:p>
          <a:p>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Example of broadening the criteria:</a:t>
            </a:r>
          </a:p>
          <a:p>
            <a:pPr>
              <a:buNone/>
            </a:pPr>
            <a:r>
              <a:rPr lang="en-US" dirty="0" smtClean="0"/>
              <a:t>“We’d really like to get network administrators who do the hands-on configuration and troubleshooting of the network. But it’s okay if we have a couple of their managers too, because they still understand the concepts even if they don’t do the hands-on work.” </a:t>
            </a:r>
          </a:p>
          <a:p>
            <a:endParaRPr lang="en-US" dirty="0" smtClean="0"/>
          </a:p>
          <a:p>
            <a:pPr>
              <a:buNone/>
            </a:pPr>
            <a:r>
              <a:rPr lang="en-US" dirty="0" smtClean="0"/>
              <a:t>Example of narrowing the criteria:</a:t>
            </a:r>
          </a:p>
          <a:p>
            <a:pPr>
              <a:buNone/>
            </a:pPr>
            <a:r>
              <a:rPr lang="en-US" dirty="0" smtClean="0"/>
              <a:t>“We should screen out people who design or develop Web sites-they know too much so they aren’t typical of the audience.”</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User Profile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Data Security Web Application</a:t>
            </a:r>
          </a:p>
          <a:p>
            <a:r>
              <a:rPr lang="en-US" dirty="0" smtClean="0"/>
              <a:t>Works at a large organization (&lt;1000 people) such as a hospital or Fortune 1000 company. </a:t>
            </a:r>
          </a:p>
          <a:p>
            <a:r>
              <a:rPr lang="en-US" dirty="0" smtClean="0"/>
              <a:t>Manages a nontechnical group  such as purchasing, HR, finance, marketing, etc. (Screen out engineering, IT and MIS.)</a:t>
            </a:r>
          </a:p>
          <a:p>
            <a:r>
              <a:rPr lang="en-US" dirty="0" smtClean="0"/>
              <a:t>Approves access to sensitive resources such as network dial-in, high-value transactions, financial accounts, employee records, medical records, and proprietary data</a:t>
            </a:r>
          </a:p>
          <a:p>
            <a:r>
              <a:rPr lang="en-US" dirty="0" smtClean="0"/>
              <a:t>Has budgetary responsibility/ approves expenditures.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User Profile</a:t>
            </a:r>
            <a:endParaRPr lang="en-US" dirty="0"/>
          </a:p>
        </p:txBody>
      </p:sp>
      <p:sp>
        <p:nvSpPr>
          <p:cNvPr id="3" name="Content Placeholder 2"/>
          <p:cNvSpPr>
            <a:spLocks noGrp="1"/>
          </p:cNvSpPr>
          <p:nvPr>
            <p:ph idx="1"/>
          </p:nvPr>
        </p:nvSpPr>
        <p:spPr/>
        <p:txBody>
          <a:bodyPr>
            <a:normAutofit/>
          </a:bodyPr>
          <a:lstStyle/>
          <a:p>
            <a:pPr>
              <a:buNone/>
            </a:pPr>
            <a:r>
              <a:rPr lang="en-US" dirty="0" smtClean="0"/>
              <a:t>Music  Web Application</a:t>
            </a:r>
          </a:p>
          <a:p>
            <a:r>
              <a:rPr lang="en-US" dirty="0" smtClean="0"/>
              <a:t>Buys at least two music CDs per month (more is better). </a:t>
            </a:r>
          </a:p>
          <a:p>
            <a:r>
              <a:rPr lang="en-US" dirty="0" smtClean="0"/>
              <a:t>Has downloaded music from the Internet. </a:t>
            </a:r>
          </a:p>
          <a:p>
            <a:r>
              <a:rPr lang="en-US" dirty="0" smtClean="0"/>
              <a:t>Is age 18 to 34.</a:t>
            </a:r>
          </a:p>
          <a:p>
            <a:r>
              <a:rPr lang="en-US" dirty="0" smtClean="0"/>
              <a:t>Owns (or has used) a portable MP3 player.</a:t>
            </a:r>
          </a:p>
          <a:p>
            <a:r>
              <a:rPr lang="en-US" dirty="0" smtClean="0"/>
              <a:t>Listens to at least one of the following radio statements (give a list here)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User Profile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mtClean="0"/>
              <a:t>Banking </a:t>
            </a:r>
            <a:r>
              <a:rPr lang="en-US" dirty="0" smtClean="0"/>
              <a:t>Customer Service System for small businesses:</a:t>
            </a:r>
          </a:p>
          <a:p>
            <a:r>
              <a:rPr lang="en-US" dirty="0" smtClean="0"/>
              <a:t>Works at a small business with annual revenues between $250,000 and $500,000 per year. </a:t>
            </a:r>
          </a:p>
          <a:p>
            <a:r>
              <a:rPr lang="en-US" dirty="0" smtClean="0"/>
              <a:t>Does not work in any of the following industries: banking, financial services, or insurance. </a:t>
            </a:r>
          </a:p>
          <a:p>
            <a:r>
              <a:rPr lang="en-US" dirty="0" smtClean="0"/>
              <a:t>In their company, is the decision maker or influencer for the company’s banking, payroll, insurance, and/or retirement plan decisions. (Ideally, we’d like people who are involved in all these areas. )</a:t>
            </a:r>
          </a:p>
          <a:p>
            <a:r>
              <a:rPr lang="en-US" dirty="0" smtClean="0"/>
              <a:t>Is not a software or Web site developer. </a:t>
            </a:r>
          </a:p>
          <a:p>
            <a:r>
              <a:rPr lang="en-US" dirty="0" smtClean="0"/>
              <a:t>Company currently has a business account with our bank.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en-US" dirty="0"/>
          </a:p>
        </p:txBody>
      </p:sp>
      <p:sp>
        <p:nvSpPr>
          <p:cNvPr id="3" name="Content Placeholder 2"/>
          <p:cNvSpPr>
            <a:spLocks noGrp="1"/>
          </p:cNvSpPr>
          <p:nvPr>
            <p:ph idx="1"/>
          </p:nvPr>
        </p:nvSpPr>
        <p:spPr/>
        <p:txBody>
          <a:bodyPr>
            <a:normAutofit/>
          </a:bodyPr>
          <a:lstStyle/>
          <a:p>
            <a:pPr>
              <a:buNone/>
            </a:pPr>
            <a:r>
              <a:rPr lang="en-US" dirty="0" smtClean="0"/>
              <a:t>User profiles should:</a:t>
            </a:r>
          </a:p>
          <a:p>
            <a:r>
              <a:rPr lang="en-US" dirty="0" smtClean="0"/>
              <a:t>Consist of no more than a handful of factors,</a:t>
            </a:r>
          </a:p>
          <a:p>
            <a:r>
              <a:rPr lang="en-US" dirty="0" smtClean="0"/>
              <a:t>Distinguish between requirements and nice-to-have</a:t>
            </a:r>
          </a:p>
          <a:p>
            <a:r>
              <a:rPr lang="en-US" dirty="0" smtClean="0"/>
              <a:t>Mention characteristics to screen out. </a:t>
            </a:r>
          </a:p>
          <a:p>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dirty="0" smtClean="0"/>
              <a:t>Problem statement / test objective</a:t>
            </a:r>
          </a:p>
          <a:p>
            <a:r>
              <a:rPr lang="en-US" dirty="0" smtClean="0"/>
              <a:t>User profile</a:t>
            </a:r>
          </a:p>
          <a:p>
            <a:r>
              <a:rPr lang="en-US" b="1" dirty="0" smtClean="0"/>
              <a:t>Method</a:t>
            </a:r>
          </a:p>
          <a:p>
            <a:r>
              <a:rPr lang="en-US" dirty="0" smtClean="0"/>
              <a:t>Scenarios / Task list</a:t>
            </a:r>
          </a:p>
          <a:p>
            <a:r>
              <a:rPr lang="en-US" dirty="0" smtClean="0"/>
              <a:t>Test environment / equipment</a:t>
            </a:r>
          </a:p>
          <a:p>
            <a:r>
              <a:rPr lang="en-US"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a:bodyPr>
          <a:lstStyle/>
          <a:p>
            <a:pPr>
              <a:buNone/>
            </a:pPr>
            <a:r>
              <a:rPr lang="en-US" dirty="0" smtClean="0"/>
              <a:t>Method</a:t>
            </a:r>
          </a:p>
          <a:p>
            <a:r>
              <a:rPr lang="en-US" dirty="0" smtClean="0"/>
              <a:t>Detailed description of planned testing session</a:t>
            </a:r>
          </a:p>
          <a:p>
            <a:r>
              <a:rPr lang="en-US" dirty="0" smtClean="0"/>
              <a:t>Depends on test objectives and resources</a:t>
            </a:r>
          </a:p>
          <a:p>
            <a:pPr>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 String Quotes</a:t>
            </a:r>
            <a:endParaRPr lang="en-US" dirty="0"/>
          </a:p>
        </p:txBody>
      </p:sp>
      <p:sp>
        <p:nvSpPr>
          <p:cNvPr id="2" name="Content Placeholder 1"/>
          <p:cNvSpPr>
            <a:spLocks noGrp="1"/>
          </p:cNvSpPr>
          <p:nvPr>
            <p:ph idx="1"/>
          </p:nvPr>
        </p:nvSpPr>
        <p:spPr>
          <a:xfrm>
            <a:off x="457200" y="1481328"/>
            <a:ext cx="8229600" cy="4767072"/>
          </a:xfrm>
        </p:spPr>
        <p:txBody>
          <a:bodyPr>
            <a:normAutofit fontScale="70000" lnSpcReduction="20000"/>
          </a:bodyPr>
          <a:lstStyle/>
          <a:p>
            <a:r>
              <a:rPr lang="en-US" dirty="0" smtClean="0"/>
              <a:t>Single quoted – string appears exactly as given</a:t>
            </a:r>
          </a:p>
          <a:p>
            <a:pPr>
              <a:buNone/>
            </a:pPr>
            <a:endParaRPr lang="en-US" dirty="0" smtClean="0"/>
          </a:p>
          <a:p>
            <a:pPr>
              <a:buNone/>
            </a:pPr>
            <a:r>
              <a:rPr lang="en-US" dirty="0" smtClean="0"/>
              <a:t>			$name = ‘Michele’;</a:t>
            </a:r>
          </a:p>
          <a:p>
            <a:pPr>
              <a:buNone/>
            </a:pPr>
            <a:r>
              <a:rPr lang="en-US" dirty="0" smtClean="0"/>
              <a:t>			 echo(‘Hello $name. \t Yes!\n’);</a:t>
            </a:r>
          </a:p>
          <a:p>
            <a:pPr>
              <a:buNone/>
            </a:pPr>
            <a:endParaRPr lang="en-US" dirty="0" smtClean="0"/>
          </a:p>
          <a:p>
            <a:pPr>
              <a:buNone/>
            </a:pPr>
            <a:r>
              <a:rPr lang="en-US" dirty="0" smtClean="0"/>
              <a:t>			Outputs: Hello $name. \t Yes!\n</a:t>
            </a:r>
          </a:p>
          <a:p>
            <a:pPr>
              <a:buNone/>
            </a:pPr>
            <a:endParaRPr lang="en-US" dirty="0" smtClean="0"/>
          </a:p>
          <a:p>
            <a:r>
              <a:rPr lang="en-US" dirty="0" smtClean="0"/>
              <a:t>Double quoted – honors escape sequences and interprets variables</a:t>
            </a:r>
          </a:p>
          <a:p>
            <a:endParaRPr lang="en-US" dirty="0" smtClean="0"/>
          </a:p>
          <a:p>
            <a:pPr>
              <a:buNone/>
            </a:pPr>
            <a:r>
              <a:rPr lang="en-US" dirty="0" smtClean="0"/>
              <a:t>			echo(“Hello $name. \t Yes!”);</a:t>
            </a:r>
          </a:p>
          <a:p>
            <a:pPr>
              <a:buNone/>
            </a:pPr>
            <a:endParaRPr lang="en-US" dirty="0" smtClean="0"/>
          </a:p>
          <a:p>
            <a:pPr>
              <a:buNone/>
            </a:pPr>
            <a:r>
              <a:rPr lang="en-US" dirty="0" smtClean="0"/>
              <a:t>			Outputs: Hello Michele	    Yes!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normAutofit/>
          </a:bodyPr>
          <a:lstStyle/>
          <a:p>
            <a:r>
              <a:rPr lang="en-US" dirty="0" smtClean="0">
                <a:solidFill>
                  <a:schemeClr val="tx1"/>
                </a:solidFill>
              </a:rPr>
              <a:t>Method: </a:t>
            </a:r>
            <a:r>
              <a:rPr lang="en-US" dirty="0" smtClean="0"/>
              <a:t>Between-Subjects </a:t>
            </a:r>
            <a:r>
              <a:rPr lang="en-US" dirty="0"/>
              <a:t>Design</a:t>
            </a:r>
          </a:p>
        </p:txBody>
      </p:sp>
      <p:sp>
        <p:nvSpPr>
          <p:cNvPr id="590851" name="Rectangle 3"/>
          <p:cNvSpPr>
            <a:spLocks noGrp="1" noChangeArrowheads="1"/>
          </p:cNvSpPr>
          <p:nvPr>
            <p:ph type="body" sz="half" idx="1"/>
          </p:nvPr>
        </p:nvSpPr>
        <p:spPr>
          <a:xfrm>
            <a:off x="4724400" y="1600200"/>
            <a:ext cx="4038600" cy="4525963"/>
          </a:xfrm>
        </p:spPr>
        <p:txBody>
          <a:bodyPr>
            <a:noAutofit/>
          </a:bodyPr>
          <a:lstStyle/>
          <a:p>
            <a:r>
              <a:rPr lang="en-US" sz="2400" dirty="0"/>
              <a:t>Testing several users from one group (e.g., administrators)</a:t>
            </a:r>
          </a:p>
          <a:p>
            <a:r>
              <a:rPr lang="en-US" sz="2400" dirty="0" smtClean="0"/>
              <a:t>System </a:t>
            </a:r>
            <a:r>
              <a:rPr lang="en-US" sz="2400" dirty="0"/>
              <a:t>has different modules for different functions</a:t>
            </a:r>
          </a:p>
          <a:p>
            <a:r>
              <a:rPr lang="en-US" sz="2400" dirty="0"/>
              <a:t>Each module is tested by different users</a:t>
            </a:r>
          </a:p>
          <a:p>
            <a:r>
              <a:rPr lang="en-US" sz="2400" dirty="0"/>
              <a:t>Mitigates transfer of learning effects</a:t>
            </a:r>
          </a:p>
          <a:p>
            <a:r>
              <a:rPr lang="en-US" sz="2400" dirty="0"/>
              <a:t>Good if modules are lengthy</a:t>
            </a:r>
          </a:p>
        </p:txBody>
      </p:sp>
      <p:graphicFrame>
        <p:nvGraphicFramePr>
          <p:cNvPr id="590852" name="Group 4"/>
          <p:cNvGraphicFramePr>
            <a:graphicFrameLocks noGrp="1"/>
          </p:cNvGraphicFramePr>
          <p:nvPr>
            <p:ph sz="half" idx="2"/>
          </p:nvPr>
        </p:nvGraphicFramePr>
        <p:xfrm>
          <a:off x="381000" y="1752600"/>
          <a:ext cx="4038600" cy="4525963"/>
        </p:xfrm>
        <a:graphic>
          <a:graphicData uri="http://schemas.openxmlformats.org/drawingml/2006/table">
            <a:tbl>
              <a:tblPr/>
              <a:tblGrid>
                <a:gridCol w="1346200"/>
                <a:gridCol w="1346200"/>
                <a:gridCol w="1346200"/>
              </a:tblGrid>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Module 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Setup</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Module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Upload</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Module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Publish</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Alex</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Eric</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Inga</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Bob</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Frida</a:t>
                      </a:r>
                      <a:endParaRPr kumimoji="0" lang="en-US" sz="1800" b="0" i="0" u="none" strike="noStrike" cap="none" normalizeH="0" baseline="0" dirty="0" smtClean="0">
                        <a:ln>
                          <a:noFill/>
                        </a:ln>
                        <a:solidFill>
                          <a:schemeClr val="tx1"/>
                        </a:solidFill>
                        <a:effectLst/>
                        <a:latin typeface="Arial" charset="0"/>
                      </a:endParaRP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Jordan</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Christy</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Gaby</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Kip</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Dale</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Henry</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Louise</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normAutofit/>
          </a:bodyPr>
          <a:lstStyle/>
          <a:p>
            <a:r>
              <a:rPr lang="en-US" dirty="0" smtClean="0">
                <a:solidFill>
                  <a:schemeClr val="tx1"/>
                </a:solidFill>
              </a:rPr>
              <a:t>Method: </a:t>
            </a:r>
            <a:r>
              <a:rPr lang="en-US" dirty="0" smtClean="0"/>
              <a:t>Within-Subjects </a:t>
            </a:r>
            <a:r>
              <a:rPr lang="en-US" dirty="0"/>
              <a:t>Design</a:t>
            </a:r>
          </a:p>
        </p:txBody>
      </p:sp>
      <p:sp>
        <p:nvSpPr>
          <p:cNvPr id="592899" name="Rectangle 3"/>
          <p:cNvSpPr>
            <a:spLocks noGrp="1" noChangeArrowheads="1"/>
          </p:cNvSpPr>
          <p:nvPr>
            <p:ph type="body" sz="half" idx="1"/>
          </p:nvPr>
        </p:nvSpPr>
        <p:spPr>
          <a:xfrm>
            <a:off x="4876800" y="1676400"/>
            <a:ext cx="4038600" cy="4525963"/>
          </a:xfrm>
        </p:spPr>
        <p:txBody>
          <a:bodyPr>
            <a:noAutofit/>
          </a:bodyPr>
          <a:lstStyle/>
          <a:p>
            <a:r>
              <a:rPr lang="en-US" sz="2400" dirty="0" smtClean="0"/>
              <a:t>Same </a:t>
            </a:r>
            <a:r>
              <a:rPr lang="en-US" sz="2400" dirty="0"/>
              <a:t>users test all modules</a:t>
            </a:r>
          </a:p>
          <a:p>
            <a:r>
              <a:rPr lang="en-US" sz="2400" dirty="0"/>
              <a:t>Need fewer users</a:t>
            </a:r>
          </a:p>
          <a:p>
            <a:r>
              <a:rPr lang="en-US" sz="2400" dirty="0"/>
              <a:t>May have transfer of learning effects unless counterbalance</a:t>
            </a:r>
          </a:p>
        </p:txBody>
      </p:sp>
      <p:graphicFrame>
        <p:nvGraphicFramePr>
          <p:cNvPr id="592900" name="Group 4"/>
          <p:cNvGraphicFramePr>
            <a:graphicFrameLocks noGrp="1"/>
          </p:cNvGraphicFramePr>
          <p:nvPr>
            <p:ph sz="quarter" idx="2"/>
          </p:nvPr>
        </p:nvGraphicFramePr>
        <p:xfrm>
          <a:off x="457200" y="1828800"/>
          <a:ext cx="4038600" cy="4525963"/>
        </p:xfrm>
        <a:graphic>
          <a:graphicData uri="http://schemas.openxmlformats.org/drawingml/2006/table">
            <a:tbl>
              <a:tblPr/>
              <a:tblGrid>
                <a:gridCol w="1346200"/>
                <a:gridCol w="1346200"/>
                <a:gridCol w="1346200"/>
              </a:tblGrid>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Module 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Setup</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Module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Upload</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Module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Publish</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Alex</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Alex</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Alex</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Bob</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Bob</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Bob</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Christy</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Christy</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Christy</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Dale</a:t>
                      </a:r>
                    </a:p>
                  </a:txBody>
                  <a:tcPr marL="78166" marR="78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Dale</a:t>
                      </a:r>
                    </a:p>
                  </a:txBody>
                  <a:tcPr marL="78166" marR="78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Dale</a:t>
                      </a:r>
                    </a:p>
                  </a:txBody>
                  <a:tcPr marL="78166" marR="78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normAutofit fontScale="90000"/>
          </a:bodyPr>
          <a:lstStyle/>
          <a:p>
            <a:r>
              <a:rPr lang="en-US" dirty="0">
                <a:solidFill>
                  <a:schemeClr val="tx1"/>
                </a:solidFill>
              </a:rPr>
              <a:t>Counterbalancing</a:t>
            </a:r>
            <a:r>
              <a:rPr lang="en-US" sz="4000" dirty="0">
                <a:solidFill>
                  <a:schemeClr val="tx1"/>
                </a:solidFill>
              </a:rPr>
              <a:t> </a:t>
            </a:r>
            <a:r>
              <a:rPr lang="en-US" sz="4000" dirty="0" smtClean="0"/>
              <a:t>Within-Subjects </a:t>
            </a:r>
            <a:r>
              <a:rPr lang="en-US" sz="4000" dirty="0"/>
              <a:t>Design</a:t>
            </a:r>
          </a:p>
        </p:txBody>
      </p:sp>
      <p:sp>
        <p:nvSpPr>
          <p:cNvPr id="594947" name="Rectangle 3"/>
          <p:cNvSpPr>
            <a:spLocks noGrp="1" noChangeArrowheads="1"/>
          </p:cNvSpPr>
          <p:nvPr>
            <p:ph type="body" sz="half" idx="1"/>
          </p:nvPr>
        </p:nvSpPr>
        <p:spPr>
          <a:xfrm>
            <a:off x="4876800" y="1752600"/>
            <a:ext cx="4038600" cy="4525963"/>
          </a:xfrm>
        </p:spPr>
        <p:txBody>
          <a:bodyPr>
            <a:normAutofit/>
          </a:bodyPr>
          <a:lstStyle/>
          <a:p>
            <a:r>
              <a:rPr lang="en-US" sz="2400" dirty="0"/>
              <a:t>Vary presentation order of modules</a:t>
            </a:r>
          </a:p>
          <a:p>
            <a:r>
              <a:rPr lang="en-US" sz="2400" dirty="0"/>
              <a:t>This presents problems though if modules have some inherent order to them</a:t>
            </a:r>
          </a:p>
        </p:txBody>
      </p:sp>
      <p:graphicFrame>
        <p:nvGraphicFramePr>
          <p:cNvPr id="594948" name="Group 4"/>
          <p:cNvGraphicFramePr>
            <a:graphicFrameLocks noGrp="1"/>
          </p:cNvGraphicFramePr>
          <p:nvPr>
            <p:ph sz="half" idx="2"/>
          </p:nvPr>
        </p:nvGraphicFramePr>
        <p:xfrm>
          <a:off x="685800" y="1752600"/>
          <a:ext cx="3581400" cy="4525963"/>
        </p:xfrm>
        <a:graphic>
          <a:graphicData uri="http://schemas.openxmlformats.org/drawingml/2006/table">
            <a:tbl>
              <a:tblPr/>
              <a:tblGrid>
                <a:gridCol w="1790700"/>
                <a:gridCol w="1790700"/>
              </a:tblGrid>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Subject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Module Sequence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Alex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Christy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A,C,B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dirty="0" smtClean="0"/>
              <a:t>Problem statement / test objective</a:t>
            </a:r>
          </a:p>
          <a:p>
            <a:r>
              <a:rPr lang="en-US" dirty="0" smtClean="0"/>
              <a:t>User profile</a:t>
            </a:r>
          </a:p>
          <a:p>
            <a:r>
              <a:rPr lang="en-US" dirty="0" smtClean="0"/>
              <a:t>Method</a:t>
            </a:r>
          </a:p>
          <a:p>
            <a:r>
              <a:rPr lang="en-US" b="1" dirty="0" smtClean="0"/>
              <a:t>Scenarios / Task list</a:t>
            </a:r>
          </a:p>
          <a:p>
            <a:r>
              <a:rPr lang="en-US" dirty="0" smtClean="0"/>
              <a:t>Test environment / equipment</a:t>
            </a:r>
          </a:p>
          <a:p>
            <a:r>
              <a:rPr lang="en-US"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List / Scenarios of Use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Scenario versus task</a:t>
            </a:r>
          </a:p>
          <a:p>
            <a:r>
              <a:rPr lang="en-US" dirty="0" smtClean="0"/>
              <a:t>Should be realistic</a:t>
            </a:r>
          </a:p>
          <a:p>
            <a:r>
              <a:rPr lang="en-US" dirty="0" smtClean="0"/>
              <a:t>Give correct sequence</a:t>
            </a:r>
          </a:p>
          <a:p>
            <a:r>
              <a:rPr lang="en-US" dirty="0" smtClean="0"/>
              <a:t>Brief description; avoid language that gives away answer</a:t>
            </a:r>
          </a:p>
          <a:p>
            <a:r>
              <a:rPr lang="en-US" dirty="0" smtClean="0"/>
              <a:t>Test many functions per scenario</a:t>
            </a:r>
          </a:p>
          <a:p>
            <a:r>
              <a:rPr lang="en-US" dirty="0" smtClean="0"/>
              <a:t>Should be written down for users; Use separate pages for different scenarios / tasks</a:t>
            </a:r>
          </a:p>
          <a:p>
            <a:r>
              <a:rPr lang="en-US" dirty="0" smtClean="0"/>
              <a:t>All materials needed to test tasks should be in place</a:t>
            </a:r>
          </a:p>
          <a:p>
            <a:r>
              <a:rPr lang="en-US" dirty="0" smtClean="0"/>
              <a:t>Indicate when task completion is successful and/or completed</a:t>
            </a:r>
          </a:p>
          <a:p>
            <a:r>
              <a:rPr lang="en-US" dirty="0" smtClean="0"/>
              <a:t>Formulate appropriate for benchmark measures </a:t>
            </a:r>
          </a:p>
          <a:p>
            <a:r>
              <a:rPr lang="en-US" dirty="0" smtClean="0"/>
              <a:t>Prioritize by:</a:t>
            </a:r>
          </a:p>
          <a:p>
            <a:pPr lvl="1"/>
            <a:r>
              <a:rPr lang="en-US" dirty="0" smtClean="0"/>
              <a:t>Frequency</a:t>
            </a:r>
          </a:p>
          <a:p>
            <a:pPr lvl="1"/>
            <a:r>
              <a:rPr lang="en-US" dirty="0" smtClean="0"/>
              <a:t>Criticality</a:t>
            </a:r>
          </a:p>
          <a:p>
            <a:pPr lvl="1"/>
            <a:r>
              <a:rPr lang="en-US" dirty="0" smtClean="0"/>
              <a:t>Vulnerability</a:t>
            </a:r>
          </a:p>
          <a:p>
            <a:pPr lvl="1"/>
            <a:r>
              <a:rPr lang="en-US" dirty="0" smtClean="0"/>
              <a:t>readiness</a:t>
            </a:r>
          </a:p>
          <a:p>
            <a:pPr>
              <a:buNone/>
            </a:pPr>
            <a:endParaRPr lang="en-US"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List / Scenarios of Use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Imagine you’re testing a word processing system. </a:t>
            </a:r>
          </a:p>
          <a:p>
            <a:pPr>
              <a:buNone/>
            </a:pPr>
            <a:r>
              <a:rPr lang="en-US" dirty="0" smtClean="0"/>
              <a:t>Appropriate task and wording: “In the document entitled ‘mypaper.docx’, change the Author’s address to your own address.” </a:t>
            </a:r>
          </a:p>
          <a:p>
            <a:pPr>
              <a:buNone/>
            </a:pPr>
            <a:endParaRPr lang="en-US" dirty="0" smtClean="0"/>
          </a:p>
          <a:p>
            <a:pPr>
              <a:buNone/>
            </a:pPr>
            <a:r>
              <a:rPr lang="en-US" dirty="0" smtClean="0"/>
              <a:t>Involves:</a:t>
            </a:r>
          </a:p>
          <a:p>
            <a:r>
              <a:rPr lang="en-US" dirty="0" smtClean="0"/>
              <a:t>Locating correct file</a:t>
            </a:r>
          </a:p>
          <a:p>
            <a:r>
              <a:rPr lang="en-US" dirty="0" smtClean="0"/>
              <a:t>Opening file</a:t>
            </a:r>
          </a:p>
          <a:p>
            <a:r>
              <a:rPr lang="en-US" dirty="0" smtClean="0"/>
              <a:t>Editing information</a:t>
            </a:r>
          </a:p>
          <a:p>
            <a:r>
              <a:rPr lang="en-US" dirty="0" smtClean="0"/>
              <a:t>Saving file</a:t>
            </a: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Voting Scenario</a:t>
            </a:r>
            <a:endParaRPr lang="en-US" dirty="0"/>
          </a:p>
        </p:txBody>
      </p:sp>
      <p:sp>
        <p:nvSpPr>
          <p:cNvPr id="3" name="Content Placeholder 2"/>
          <p:cNvSpPr>
            <a:spLocks noGrp="1"/>
          </p:cNvSpPr>
          <p:nvPr>
            <p:ph idx="1"/>
          </p:nvPr>
        </p:nvSpPr>
        <p:spPr/>
        <p:txBody>
          <a:bodyPr>
            <a:normAutofit/>
          </a:bodyPr>
          <a:lstStyle/>
          <a:p>
            <a:pPr>
              <a:buNone/>
            </a:pPr>
            <a:r>
              <a:rPr lang="en-US" dirty="0" smtClean="0"/>
              <a:t>You’re re excited to vote in the upcoming Election 2011 using the new Silver Bow county voting website (</a:t>
            </a:r>
            <a:r>
              <a:rPr lang="en-US" dirty="0" smtClean="0">
                <a:hlinkClick r:id="rId2"/>
              </a:rPr>
              <a:t>http://www.cs.mtech.edu/voting.php</a:t>
            </a:r>
            <a:r>
              <a:rPr lang="en-US" dirty="0" smtClean="0"/>
              <a:t>) that you’ve heard about. On election day, from the comfort of your own home, you log onto the website and cast your votes. </a:t>
            </a:r>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Voting Scenario</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Log into the voting website at </a:t>
            </a:r>
            <a:r>
              <a:rPr lang="en-US" dirty="0" smtClean="0">
                <a:hlinkClick r:id="rId2"/>
              </a:rPr>
              <a:t>http://www.cs.mtech.edu/votining.php</a:t>
            </a:r>
            <a:r>
              <a:rPr lang="en-US" dirty="0" smtClean="0"/>
              <a:t> using username ‘</a:t>
            </a:r>
            <a:r>
              <a:rPr lang="en-US" dirty="0" err="1" smtClean="0"/>
              <a:t>testuser</a:t>
            </a:r>
            <a:r>
              <a:rPr lang="en-US" dirty="0" smtClean="0"/>
              <a:t>’ and password ‘23x4y’</a:t>
            </a:r>
          </a:p>
          <a:p>
            <a:r>
              <a:rPr lang="en-US" dirty="0" smtClean="0"/>
              <a:t>Vote for Bill </a:t>
            </a:r>
            <a:r>
              <a:rPr lang="en-US" dirty="0" err="1" smtClean="0"/>
              <a:t>Leaphart</a:t>
            </a:r>
            <a:r>
              <a:rPr lang="en-US" dirty="0" smtClean="0"/>
              <a:t> for Supreme Count Justice #4</a:t>
            </a:r>
          </a:p>
          <a:p>
            <a:r>
              <a:rPr lang="en-US" dirty="0" smtClean="0"/>
              <a:t>For the state senate seat, vote for the candidate from the Libertarian party</a:t>
            </a:r>
          </a:p>
          <a:p>
            <a:r>
              <a:rPr lang="en-US" dirty="0" smtClean="0"/>
              <a:t>For county auditor, vote for write-in candidate </a:t>
            </a:r>
            <a:r>
              <a:rPr lang="en-US" dirty="0" err="1" smtClean="0"/>
              <a:t>‘Joseph</a:t>
            </a:r>
            <a:r>
              <a:rPr lang="en-US" dirty="0" smtClean="0"/>
              <a:t> Banks’ </a:t>
            </a:r>
          </a:p>
          <a:p>
            <a:r>
              <a:rPr lang="en-US" dirty="0" smtClean="0"/>
              <a:t>Vote FOR the constitutional amendment 39</a:t>
            </a:r>
          </a:p>
          <a:p>
            <a:r>
              <a:rPr lang="en-US" dirty="0" smtClean="0"/>
              <a:t>Vote AGAIST the Initiative that will dedicate 49 percent of Montana ‘s yearly tobacco settlement funds for tobacco disease. </a:t>
            </a:r>
          </a:p>
          <a:p>
            <a:r>
              <a:rPr lang="en-US" dirty="0" smtClean="0"/>
              <a:t>Review all your votes</a:t>
            </a:r>
          </a:p>
          <a:p>
            <a:r>
              <a:rPr lang="en-US" dirty="0" smtClean="0"/>
              <a:t>Change your vote for constitutional amendment 39 from FOR to AGAINST</a:t>
            </a:r>
          </a:p>
          <a:p>
            <a:r>
              <a:rPr lang="en-US" dirty="0" smtClean="0"/>
              <a:t>Review all your votes</a:t>
            </a:r>
          </a:p>
          <a:p>
            <a:r>
              <a:rPr lang="en-US" dirty="0" smtClean="0"/>
              <a:t>Submit your ballot.</a:t>
            </a:r>
          </a:p>
          <a:p>
            <a:pPr>
              <a:buNone/>
            </a:pP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dirty="0" smtClean="0"/>
              <a:t>Problem statement / test objective</a:t>
            </a:r>
          </a:p>
          <a:p>
            <a:r>
              <a:rPr lang="en-US" dirty="0" smtClean="0"/>
              <a:t>User profile</a:t>
            </a:r>
          </a:p>
          <a:p>
            <a:r>
              <a:rPr lang="en-US" dirty="0" smtClean="0"/>
              <a:t>Method</a:t>
            </a:r>
          </a:p>
          <a:p>
            <a:r>
              <a:rPr lang="en-US" dirty="0" smtClean="0"/>
              <a:t>Scenarios / Task list</a:t>
            </a:r>
          </a:p>
          <a:p>
            <a:r>
              <a:rPr lang="en-US" b="1" dirty="0" smtClean="0"/>
              <a:t>Test environment / equipment</a:t>
            </a:r>
          </a:p>
          <a:p>
            <a:r>
              <a:rPr lang="en-US"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Test environment / equipment</a:t>
            </a:r>
          </a:p>
          <a:p>
            <a:r>
              <a:rPr lang="en-US" dirty="0" smtClean="0"/>
              <a:t>Simple single-room setup</a:t>
            </a:r>
          </a:p>
          <a:p>
            <a:r>
              <a:rPr lang="en-US" dirty="0" smtClean="0"/>
              <a:t>Two room setup where monitor can observe test </a:t>
            </a:r>
          </a:p>
          <a:p>
            <a:r>
              <a:rPr lang="en-US" dirty="0" smtClean="0"/>
              <a:t>Mobile lab</a:t>
            </a:r>
          </a:p>
          <a:p>
            <a:pPr lvl="1"/>
            <a:r>
              <a:rPr lang="en-US" dirty="0" smtClean="0"/>
              <a:t>Computer</a:t>
            </a:r>
          </a:p>
          <a:p>
            <a:pPr lvl="1"/>
            <a:r>
              <a:rPr lang="en-US" dirty="0" smtClean="0"/>
              <a:t>Video camera with audio</a:t>
            </a:r>
          </a:p>
          <a:p>
            <a:pPr lvl="1"/>
            <a:r>
              <a:rPr lang="en-US" dirty="0" smtClean="0"/>
              <a:t>Tripod</a:t>
            </a:r>
          </a:p>
          <a:p>
            <a:pPr lvl="1"/>
            <a:r>
              <a:rPr lang="en-US" dirty="0" smtClean="0"/>
              <a:t>Software – for example </a:t>
            </a:r>
            <a:r>
              <a:rPr lang="en-US" dirty="0" err="1" smtClean="0"/>
              <a:t>Morae</a:t>
            </a:r>
            <a:r>
              <a:rPr lang="en-US" dirty="0" smtClean="0"/>
              <a:t>, </a:t>
            </a:r>
            <a:r>
              <a:rPr lang="en-US" u="sng" dirty="0" smtClean="0">
                <a:hlinkClick r:id="rId2"/>
              </a:rPr>
              <a:t>http://www.techsmith.com/morae.asp</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–String Comparison</a:t>
            </a:r>
            <a:endParaRPr lang="en-US" dirty="0"/>
          </a:p>
        </p:txBody>
      </p:sp>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graphicFrame>
        <p:nvGraphicFramePr>
          <p:cNvPr id="4" name="Table 3"/>
          <p:cNvGraphicFramePr>
            <a:graphicFrameLocks noGrp="1"/>
          </p:cNvGraphicFramePr>
          <p:nvPr/>
        </p:nvGraphicFramePr>
        <p:xfrm>
          <a:off x="762000" y="1397000"/>
          <a:ext cx="7543801" cy="1381760"/>
        </p:xfrm>
        <a:graphic>
          <a:graphicData uri="http://schemas.openxmlformats.org/drawingml/2006/table">
            <a:tbl>
              <a:tblPr firstRow="1" bandRow="1">
                <a:tableStyleId>{5C22544A-7EE6-4342-B048-85BDC9FD1C3A}</a:tableStyleId>
              </a:tblPr>
              <a:tblGrid>
                <a:gridCol w="2133600"/>
                <a:gridCol w="2667000"/>
                <a:gridCol w="2743201"/>
              </a:tblGrid>
              <a:tr h="370840">
                <a:tc>
                  <a:txBody>
                    <a:bodyPr/>
                    <a:lstStyle/>
                    <a:p>
                      <a:pPr algn="ctr"/>
                      <a:endParaRPr lang="en-US" dirty="0"/>
                    </a:p>
                  </a:txBody>
                  <a:tcPr/>
                </a:tc>
                <a:tc>
                  <a:txBody>
                    <a:bodyPr/>
                    <a:lstStyle/>
                    <a:p>
                      <a:pPr algn="ctr"/>
                      <a:r>
                        <a:rPr lang="en-US" dirty="0" smtClean="0"/>
                        <a:t>PHP</a:t>
                      </a:r>
                      <a:endParaRPr lang="en-US" dirty="0"/>
                    </a:p>
                  </a:txBody>
                  <a:tcPr/>
                </a:tc>
                <a:tc>
                  <a:txBody>
                    <a:bodyPr/>
                    <a:lstStyle/>
                    <a:p>
                      <a:pPr algn="ctr"/>
                      <a:r>
                        <a:rPr lang="en-US" dirty="0" smtClean="0"/>
                        <a:t>JavaScript</a:t>
                      </a:r>
                      <a:endParaRPr lang="en-US" dirty="0"/>
                    </a:p>
                  </a:txBody>
                  <a:tcPr/>
                </a:tc>
              </a:tr>
              <a:tr h="370840">
                <a:tc>
                  <a:txBody>
                    <a:bodyPr/>
                    <a:lstStyle/>
                    <a:p>
                      <a:pPr algn="ctr"/>
                      <a:r>
                        <a:rPr lang="en-US" dirty="0" smtClean="0"/>
                        <a:t>Concatenation</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Quotes </a:t>
                      </a:r>
                      <a:endParaRPr lang="en-US" dirty="0"/>
                    </a:p>
                  </a:txBody>
                  <a:tcPr/>
                </a:tc>
                <a:tc>
                  <a:txBody>
                    <a:bodyPr/>
                    <a:lstStyle/>
                    <a:p>
                      <a:pPr algn="l"/>
                      <a:r>
                        <a:rPr lang="en-US" dirty="0" smtClean="0"/>
                        <a:t>Single – as is</a:t>
                      </a:r>
                    </a:p>
                    <a:p>
                      <a:pPr algn="l"/>
                      <a:r>
                        <a:rPr lang="en-US" dirty="0" smtClean="0"/>
                        <a:t>Double – interpreted</a:t>
                      </a:r>
                      <a:endParaRPr lang="en-US" dirty="0"/>
                    </a:p>
                  </a:txBody>
                  <a:tcPr/>
                </a:tc>
                <a:tc>
                  <a:txBody>
                    <a:bodyPr/>
                    <a:lstStyle/>
                    <a:p>
                      <a:pPr algn="ctr"/>
                      <a:r>
                        <a:rPr lang="en-US" dirty="0" smtClean="0"/>
                        <a:t>No difference between single</a:t>
                      </a:r>
                      <a:r>
                        <a:rPr lang="en-US" baseline="0" dirty="0" smtClean="0"/>
                        <a:t> and double quotes</a:t>
                      </a:r>
                      <a:endParaRPr lang="en-US" dirty="0"/>
                    </a:p>
                  </a:txBody>
                  <a:tcPr/>
                </a:tc>
              </a:tr>
            </a:tbl>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dirty="0" smtClean="0"/>
              <a:t>Problem statement / test objective</a:t>
            </a:r>
          </a:p>
          <a:p>
            <a:r>
              <a:rPr lang="en-US" dirty="0" smtClean="0"/>
              <a:t>User profile</a:t>
            </a:r>
          </a:p>
          <a:p>
            <a:r>
              <a:rPr lang="en-US" dirty="0" smtClean="0"/>
              <a:t>Method</a:t>
            </a:r>
          </a:p>
          <a:p>
            <a:r>
              <a:rPr lang="en-US" dirty="0" smtClean="0"/>
              <a:t>Scenarios / Task list</a:t>
            </a:r>
          </a:p>
          <a:p>
            <a:r>
              <a:rPr lang="en-US" dirty="0" smtClean="0"/>
              <a:t>Test environment / equipment</a:t>
            </a:r>
          </a:p>
          <a:p>
            <a:r>
              <a:rPr lang="en-US" b="1" dirty="0" smtClean="0"/>
              <a:t>Roles</a:t>
            </a:r>
          </a:p>
          <a:p>
            <a:r>
              <a:rPr lang="en-US" dirty="0" smtClean="0"/>
              <a:t>Evaluation measures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Roles</a:t>
            </a:r>
          </a:p>
          <a:p>
            <a:r>
              <a:rPr lang="en-US" dirty="0" smtClean="0"/>
              <a:t>Test monitor / administrator</a:t>
            </a:r>
          </a:p>
          <a:p>
            <a:pPr lvl="1"/>
            <a:r>
              <a:rPr lang="en-US" dirty="0" smtClean="0"/>
              <a:t>Important characteristics? </a:t>
            </a:r>
          </a:p>
          <a:p>
            <a:pPr lvl="1"/>
            <a:r>
              <a:rPr lang="en-US" dirty="0" smtClean="0"/>
              <a:t>Common problems?</a:t>
            </a:r>
          </a:p>
          <a:p>
            <a:r>
              <a:rPr lang="en-US" dirty="0" smtClean="0"/>
              <a:t>Data logger</a:t>
            </a:r>
          </a:p>
          <a:p>
            <a:r>
              <a:rPr lang="en-US" dirty="0" smtClean="0"/>
              <a:t>Timer</a:t>
            </a:r>
          </a:p>
          <a:p>
            <a:r>
              <a:rPr lang="en-US" dirty="0" smtClean="0"/>
              <a:t>Video recording operator</a:t>
            </a:r>
          </a:p>
          <a:p>
            <a:r>
              <a:rPr lang="en-US" dirty="0" smtClean="0"/>
              <a:t>Technical expert</a:t>
            </a:r>
          </a:p>
          <a:p>
            <a:r>
              <a:rPr lang="en-US" dirty="0" smtClean="0"/>
              <a:t>Observers</a:t>
            </a:r>
          </a:p>
          <a:p>
            <a:pPr>
              <a:buNone/>
            </a:pPr>
            <a:endParaRPr lang="en-US" dirty="0"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Monitor / Administrator</a:t>
            </a:r>
            <a:endParaRPr lang="en-US" dirty="0"/>
          </a:p>
        </p:txBody>
      </p:sp>
      <p:sp>
        <p:nvSpPr>
          <p:cNvPr id="3" name="Content Placeholder 2"/>
          <p:cNvSpPr>
            <a:spLocks noGrp="1"/>
          </p:cNvSpPr>
          <p:nvPr>
            <p:ph idx="1"/>
          </p:nvPr>
        </p:nvSpPr>
        <p:spPr>
          <a:xfrm>
            <a:off x="1600200" y="1295400"/>
            <a:ext cx="7086600" cy="5562600"/>
          </a:xfrm>
        </p:spPr>
        <p:txBody>
          <a:bodyPr>
            <a:normAutofit fontScale="85000" lnSpcReduction="20000"/>
          </a:bodyPr>
          <a:lstStyle/>
          <a:p>
            <a:pPr>
              <a:buNone/>
            </a:pPr>
            <a:r>
              <a:rPr lang="en-US" dirty="0" smtClean="0"/>
              <a:t>Important characteristics of test monitor / administrator</a:t>
            </a:r>
          </a:p>
          <a:p>
            <a:r>
              <a:rPr lang="en-US" dirty="0" smtClean="0"/>
              <a:t>Understanding of usability</a:t>
            </a:r>
          </a:p>
          <a:p>
            <a:r>
              <a:rPr lang="en-US" dirty="0" smtClean="0"/>
              <a:t>Rapport with participants</a:t>
            </a:r>
          </a:p>
          <a:p>
            <a:r>
              <a:rPr lang="en-US" dirty="0" smtClean="0"/>
              <a:t>Excellent memory</a:t>
            </a:r>
          </a:p>
          <a:p>
            <a:r>
              <a:rPr lang="en-US" dirty="0" smtClean="0"/>
              <a:t>Good listener</a:t>
            </a:r>
          </a:p>
          <a:p>
            <a:r>
              <a:rPr lang="en-US" dirty="0" smtClean="0"/>
              <a:t>Comfortable with ambiguity</a:t>
            </a:r>
          </a:p>
          <a:p>
            <a:r>
              <a:rPr lang="en-US" dirty="0" smtClean="0"/>
              <a:t>Flexible</a:t>
            </a:r>
          </a:p>
          <a:p>
            <a:r>
              <a:rPr lang="en-US" dirty="0" smtClean="0"/>
              <a:t>Long attention span</a:t>
            </a:r>
          </a:p>
          <a:p>
            <a:r>
              <a:rPr lang="en-US" dirty="0" smtClean="0"/>
              <a:t>“People person” </a:t>
            </a:r>
          </a:p>
          <a:p>
            <a:r>
              <a:rPr lang="en-US" dirty="0" smtClean="0"/>
              <a:t>“Big picture” thinker</a:t>
            </a:r>
          </a:p>
          <a:p>
            <a:r>
              <a:rPr lang="en-US" dirty="0" smtClean="0"/>
              <a:t>Good communication </a:t>
            </a:r>
          </a:p>
          <a:p>
            <a:r>
              <a:rPr lang="en-US" dirty="0" smtClean="0"/>
              <a:t>Good organizer</a:t>
            </a:r>
          </a:p>
          <a:p>
            <a:pPr>
              <a:buNone/>
            </a:pPr>
            <a:endParaRPr lang="en-US" dirty="0"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Monitor / Administrator</a:t>
            </a:r>
            <a:endParaRPr lang="en-US" dirty="0"/>
          </a:p>
        </p:txBody>
      </p:sp>
      <p:sp>
        <p:nvSpPr>
          <p:cNvPr id="3" name="Content Placeholder 2"/>
          <p:cNvSpPr>
            <a:spLocks noGrp="1"/>
          </p:cNvSpPr>
          <p:nvPr>
            <p:ph idx="1"/>
          </p:nvPr>
        </p:nvSpPr>
        <p:spPr>
          <a:xfrm>
            <a:off x="914400" y="1524000"/>
            <a:ext cx="7772400" cy="4831560"/>
          </a:xfrm>
        </p:spPr>
        <p:txBody>
          <a:bodyPr>
            <a:normAutofit/>
          </a:bodyPr>
          <a:lstStyle/>
          <a:p>
            <a:pPr>
              <a:buNone/>
            </a:pPr>
            <a:r>
              <a:rPr lang="en-US" dirty="0" smtClean="0"/>
              <a:t>Common problems:</a:t>
            </a:r>
          </a:p>
          <a:p>
            <a:r>
              <a:rPr lang="en-US" dirty="0" smtClean="0"/>
              <a:t>Leading rather than enabling</a:t>
            </a:r>
          </a:p>
          <a:p>
            <a:r>
              <a:rPr lang="en-US" dirty="0" smtClean="0"/>
              <a:t>Too involved in data collection</a:t>
            </a:r>
          </a:p>
          <a:p>
            <a:r>
              <a:rPr lang="en-US" dirty="0" smtClean="0"/>
              <a:t>Too rigid with test plan</a:t>
            </a:r>
          </a:p>
          <a:p>
            <a:r>
              <a:rPr lang="en-US" dirty="0" smtClean="0"/>
              <a:t>Doesn’t relate to participants</a:t>
            </a:r>
          </a:p>
          <a:p>
            <a:r>
              <a:rPr lang="en-US" dirty="0" smtClean="0"/>
              <a:t>Jumping to conclusions</a:t>
            </a:r>
          </a:p>
          <a:p>
            <a:pPr>
              <a:buNone/>
            </a:pPr>
            <a:endParaRPr lang="en-US" dirty="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Test plan includes:</a:t>
            </a:r>
          </a:p>
          <a:p>
            <a:r>
              <a:rPr lang="en-US" dirty="0" smtClean="0"/>
              <a:t>Purpose</a:t>
            </a:r>
          </a:p>
          <a:p>
            <a:r>
              <a:rPr lang="en-US" dirty="0" smtClean="0"/>
              <a:t>Problem statement / test objective</a:t>
            </a:r>
          </a:p>
          <a:p>
            <a:r>
              <a:rPr lang="en-US" dirty="0" smtClean="0"/>
              <a:t>User profile</a:t>
            </a:r>
          </a:p>
          <a:p>
            <a:r>
              <a:rPr lang="en-US" dirty="0" smtClean="0"/>
              <a:t>Method</a:t>
            </a:r>
          </a:p>
          <a:p>
            <a:r>
              <a:rPr lang="en-US" dirty="0" smtClean="0"/>
              <a:t>Scenarios / Task list</a:t>
            </a:r>
          </a:p>
          <a:p>
            <a:r>
              <a:rPr lang="en-US" dirty="0" smtClean="0"/>
              <a:t>Test environment / equipment</a:t>
            </a:r>
          </a:p>
          <a:p>
            <a:r>
              <a:rPr lang="en-US" dirty="0" smtClean="0"/>
              <a:t>Roles</a:t>
            </a:r>
          </a:p>
          <a:p>
            <a:r>
              <a:rPr lang="en-US" b="1" dirty="0" smtClean="0"/>
              <a:t>Evaluation measures </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measures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Sample performance measures:</a:t>
            </a:r>
          </a:p>
          <a:p>
            <a:r>
              <a:rPr lang="en-US" dirty="0" smtClean="0"/>
              <a:t>Time to complete tasks</a:t>
            </a:r>
          </a:p>
          <a:p>
            <a:r>
              <a:rPr lang="en-US" dirty="0" smtClean="0"/>
              <a:t>Percentage of task completion</a:t>
            </a:r>
          </a:p>
          <a:p>
            <a:r>
              <a:rPr lang="en-US" dirty="0" smtClean="0"/>
              <a:t>Number of errors</a:t>
            </a:r>
          </a:p>
          <a:p>
            <a:r>
              <a:rPr lang="en-US" dirty="0" smtClean="0"/>
              <a:t>Count of help accesses</a:t>
            </a:r>
          </a:p>
          <a:p>
            <a:pPr>
              <a:buNone/>
            </a:pPr>
            <a:endParaRPr lang="en-US" dirty="0" smtClean="0"/>
          </a:p>
          <a:p>
            <a:pPr>
              <a:buNone/>
            </a:pPr>
            <a:r>
              <a:rPr lang="en-US" dirty="0" smtClean="0"/>
              <a:t>Sample preference measures:</a:t>
            </a:r>
          </a:p>
          <a:p>
            <a:r>
              <a:rPr lang="en-US" dirty="0" smtClean="0"/>
              <a:t>Product usefulness</a:t>
            </a:r>
          </a:p>
          <a:p>
            <a:r>
              <a:rPr lang="en-US" dirty="0" smtClean="0"/>
              <a:t>Ease of use</a:t>
            </a:r>
          </a:p>
          <a:p>
            <a:r>
              <a:rPr lang="en-US" dirty="0" smtClean="0"/>
              <a:t>Ease of learning</a:t>
            </a:r>
          </a:p>
          <a:p>
            <a:r>
              <a:rPr lang="en-US" dirty="0" smtClean="0"/>
              <a:t>How well functions matched users’ tasks</a:t>
            </a:r>
          </a:p>
          <a:p>
            <a:r>
              <a:rPr lang="en-US" dirty="0" smtClean="0"/>
              <a:t>Ease of setup</a:t>
            </a:r>
          </a:p>
          <a:p>
            <a:endParaRPr lang="en-US" dirty="0"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Plan</a:t>
            </a:r>
            <a:endParaRPr lang="en-US" dirty="0"/>
          </a:p>
        </p:txBody>
      </p:sp>
      <p:sp>
        <p:nvSpPr>
          <p:cNvPr id="3" name="Content Placeholder 2"/>
          <p:cNvSpPr>
            <a:spLocks noGrp="1"/>
          </p:cNvSpPr>
          <p:nvPr>
            <p:ph idx="1"/>
          </p:nvPr>
        </p:nvSpPr>
        <p:spPr/>
        <p:txBody>
          <a:bodyPr>
            <a:normAutofit/>
          </a:bodyPr>
          <a:lstStyle/>
          <a:p>
            <a:pPr>
              <a:buNone/>
            </a:pPr>
            <a:r>
              <a:rPr lang="en-US" dirty="0" smtClean="0"/>
              <a:t>Evaluation measures</a:t>
            </a:r>
          </a:p>
          <a:p>
            <a:r>
              <a:rPr lang="en-US" dirty="0" smtClean="0"/>
              <a:t>Performance and preference data </a:t>
            </a:r>
          </a:p>
          <a:p>
            <a:r>
              <a:rPr lang="en-US" dirty="0" smtClean="0"/>
              <a:t>Quantitative and qualitative data</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Usability </a:t>
            </a:r>
            <a:r>
              <a:rPr lang="en-US" dirty="0" smtClean="0"/>
              <a:t>Testing</a:t>
            </a:r>
            <a:endParaRPr lang="en-US" dirty="0"/>
          </a:p>
        </p:txBody>
      </p:sp>
      <p:sp>
        <p:nvSpPr>
          <p:cNvPr id="3" name="Content Placeholder 2"/>
          <p:cNvSpPr>
            <a:spLocks noGrp="1"/>
          </p:cNvSpPr>
          <p:nvPr>
            <p:ph idx="1"/>
          </p:nvPr>
        </p:nvSpPr>
        <p:spPr/>
        <p:txBody>
          <a:bodyPr/>
          <a:lstStyle/>
          <a:p>
            <a:pPr>
              <a:buNone/>
            </a:pPr>
            <a:r>
              <a:rPr lang="en-US" b="1" dirty="0" smtClean="0"/>
              <a:t>"It takes only five users to uncover 80 percent of high-level usability problems" </a:t>
            </a:r>
          </a:p>
          <a:p>
            <a:pPr>
              <a:buNone/>
            </a:pPr>
            <a:r>
              <a:rPr lang="en-US" b="1" dirty="0" smtClean="0"/>
              <a:t>					</a:t>
            </a:r>
            <a:r>
              <a:rPr lang="en-US" b="1" dirty="0" err="1" smtClean="0"/>
              <a:t>Jakob</a:t>
            </a:r>
            <a:r>
              <a:rPr lang="en-US" b="1" dirty="0" smtClean="0"/>
              <a:t> Nielsen</a:t>
            </a:r>
            <a:endParaRPr lang="en-US" dirty="0" smtClean="0"/>
          </a:p>
          <a:p>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Usability</a:t>
            </a:r>
            <a:endParaRPr lang="en-US" sz="6000" b="1"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Usability</a:t>
            </a:r>
            <a:endParaRPr lang="en-US" sz="6000" b="1" dirty="0"/>
          </a:p>
        </p:txBody>
      </p:sp>
      <p:sp>
        <p:nvSpPr>
          <p:cNvPr id="3" name="TextBox 2"/>
          <p:cNvSpPr txBox="1"/>
          <p:nvPr/>
        </p:nvSpPr>
        <p:spPr>
          <a:xfrm>
            <a:off x="2286000" y="3886200"/>
            <a:ext cx="3505200" cy="923330"/>
          </a:xfrm>
          <a:prstGeom prst="rect">
            <a:avLst/>
          </a:prstGeom>
          <a:noFill/>
        </p:spPr>
        <p:txBody>
          <a:bodyPr wrap="square" rtlCol="0">
            <a:spAutoFit/>
          </a:bodyPr>
          <a:lstStyle/>
          <a:p>
            <a:r>
              <a:rPr lang="en-US" dirty="0" smtClean="0"/>
              <a:t>From </a:t>
            </a:r>
            <a:r>
              <a:rPr lang="en-US" u="sng" dirty="0" smtClean="0"/>
              <a:t>Designing Interfaces </a:t>
            </a:r>
            <a:r>
              <a:rPr lang="en-US" dirty="0" smtClean="0"/>
              <a:t>by Jenifer Tidwell, Chapter  1 “What Users Do”</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 Strings</a:t>
            </a:r>
            <a:endParaRPr lang="en-US" dirty="0"/>
          </a:p>
        </p:txBody>
      </p:sp>
      <p:sp>
        <p:nvSpPr>
          <p:cNvPr id="2" name="Content Placeholder 1"/>
          <p:cNvSpPr>
            <a:spLocks noGrp="1"/>
          </p:cNvSpPr>
          <p:nvPr>
            <p:ph idx="1"/>
          </p:nvPr>
        </p:nvSpPr>
        <p:spPr/>
        <p:txBody>
          <a:bodyPr>
            <a:normAutofit fontScale="92500" lnSpcReduction="20000"/>
          </a:bodyPr>
          <a:lstStyle/>
          <a:p>
            <a:pPr>
              <a:buNone/>
            </a:pPr>
            <a:r>
              <a:rPr lang="en-US" dirty="0" smtClean="0"/>
              <a:t>&lt;?</a:t>
            </a:r>
            <a:r>
              <a:rPr lang="en-US" dirty="0" err="1" smtClean="0"/>
              <a:t>php</a:t>
            </a:r>
            <a:endParaRPr lang="en-US" dirty="0" smtClean="0"/>
          </a:p>
          <a:p>
            <a:pPr>
              <a:buNone/>
            </a:pPr>
            <a:r>
              <a:rPr lang="en-US" dirty="0" smtClean="0"/>
              <a:t>		$</a:t>
            </a:r>
            <a:r>
              <a:rPr lang="en-US" dirty="0" err="1" smtClean="0"/>
              <a:t>supplierName</a:t>
            </a:r>
            <a:r>
              <a:rPr lang="en-US" dirty="0" smtClean="0"/>
              <a:t> =‘Smith’;</a:t>
            </a:r>
          </a:p>
          <a:p>
            <a:pPr>
              <a:buNone/>
            </a:pPr>
            <a:r>
              <a:rPr lang="en-US" dirty="0" smtClean="0"/>
              <a:t>		echo(……);</a:t>
            </a:r>
          </a:p>
          <a:p>
            <a:pPr>
              <a:buNone/>
            </a:pPr>
            <a:r>
              <a:rPr lang="en-US" dirty="0" smtClean="0"/>
              <a:t>?&gt;</a:t>
            </a:r>
          </a:p>
          <a:p>
            <a:pPr>
              <a:buNone/>
            </a:pPr>
            <a:endParaRPr lang="en-US" dirty="0" smtClean="0"/>
          </a:p>
          <a:p>
            <a:pPr>
              <a:buNone/>
            </a:pPr>
            <a:r>
              <a:rPr lang="en-US" dirty="0" smtClean="0"/>
              <a:t>Tell what appears in the echo to output: </a:t>
            </a:r>
          </a:p>
          <a:p>
            <a:pPr>
              <a:buNone/>
            </a:pPr>
            <a:r>
              <a:rPr lang="en-US" dirty="0" smtClean="0"/>
              <a:t>		The supplier is Smith.</a:t>
            </a:r>
          </a:p>
          <a:p>
            <a:pPr>
              <a:buNone/>
            </a:pPr>
            <a:endParaRPr lang="en-US" dirty="0" smtClean="0"/>
          </a:p>
          <a:p>
            <a:pPr>
              <a:buNone/>
            </a:pPr>
            <a:r>
              <a:rPr lang="en-US" dirty="0" smtClean="0"/>
              <a:t>Use single quotes.</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Usabilty</a:t>
            </a:r>
            <a:r>
              <a:rPr lang="en-US" dirty="0" smtClean="0"/>
              <a:t>	</a:t>
            </a:r>
            <a:endParaRPr lang="en-US" dirty="0"/>
          </a:p>
        </p:txBody>
      </p:sp>
      <p:sp>
        <p:nvSpPr>
          <p:cNvPr id="2" name="Content Placeholder 1"/>
          <p:cNvSpPr>
            <a:spLocks noGrp="1"/>
          </p:cNvSpPr>
          <p:nvPr>
            <p:ph idx="1"/>
          </p:nvPr>
        </p:nvSpPr>
        <p:spPr>
          <a:xfrm>
            <a:off x="457200" y="1219200"/>
            <a:ext cx="8229600" cy="4788091"/>
          </a:xfrm>
        </p:spPr>
        <p:txBody>
          <a:bodyPr>
            <a:normAutofit lnSpcReduction="10000"/>
          </a:bodyPr>
          <a:lstStyle/>
          <a:p>
            <a:pPr>
              <a:buNone/>
            </a:pPr>
            <a:r>
              <a:rPr lang="en-US" dirty="0" smtClean="0"/>
              <a:t>Reasons for using a software application (or any tool): </a:t>
            </a:r>
          </a:p>
          <a:p>
            <a:r>
              <a:rPr lang="en-US" dirty="0" smtClean="0"/>
              <a:t>Find some fact or object</a:t>
            </a:r>
          </a:p>
          <a:p>
            <a:r>
              <a:rPr lang="en-US" dirty="0" smtClean="0"/>
              <a:t>Learning something</a:t>
            </a:r>
          </a:p>
          <a:p>
            <a:r>
              <a:rPr lang="en-US" dirty="0" smtClean="0"/>
              <a:t>Performing a transaction</a:t>
            </a:r>
          </a:p>
          <a:p>
            <a:r>
              <a:rPr lang="en-US" dirty="0" smtClean="0"/>
              <a:t>Controlling or monitoring something </a:t>
            </a:r>
          </a:p>
          <a:p>
            <a:r>
              <a:rPr lang="en-US" dirty="0" smtClean="0"/>
              <a:t>Creating something</a:t>
            </a:r>
          </a:p>
          <a:p>
            <a:r>
              <a:rPr lang="en-US" dirty="0" smtClean="0"/>
              <a:t>Conversing with other people</a:t>
            </a:r>
          </a:p>
          <a:p>
            <a:r>
              <a:rPr lang="en-US" dirty="0" smtClean="0"/>
              <a:t>Being entertained</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Usabilty</a:t>
            </a:r>
            <a:r>
              <a:rPr lang="en-US" dirty="0" smtClean="0"/>
              <a:t>	</a:t>
            </a:r>
            <a:endParaRPr lang="en-US" dirty="0"/>
          </a:p>
        </p:txBody>
      </p:sp>
      <p:sp>
        <p:nvSpPr>
          <p:cNvPr id="2" name="Content Placeholder 1"/>
          <p:cNvSpPr>
            <a:spLocks noGrp="1"/>
          </p:cNvSpPr>
          <p:nvPr>
            <p:ph idx="1"/>
          </p:nvPr>
        </p:nvSpPr>
        <p:spPr>
          <a:xfrm>
            <a:off x="457200" y="1219200"/>
            <a:ext cx="8229600" cy="4788091"/>
          </a:xfrm>
        </p:spPr>
        <p:txBody>
          <a:bodyPr>
            <a:normAutofit/>
          </a:bodyPr>
          <a:lstStyle/>
          <a:p>
            <a:pPr>
              <a:buNone/>
            </a:pPr>
            <a:r>
              <a:rPr lang="en-US" dirty="0" smtClean="0"/>
              <a:t>Using an application is like a conversation  which your software is mediating.</a:t>
            </a:r>
          </a:p>
          <a:p>
            <a:pPr>
              <a:buNone/>
            </a:pPr>
            <a:endParaRPr lang="en-US" dirty="0" smtClean="0"/>
          </a:p>
          <a:p>
            <a:pPr>
              <a:buNone/>
            </a:pPr>
            <a:r>
              <a:rPr lang="en-US" dirty="0" smtClean="0"/>
              <a:t>When building software for a client, ask why they want it. </a:t>
            </a:r>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Mobile Phone User	</a:t>
            </a:r>
            <a:endParaRPr lang="en-US" dirty="0"/>
          </a:p>
        </p:txBody>
      </p:sp>
      <p:sp>
        <p:nvSpPr>
          <p:cNvPr id="2" name="Content Placeholder 1"/>
          <p:cNvSpPr>
            <a:spLocks noGrp="1"/>
          </p:cNvSpPr>
          <p:nvPr>
            <p:ph idx="1"/>
          </p:nvPr>
        </p:nvSpPr>
        <p:spPr>
          <a:xfrm>
            <a:off x="457200" y="1295400"/>
            <a:ext cx="8229600" cy="4711891"/>
          </a:xfrm>
        </p:spPr>
        <p:txBody>
          <a:bodyPr>
            <a:normAutofit/>
          </a:bodyPr>
          <a:lstStyle/>
          <a:p>
            <a:pPr>
              <a:buNone/>
            </a:pPr>
            <a:r>
              <a:rPr lang="en-US" dirty="0" smtClean="0"/>
              <a:t>A mobile phone user wants a way to search through his contacts list more quickly. You, as the designer, can come up with some clever ideas to save keystrokes while searching. But why does he want it? It turns out that he makes a lot of calls while driving, and he doesn’t want to take his eyes off the road more than he has to. Now that you know that, would you design a different system. </a:t>
            </a:r>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Email Client - continued</a:t>
            </a:r>
            <a:endParaRPr lang="en-US" dirty="0"/>
          </a:p>
        </p:txBody>
      </p:sp>
      <p:sp>
        <p:nvSpPr>
          <p:cNvPr id="2" name="Content Placeholder 1"/>
          <p:cNvSpPr>
            <a:spLocks noGrp="1"/>
          </p:cNvSpPr>
          <p:nvPr>
            <p:ph idx="1"/>
          </p:nvPr>
        </p:nvSpPr>
        <p:spPr>
          <a:xfrm>
            <a:off x="457200" y="1295400"/>
            <a:ext cx="8229600" cy="4711891"/>
          </a:xfrm>
        </p:spPr>
        <p:txBody>
          <a:bodyPr>
            <a:normAutofit/>
          </a:bodyPr>
          <a:lstStyle/>
          <a:p>
            <a:pPr>
              <a:buNone/>
            </a:pPr>
            <a:r>
              <a:rPr lang="en-US" dirty="0" smtClean="0"/>
              <a:t>Why does a mid-level manager use an email client? Yes, of course – “to read email”. Why does she read and send email in the first place? </a:t>
            </a:r>
          </a:p>
          <a:p>
            <a:pPr>
              <a:buNone/>
            </a:pPr>
            <a:endParaRPr lang="en-US" dirty="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Email Client</a:t>
            </a:r>
            <a:endParaRPr lang="en-US" dirty="0"/>
          </a:p>
        </p:txBody>
      </p:sp>
      <p:sp>
        <p:nvSpPr>
          <p:cNvPr id="2" name="Content Placeholder 1"/>
          <p:cNvSpPr>
            <a:spLocks noGrp="1"/>
          </p:cNvSpPr>
          <p:nvPr>
            <p:ph idx="1"/>
          </p:nvPr>
        </p:nvSpPr>
        <p:spPr>
          <a:xfrm>
            <a:off x="457200" y="1295400"/>
            <a:ext cx="8229600" cy="4711891"/>
          </a:xfrm>
        </p:spPr>
        <p:txBody>
          <a:bodyPr>
            <a:normAutofit/>
          </a:bodyPr>
          <a:lstStyle/>
          <a:p>
            <a:pPr>
              <a:buNone/>
            </a:pPr>
            <a:r>
              <a:rPr lang="en-US" dirty="0" smtClean="0"/>
              <a:t>Converse with other people. </a:t>
            </a:r>
          </a:p>
          <a:p>
            <a:pPr>
              <a:buNone/>
            </a:pPr>
            <a:endParaRPr lang="en-US" dirty="0" smtClean="0"/>
          </a:p>
          <a:p>
            <a:pPr>
              <a:buNone/>
            </a:pPr>
            <a:r>
              <a:rPr lang="en-US" dirty="0" smtClean="0"/>
              <a:t>Other means might achieve the same ends: the phone, a hallway conversation, a formal document. </a:t>
            </a:r>
          </a:p>
          <a:p>
            <a:pPr>
              <a:buNone/>
            </a:pPr>
            <a:endParaRPr lang="en-US" dirty="0" smtClean="0"/>
          </a:p>
          <a:p>
            <a:pPr>
              <a:buNone/>
            </a:pPr>
            <a:r>
              <a:rPr lang="en-US" dirty="0" smtClean="0"/>
              <a:t>Email fills some needs that the other methods don’t?  What? </a:t>
            </a: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Users</a:t>
            </a:r>
            <a:endParaRPr lang="en-US" dirty="0"/>
          </a:p>
        </p:txBody>
      </p:sp>
      <p:sp>
        <p:nvSpPr>
          <p:cNvPr id="2" name="Content Placeholder 1"/>
          <p:cNvSpPr>
            <a:spLocks noGrp="1"/>
          </p:cNvSpPr>
          <p:nvPr>
            <p:ph idx="1"/>
          </p:nvPr>
        </p:nvSpPr>
        <p:spPr/>
        <p:txBody>
          <a:bodyPr>
            <a:normAutofit fontScale="92500" lnSpcReduction="20000"/>
          </a:bodyPr>
          <a:lstStyle/>
          <a:p>
            <a:pPr>
              <a:buNone/>
            </a:pPr>
            <a:r>
              <a:rPr lang="en-US" dirty="0" smtClean="0"/>
              <a:t>For the web application that you are developing: </a:t>
            </a:r>
          </a:p>
          <a:p>
            <a:r>
              <a:rPr lang="en-US" dirty="0" smtClean="0"/>
              <a:t>Goals in using the application</a:t>
            </a:r>
          </a:p>
          <a:p>
            <a:r>
              <a:rPr lang="en-US" dirty="0" smtClean="0"/>
              <a:t>Specific tasks they undertake in pursuit this goal</a:t>
            </a:r>
          </a:p>
          <a:p>
            <a:r>
              <a:rPr lang="en-US" dirty="0" smtClean="0"/>
              <a:t>Language and words they use to describe what they’re doing</a:t>
            </a:r>
          </a:p>
          <a:p>
            <a:r>
              <a:rPr lang="en-US" dirty="0" smtClean="0"/>
              <a:t>Their skill at using software similar to what you’re designing</a:t>
            </a:r>
          </a:p>
          <a:p>
            <a:r>
              <a:rPr lang="en-US" dirty="0" smtClean="0"/>
              <a:t>Their attitudes toward the kind of thing you’re designing, and how different designs might affect those attitudes</a:t>
            </a:r>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Web Usability</a:t>
            </a:r>
            <a:endParaRPr lang="en-US" sz="6000" b="1" dirty="0"/>
          </a:p>
        </p:txBody>
      </p:sp>
      <p:sp>
        <p:nvSpPr>
          <p:cNvPr id="3" name="TextBox 2"/>
          <p:cNvSpPr txBox="1"/>
          <p:nvPr/>
        </p:nvSpPr>
        <p:spPr>
          <a:xfrm>
            <a:off x="2286000" y="3886200"/>
            <a:ext cx="3505200" cy="646331"/>
          </a:xfrm>
          <a:prstGeom prst="rect">
            <a:avLst/>
          </a:prstGeom>
          <a:noFill/>
        </p:spPr>
        <p:txBody>
          <a:bodyPr wrap="square" rtlCol="0">
            <a:spAutoFit/>
          </a:bodyPr>
          <a:lstStyle/>
          <a:p>
            <a:r>
              <a:rPr lang="en-US" dirty="0" smtClean="0"/>
              <a:t>From </a:t>
            </a:r>
            <a:r>
              <a:rPr lang="en-US" u="sng" dirty="0" smtClean="0"/>
              <a:t>Don’t Make Me Think </a:t>
            </a:r>
            <a:r>
              <a:rPr lang="en-US" dirty="0" smtClean="0"/>
              <a:t>by Steve Krug</a:t>
            </a:r>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Don’t Make Me Think</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743200"/>
            <a:ext cx="8181975" cy="2590800"/>
          </a:xfrm>
          <a:prstGeom prst="rect">
            <a:avLst/>
          </a:prstGeom>
          <a:noFill/>
          <a:ln w="9525">
            <a:noFill/>
            <a:miter lim="800000"/>
            <a:headEnd/>
            <a:tailEnd/>
          </a:ln>
        </p:spPr>
      </p:pic>
      <p:sp>
        <p:nvSpPr>
          <p:cNvPr id="5" name="TextBox 4"/>
          <p:cNvSpPr txBox="1"/>
          <p:nvPr/>
        </p:nvSpPr>
        <p:spPr>
          <a:xfrm>
            <a:off x="609600" y="1600200"/>
            <a:ext cx="7162800" cy="646331"/>
          </a:xfrm>
          <a:prstGeom prst="rect">
            <a:avLst/>
          </a:prstGeom>
          <a:noFill/>
        </p:spPr>
        <p:txBody>
          <a:bodyPr wrap="square" rtlCol="0">
            <a:spAutoFit/>
          </a:bodyPr>
          <a:lstStyle/>
          <a:p>
            <a:r>
              <a:rPr lang="en-US" dirty="0" smtClean="0"/>
              <a:t>Avoid cute or clever names, marketing induced names, company-specific names and unfamiliar technical names.</a:t>
            </a:r>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Don’t Make Me Think</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304800" y="2209800"/>
            <a:ext cx="8960555" cy="3048000"/>
          </a:xfrm>
          <a:prstGeom prst="rect">
            <a:avLst/>
          </a:prstGeom>
          <a:noFill/>
          <a:ln w="9525">
            <a:noFill/>
            <a:miter lim="800000"/>
            <a:headEnd/>
            <a:tailEnd/>
          </a:ln>
        </p:spPr>
      </p:pic>
      <p:sp>
        <p:nvSpPr>
          <p:cNvPr id="5" name="TextBox 4"/>
          <p:cNvSpPr txBox="1"/>
          <p:nvPr/>
        </p:nvSpPr>
        <p:spPr>
          <a:xfrm>
            <a:off x="609600" y="1600200"/>
            <a:ext cx="7162800" cy="369332"/>
          </a:xfrm>
          <a:prstGeom prst="rect">
            <a:avLst/>
          </a:prstGeom>
          <a:noFill/>
        </p:spPr>
        <p:txBody>
          <a:bodyPr wrap="square" rtlCol="0">
            <a:spAutoFit/>
          </a:bodyPr>
          <a:lstStyle/>
          <a:p>
            <a:r>
              <a:rPr lang="en-US" dirty="0" smtClean="0"/>
              <a:t>Make it obvious what is and isn’t clickable.</a:t>
            </a:r>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People Really Use the Web</a:t>
            </a:r>
            <a:endParaRPr lang="en-US" dirty="0"/>
          </a:p>
        </p:txBody>
      </p:sp>
      <p:sp>
        <p:nvSpPr>
          <p:cNvPr id="4" name="Content Placeholder 3"/>
          <p:cNvSpPr>
            <a:spLocks noGrp="1"/>
          </p:cNvSpPr>
          <p:nvPr>
            <p:ph idx="1"/>
          </p:nvPr>
        </p:nvSpPr>
        <p:spPr/>
        <p:txBody>
          <a:bodyPr/>
          <a:lstStyle/>
          <a:p>
            <a:pPr>
              <a:buNone/>
            </a:pPr>
            <a:r>
              <a:rPr lang="en-US" dirty="0" smtClean="0"/>
              <a:t>Facts: </a:t>
            </a:r>
          </a:p>
          <a:p>
            <a:pPr marL="582930" indent="-514350">
              <a:buFont typeface="+mj-lt"/>
              <a:buAutoNum type="arabicPeriod"/>
            </a:pPr>
            <a:r>
              <a:rPr lang="en-US" dirty="0" smtClean="0"/>
              <a:t>We don’t read pages. We scan them. </a:t>
            </a:r>
          </a:p>
          <a:p>
            <a:pPr marL="582930" indent="-514350">
              <a:buFont typeface="+mj-lt"/>
              <a:buAutoNum type="arabicPeriod"/>
            </a:pPr>
            <a:r>
              <a:rPr lang="en-US" dirty="0" smtClean="0"/>
              <a:t>We don’t make optimal choices. We </a:t>
            </a:r>
            <a:r>
              <a:rPr lang="en-US" dirty="0" err="1" smtClean="0"/>
              <a:t>satisfice</a:t>
            </a:r>
            <a:r>
              <a:rPr lang="en-US" dirty="0" smtClean="0"/>
              <a:t>. </a:t>
            </a:r>
          </a:p>
          <a:p>
            <a:pPr marL="582930" indent="-514350">
              <a:buFont typeface="+mj-lt"/>
              <a:buAutoNum type="arabicPeriod"/>
            </a:pPr>
            <a:r>
              <a:rPr lang="en-US" dirty="0" smtClean="0"/>
              <a:t>We don’t figure out how things work. We muddle through.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p:spPr>
        <p:txBody>
          <a:bodyPr>
            <a:normAutofit fontScale="90000"/>
          </a:bodyPr>
          <a:lstStyle/>
          <a:p>
            <a:r>
              <a:rPr lang="en-US" dirty="0" smtClean="0"/>
              <a:t>PHP String Functions</a:t>
            </a:r>
            <a:br>
              <a:rPr lang="en-US" dirty="0" smtClean="0"/>
            </a:br>
            <a:r>
              <a:rPr lang="en-US" dirty="0" smtClean="0">
                <a:hlinkClick r:id="rId2"/>
              </a:rPr>
              <a:t> </a:t>
            </a:r>
            <a:r>
              <a:rPr lang="en-US" sz="2700" dirty="0" smtClean="0">
                <a:hlinkClick r:id="rId2"/>
              </a:rPr>
              <a:t>http://www.php.net/manual/en/book.strings.php</a:t>
            </a:r>
            <a:endParaRPr lang="en-US" sz="2700" dirty="0"/>
          </a:p>
        </p:txBody>
      </p:sp>
      <p:graphicFrame>
        <p:nvGraphicFramePr>
          <p:cNvPr id="4" name="Content Placeholder 3"/>
          <p:cNvGraphicFramePr>
            <a:graphicFrameLocks noGrp="1"/>
          </p:cNvGraphicFramePr>
          <p:nvPr>
            <p:ph idx="1"/>
          </p:nvPr>
        </p:nvGraphicFramePr>
        <p:xfrm>
          <a:off x="228600" y="1905000"/>
          <a:ext cx="8610600" cy="4235450"/>
        </p:xfrm>
        <a:graphic>
          <a:graphicData uri="http://schemas.openxmlformats.org/drawingml/2006/table">
            <a:tbl>
              <a:tblPr firstRow="1" bandRow="1">
                <a:tableStyleId>{5C22544A-7EE6-4342-B048-85BDC9FD1C3A}</a:tableStyleId>
              </a:tblPr>
              <a:tblGrid>
                <a:gridCol w="3258065"/>
                <a:gridCol w="5352535"/>
              </a:tblGrid>
              <a:tr h="370840">
                <a:tc>
                  <a:txBody>
                    <a:bodyPr/>
                    <a:lstStyle/>
                    <a:p>
                      <a:pPr algn="l" fontAlgn="t"/>
                      <a:r>
                        <a:rPr lang="en-US" sz="1800" b="1" dirty="0" smtClean="0">
                          <a:solidFill>
                            <a:srgbClr val="FFFFFF"/>
                          </a:solidFill>
                          <a:latin typeface="Verdana"/>
                        </a:rPr>
                        <a:t>Function</a:t>
                      </a:r>
                      <a:endParaRPr lang="en-US" sz="1800" b="1" dirty="0">
                        <a:solidFill>
                          <a:srgbClr val="FFFFFF"/>
                        </a:solidFill>
                        <a:latin typeface="Verdana"/>
                      </a:endParaRPr>
                    </a:p>
                  </a:txBody>
                  <a:tcPr marL="47625" marR="47625" marT="47625" marB="47625"/>
                </a:tc>
                <a:tc>
                  <a:txBody>
                    <a:bodyPr/>
                    <a:lstStyle/>
                    <a:p>
                      <a:pPr algn="l" fontAlgn="t"/>
                      <a:r>
                        <a:rPr lang="en-US" sz="1800" b="1" dirty="0" smtClean="0">
                          <a:solidFill>
                            <a:srgbClr val="FFFFFF"/>
                          </a:solidFill>
                          <a:latin typeface="Verdana"/>
                        </a:rPr>
                        <a:t>Action</a:t>
                      </a:r>
                      <a:endParaRPr lang="en-US" sz="1800" b="1" dirty="0">
                        <a:solidFill>
                          <a:srgbClr val="FFFFFF"/>
                        </a:solidFill>
                        <a:latin typeface="Verdana"/>
                      </a:endParaRPr>
                    </a:p>
                  </a:txBody>
                  <a:tcPr marL="47625" marR="47625" marT="47625" marB="47625"/>
                </a:tc>
              </a:tr>
              <a:tr h="370840">
                <a:tc>
                  <a:txBody>
                    <a:bodyPr/>
                    <a:lstStyle/>
                    <a:p>
                      <a:pPr algn="l" fontAlgn="t"/>
                      <a:r>
                        <a:rPr lang="en-US" sz="1800" b="1" i="0" kern="1200" dirty="0" err="1" smtClean="0">
                          <a:solidFill>
                            <a:schemeClr val="dk1"/>
                          </a:solidFill>
                          <a:latin typeface="+mn-lt"/>
                          <a:ea typeface="+mn-ea"/>
                          <a:cs typeface="+mn-cs"/>
                        </a:rPr>
                        <a:t>strlen</a:t>
                      </a:r>
                      <a:r>
                        <a:rPr lang="en-US" sz="1800" b="0" i="0" kern="1200" dirty="0" smtClean="0">
                          <a:solidFill>
                            <a:schemeClr val="dk1"/>
                          </a:solidFill>
                          <a:latin typeface="+mn-lt"/>
                          <a:ea typeface="+mn-ea"/>
                          <a:cs typeface="+mn-cs"/>
                        </a:rPr>
                        <a:t> ( string)</a:t>
                      </a:r>
                      <a:endParaRPr lang="en-US" sz="1800" dirty="0">
                        <a:solidFill>
                          <a:srgbClr val="333333"/>
                        </a:solidFill>
                        <a:latin typeface="Verdana"/>
                      </a:endParaRPr>
                    </a:p>
                  </a:txBody>
                  <a:tcPr marL="47625" marR="47625" marT="47625" marB="47625"/>
                </a:tc>
                <a:tc>
                  <a:txBody>
                    <a:bodyPr/>
                    <a:lstStyle/>
                    <a:p>
                      <a:pPr algn="l" fontAlgn="t"/>
                      <a:r>
                        <a:rPr lang="en-US" sz="1800" b="0" i="0" kern="1200" dirty="0" smtClean="0">
                          <a:solidFill>
                            <a:schemeClr val="dk1"/>
                          </a:solidFill>
                          <a:latin typeface="+mn-lt"/>
                          <a:ea typeface="+mn-ea"/>
                          <a:cs typeface="+mn-cs"/>
                        </a:rPr>
                        <a:t>Returns the length of the given </a:t>
                      </a:r>
                      <a:r>
                        <a:rPr lang="en-US" sz="1800" b="1" i="1" kern="1200" dirty="0" smtClean="0">
                          <a:solidFill>
                            <a:schemeClr val="dk1"/>
                          </a:solidFill>
                          <a:latin typeface="+mn-lt"/>
                          <a:ea typeface="+mn-ea"/>
                          <a:cs typeface="+mn-cs"/>
                        </a:rPr>
                        <a:t>string</a:t>
                      </a:r>
                      <a:r>
                        <a:rPr lang="en-US" sz="1800" b="0" i="0" kern="1200" dirty="0" smtClean="0">
                          <a:solidFill>
                            <a:schemeClr val="dk1"/>
                          </a:solidFill>
                          <a:latin typeface="+mn-lt"/>
                          <a:ea typeface="+mn-ea"/>
                          <a:cs typeface="+mn-cs"/>
                        </a:rPr>
                        <a:t>.</a:t>
                      </a:r>
                      <a:endParaRPr lang="en-US" sz="1800" dirty="0">
                        <a:solidFill>
                          <a:srgbClr val="333333"/>
                        </a:solidFill>
                        <a:latin typeface="Verdana"/>
                      </a:endParaRPr>
                    </a:p>
                  </a:txBody>
                  <a:tcPr marL="47625" marR="47625" marT="47625" marB="47625"/>
                </a:tc>
              </a:tr>
              <a:tr h="370840">
                <a:tc>
                  <a:txBody>
                    <a:bodyPr/>
                    <a:lstStyle/>
                    <a:p>
                      <a:pPr algn="l" fontAlgn="t"/>
                      <a:r>
                        <a:rPr lang="en-US" sz="1800" b="0" i="0" kern="1200" dirty="0" smtClean="0">
                          <a:solidFill>
                            <a:schemeClr val="dk1"/>
                          </a:solidFill>
                          <a:latin typeface="+mn-lt"/>
                          <a:ea typeface="+mn-ea"/>
                          <a:cs typeface="+mn-cs"/>
                        </a:rPr>
                        <a:t> </a:t>
                      </a:r>
                      <a:r>
                        <a:rPr lang="en-US" sz="1800" b="1" i="0" kern="1200" dirty="0" err="1" smtClean="0">
                          <a:solidFill>
                            <a:schemeClr val="dk1"/>
                          </a:solidFill>
                          <a:latin typeface="+mn-lt"/>
                          <a:ea typeface="+mn-ea"/>
                          <a:cs typeface="+mn-cs"/>
                        </a:rPr>
                        <a:t>strpos</a:t>
                      </a:r>
                      <a:r>
                        <a:rPr lang="en-US" sz="1800" b="0" i="0" kern="1200" dirty="0" smtClean="0">
                          <a:solidFill>
                            <a:schemeClr val="dk1"/>
                          </a:solidFill>
                          <a:latin typeface="+mn-lt"/>
                          <a:ea typeface="+mn-ea"/>
                          <a:cs typeface="+mn-cs"/>
                        </a:rPr>
                        <a:t> ( string, </a:t>
                      </a:r>
                      <a:r>
                        <a:rPr lang="en-US" sz="1800" b="0" i="0" kern="1200" dirty="0" err="1" smtClean="0">
                          <a:solidFill>
                            <a:schemeClr val="dk1"/>
                          </a:solidFill>
                          <a:latin typeface="+mn-lt"/>
                          <a:ea typeface="+mn-ea"/>
                          <a:cs typeface="+mn-cs"/>
                        </a:rPr>
                        <a:t>search_for</a:t>
                      </a:r>
                      <a:r>
                        <a:rPr lang="en-US" sz="1800" b="0" i="0" kern="1200" dirty="0" smtClean="0">
                          <a:solidFill>
                            <a:schemeClr val="dk1"/>
                          </a:solidFill>
                          <a:latin typeface="+mn-lt"/>
                          <a:ea typeface="+mn-ea"/>
                          <a:cs typeface="+mn-cs"/>
                        </a:rPr>
                        <a:t> )</a:t>
                      </a:r>
                      <a:endParaRPr lang="en-US" sz="1800" dirty="0">
                        <a:solidFill>
                          <a:srgbClr val="333333"/>
                        </a:solidFill>
                        <a:latin typeface="Verdana"/>
                      </a:endParaRPr>
                    </a:p>
                  </a:txBody>
                  <a:tcPr marL="47625" marR="47625" marT="47625" marB="47625"/>
                </a:tc>
                <a:tc>
                  <a:txBody>
                    <a:bodyPr/>
                    <a:lstStyle/>
                    <a:p>
                      <a:pPr algn="l" fontAlgn="t"/>
                      <a:r>
                        <a:rPr lang="en-US" sz="1800" b="0" i="0" kern="1200" dirty="0" smtClean="0">
                          <a:solidFill>
                            <a:schemeClr val="dk1"/>
                          </a:solidFill>
                          <a:latin typeface="+mn-lt"/>
                          <a:ea typeface="+mn-ea"/>
                          <a:cs typeface="+mn-cs"/>
                        </a:rPr>
                        <a:t>Returns the numeric position of the first occurrence</a:t>
                      </a:r>
                      <a:r>
                        <a:rPr lang="en-US" sz="1800" b="0" i="0" kern="1200" baseline="0" dirty="0" smtClean="0">
                          <a:solidFill>
                            <a:schemeClr val="dk1"/>
                          </a:solidFill>
                          <a:latin typeface="+mn-lt"/>
                          <a:ea typeface="+mn-ea"/>
                          <a:cs typeface="+mn-cs"/>
                        </a:rPr>
                        <a:t> </a:t>
                      </a:r>
                      <a:r>
                        <a:rPr lang="en-US" sz="1800" b="0" i="0" kern="1200" dirty="0" smtClean="0">
                          <a:solidFill>
                            <a:schemeClr val="dk1"/>
                          </a:solidFill>
                          <a:latin typeface="+mn-lt"/>
                          <a:ea typeface="+mn-ea"/>
                          <a:cs typeface="+mn-cs"/>
                        </a:rPr>
                        <a:t>of  </a:t>
                      </a:r>
                      <a:r>
                        <a:rPr lang="en-US" sz="1800" b="1" i="1" kern="1200" dirty="0" err="1" smtClean="0">
                          <a:solidFill>
                            <a:schemeClr val="dk1"/>
                          </a:solidFill>
                          <a:latin typeface="+mn-lt"/>
                          <a:ea typeface="+mn-ea"/>
                          <a:cs typeface="+mn-cs"/>
                        </a:rPr>
                        <a:t>search_for</a:t>
                      </a:r>
                      <a:r>
                        <a:rPr lang="en-US" sz="1800" b="0" i="0" kern="1200" dirty="0" smtClean="0">
                          <a:solidFill>
                            <a:schemeClr val="dk1"/>
                          </a:solidFill>
                          <a:latin typeface="+mn-lt"/>
                          <a:ea typeface="+mn-ea"/>
                          <a:cs typeface="+mn-cs"/>
                        </a:rPr>
                        <a:t> string in the </a:t>
                      </a:r>
                      <a:r>
                        <a:rPr lang="en-US" sz="1800" b="1" i="1" kern="1200" dirty="0" smtClean="0">
                          <a:solidFill>
                            <a:schemeClr val="dk1"/>
                          </a:solidFill>
                          <a:latin typeface="+mn-lt"/>
                          <a:ea typeface="+mn-ea"/>
                          <a:cs typeface="+mn-cs"/>
                        </a:rPr>
                        <a:t>string</a:t>
                      </a:r>
                      <a:r>
                        <a:rPr lang="en-US" sz="1800" b="0" i="0" kern="1200" dirty="0" smtClean="0">
                          <a:solidFill>
                            <a:schemeClr val="dk1"/>
                          </a:solidFill>
                          <a:latin typeface="+mn-lt"/>
                          <a:ea typeface="+mn-ea"/>
                          <a:cs typeface="+mn-cs"/>
                        </a:rPr>
                        <a:t>.</a:t>
                      </a:r>
                      <a:endParaRPr lang="en-US" sz="1800" dirty="0">
                        <a:solidFill>
                          <a:srgbClr val="333333"/>
                        </a:solidFill>
                        <a:latin typeface="Verdana"/>
                      </a:endParaRPr>
                    </a:p>
                  </a:txBody>
                  <a:tcPr marL="47625" marR="47625" marT="47625" marB="47625"/>
                </a:tc>
              </a:tr>
              <a:tr h="370840">
                <a:tc>
                  <a:txBody>
                    <a:bodyPr/>
                    <a:lstStyle/>
                    <a:p>
                      <a:pPr algn="l" fontAlgn="t"/>
                      <a:r>
                        <a:rPr lang="en-US" sz="1800" b="1" i="0" kern="1200" dirty="0" err="1" smtClean="0">
                          <a:solidFill>
                            <a:schemeClr val="dk1"/>
                          </a:solidFill>
                          <a:latin typeface="+mn-lt"/>
                          <a:ea typeface="+mn-ea"/>
                          <a:cs typeface="+mn-cs"/>
                        </a:rPr>
                        <a:t>substr</a:t>
                      </a:r>
                      <a:r>
                        <a:rPr lang="en-US" sz="1800" b="0" i="0" kern="1200" dirty="0" smtClean="0">
                          <a:solidFill>
                            <a:schemeClr val="dk1"/>
                          </a:solidFill>
                          <a:latin typeface="+mn-lt"/>
                          <a:ea typeface="+mn-ea"/>
                          <a:cs typeface="+mn-cs"/>
                        </a:rPr>
                        <a:t> ( string, start, length )</a:t>
                      </a:r>
                      <a:endParaRPr lang="en-US" sz="1800" dirty="0">
                        <a:solidFill>
                          <a:srgbClr val="333333"/>
                        </a:solidFill>
                        <a:latin typeface="Verdana"/>
                      </a:endParaRPr>
                    </a:p>
                  </a:txBody>
                  <a:tcPr marL="47625" marR="47625" marT="47625" marB="47625"/>
                </a:tc>
                <a:tc>
                  <a:txBody>
                    <a:bodyPr/>
                    <a:lstStyle/>
                    <a:p>
                      <a:pPr algn="l" fontAlgn="t"/>
                      <a:r>
                        <a:rPr lang="en-US" sz="1800" b="0" i="0" kern="1200" dirty="0" smtClean="0">
                          <a:solidFill>
                            <a:schemeClr val="dk1"/>
                          </a:solidFill>
                          <a:latin typeface="+mn-lt"/>
                          <a:ea typeface="+mn-ea"/>
                          <a:cs typeface="+mn-cs"/>
                        </a:rPr>
                        <a:t>Returns the portion of </a:t>
                      </a:r>
                      <a:r>
                        <a:rPr lang="en-US" sz="1800" b="1" i="1" kern="1200" dirty="0" smtClean="0">
                          <a:solidFill>
                            <a:schemeClr val="dk1"/>
                          </a:solidFill>
                          <a:latin typeface="+mn-lt"/>
                          <a:ea typeface="+mn-ea"/>
                          <a:cs typeface="+mn-cs"/>
                        </a:rPr>
                        <a:t>string</a:t>
                      </a:r>
                      <a:r>
                        <a:rPr lang="en-US" sz="1800" b="0" i="0" kern="1200" dirty="0" smtClean="0">
                          <a:solidFill>
                            <a:schemeClr val="dk1"/>
                          </a:solidFill>
                          <a:latin typeface="+mn-lt"/>
                          <a:ea typeface="+mn-ea"/>
                          <a:cs typeface="+mn-cs"/>
                        </a:rPr>
                        <a:t> specified starting</a:t>
                      </a:r>
                      <a:r>
                        <a:rPr lang="en-US" sz="1800" b="0" i="0" kern="1200" baseline="0" dirty="0" smtClean="0">
                          <a:solidFill>
                            <a:schemeClr val="dk1"/>
                          </a:solidFill>
                          <a:latin typeface="+mn-lt"/>
                          <a:ea typeface="+mn-ea"/>
                          <a:cs typeface="+mn-cs"/>
                        </a:rPr>
                        <a:t> at the </a:t>
                      </a:r>
                      <a:r>
                        <a:rPr lang="en-US" sz="1800" b="1" i="1" kern="1200" dirty="0" smtClean="0">
                          <a:solidFill>
                            <a:schemeClr val="dk1"/>
                          </a:solidFill>
                          <a:latin typeface="+mn-lt"/>
                          <a:ea typeface="+mn-ea"/>
                          <a:cs typeface="+mn-cs"/>
                        </a:rPr>
                        <a:t>start</a:t>
                      </a:r>
                      <a:r>
                        <a:rPr lang="en-US" sz="1800" b="0" i="0" kern="1200" dirty="0" smtClean="0">
                          <a:solidFill>
                            <a:schemeClr val="dk1"/>
                          </a:solidFill>
                          <a:latin typeface="+mn-lt"/>
                          <a:ea typeface="+mn-ea"/>
                          <a:cs typeface="+mn-cs"/>
                        </a:rPr>
                        <a:t> position</a:t>
                      </a:r>
                      <a:r>
                        <a:rPr lang="en-US" sz="1800" b="0" i="0" kern="1200" baseline="0" dirty="0" smtClean="0">
                          <a:solidFill>
                            <a:schemeClr val="dk1"/>
                          </a:solidFill>
                          <a:latin typeface="+mn-lt"/>
                          <a:ea typeface="+mn-ea"/>
                          <a:cs typeface="+mn-cs"/>
                        </a:rPr>
                        <a:t> and of the </a:t>
                      </a:r>
                      <a:r>
                        <a:rPr lang="en-US" sz="1800" b="1" i="1" kern="1200" dirty="0" smtClean="0">
                          <a:solidFill>
                            <a:schemeClr val="dk1"/>
                          </a:solidFill>
                          <a:latin typeface="+mn-lt"/>
                          <a:ea typeface="+mn-ea"/>
                          <a:cs typeface="+mn-cs"/>
                        </a:rPr>
                        <a:t>length</a:t>
                      </a:r>
                      <a:r>
                        <a:rPr lang="en-US" sz="1800" b="0" i="0" kern="1200" dirty="0" smtClean="0">
                          <a:solidFill>
                            <a:schemeClr val="dk1"/>
                          </a:solidFill>
                          <a:latin typeface="+mn-lt"/>
                          <a:ea typeface="+mn-ea"/>
                          <a:cs typeface="+mn-cs"/>
                        </a:rPr>
                        <a:t> .</a:t>
                      </a:r>
                      <a:endParaRPr lang="en-US" sz="1800" dirty="0">
                        <a:solidFill>
                          <a:srgbClr val="333333"/>
                        </a:solidFill>
                        <a:latin typeface="Verdana"/>
                      </a:endParaRPr>
                    </a:p>
                  </a:txBody>
                  <a:tcPr marL="47625" marR="47625" marT="47625" marB="47625"/>
                </a:tc>
              </a:tr>
              <a:tr h="370840">
                <a:tc>
                  <a:txBody>
                    <a:bodyPr/>
                    <a:lstStyle/>
                    <a:p>
                      <a:pPr algn="l" fontAlgn="t"/>
                      <a:r>
                        <a:rPr lang="en-US" sz="1800" b="1" i="0" kern="1200" dirty="0" smtClean="0">
                          <a:solidFill>
                            <a:schemeClr val="dk1"/>
                          </a:solidFill>
                          <a:latin typeface="+mn-lt"/>
                          <a:ea typeface="+mn-ea"/>
                          <a:cs typeface="+mn-cs"/>
                        </a:rPr>
                        <a:t>explode</a:t>
                      </a:r>
                      <a:r>
                        <a:rPr lang="en-US" sz="1800" b="0" i="0" kern="1200" dirty="0" smtClean="0">
                          <a:solidFill>
                            <a:schemeClr val="dk1"/>
                          </a:solidFill>
                          <a:latin typeface="+mn-lt"/>
                          <a:ea typeface="+mn-ea"/>
                          <a:cs typeface="+mn-cs"/>
                        </a:rPr>
                        <a:t> ( delimiter, string)</a:t>
                      </a:r>
                      <a:endParaRPr lang="en-US" sz="1800" dirty="0">
                        <a:solidFill>
                          <a:srgbClr val="333333"/>
                        </a:solidFill>
                        <a:latin typeface="Verdana"/>
                      </a:endParaRPr>
                    </a:p>
                  </a:txBody>
                  <a:tcPr marL="47625" marR="47625" marT="47625" marB="47625"/>
                </a:tc>
                <a:tc>
                  <a:txBody>
                    <a:bodyPr/>
                    <a:lstStyle/>
                    <a:p>
                      <a:pPr algn="l" fontAlgn="t"/>
                      <a:r>
                        <a:rPr lang="en-US" sz="1800" b="0" i="0" kern="1200" dirty="0" smtClean="0">
                          <a:solidFill>
                            <a:schemeClr val="dk1"/>
                          </a:solidFill>
                          <a:latin typeface="+mn-lt"/>
                          <a:ea typeface="+mn-ea"/>
                          <a:cs typeface="+mn-cs"/>
                        </a:rPr>
                        <a:t>Returns an array of</a:t>
                      </a:r>
                      <a:r>
                        <a:rPr lang="en-US" sz="1800" b="0" i="0" kern="1200" baseline="0" dirty="0" smtClean="0">
                          <a:solidFill>
                            <a:schemeClr val="dk1"/>
                          </a:solidFill>
                          <a:latin typeface="+mn-lt"/>
                          <a:ea typeface="+mn-ea"/>
                          <a:cs typeface="+mn-cs"/>
                        </a:rPr>
                        <a:t> strings, each of which is a substring of </a:t>
                      </a:r>
                      <a:r>
                        <a:rPr lang="en-US" sz="1800" b="1" i="1" kern="1200" dirty="0" smtClean="0">
                          <a:solidFill>
                            <a:schemeClr val="dk1"/>
                          </a:solidFill>
                          <a:latin typeface="+mn-lt"/>
                          <a:ea typeface="+mn-ea"/>
                          <a:cs typeface="+mn-cs"/>
                        </a:rPr>
                        <a:t>string</a:t>
                      </a:r>
                      <a:r>
                        <a:rPr lang="en-US" sz="1800" b="0" i="0" kern="1200" dirty="0" smtClean="0">
                          <a:solidFill>
                            <a:schemeClr val="dk1"/>
                          </a:solidFill>
                          <a:latin typeface="+mn-lt"/>
                          <a:ea typeface="+mn-ea"/>
                          <a:cs typeface="+mn-cs"/>
                        </a:rPr>
                        <a:t> formed</a:t>
                      </a:r>
                      <a:r>
                        <a:rPr lang="en-US" sz="1800" b="0" i="0" kern="1200" baseline="0" dirty="0" smtClean="0">
                          <a:solidFill>
                            <a:schemeClr val="dk1"/>
                          </a:solidFill>
                          <a:latin typeface="+mn-lt"/>
                          <a:ea typeface="+mn-ea"/>
                          <a:cs typeface="+mn-cs"/>
                        </a:rPr>
                        <a:t> by splitting it on boundaries formed by the </a:t>
                      </a:r>
                      <a:r>
                        <a:rPr lang="en-US" sz="1800" b="1" i="1" kern="1200" dirty="0" smtClean="0">
                          <a:solidFill>
                            <a:schemeClr val="dk1"/>
                          </a:solidFill>
                          <a:latin typeface="+mn-lt"/>
                          <a:ea typeface="+mn-ea"/>
                          <a:cs typeface="+mn-cs"/>
                        </a:rPr>
                        <a:t>delimiter</a:t>
                      </a:r>
                      <a:r>
                        <a:rPr lang="en-US" sz="1800" b="0" i="0" kern="1200" dirty="0" smtClean="0">
                          <a:solidFill>
                            <a:schemeClr val="dk1"/>
                          </a:solidFill>
                          <a:latin typeface="+mn-lt"/>
                          <a:ea typeface="+mn-ea"/>
                          <a:cs typeface="+mn-cs"/>
                        </a:rPr>
                        <a:t> .</a:t>
                      </a:r>
                      <a:endParaRPr lang="en-US" sz="1800" dirty="0">
                        <a:solidFill>
                          <a:srgbClr val="333333"/>
                        </a:solidFill>
                        <a:latin typeface="Verdana"/>
                      </a:endParaRPr>
                    </a:p>
                  </a:txBody>
                  <a:tcPr marL="47625" marR="47625" marT="47625" marB="47625"/>
                </a:tc>
              </a:tr>
              <a:tr h="370840">
                <a:tc>
                  <a:txBody>
                    <a:bodyPr/>
                    <a:lstStyle/>
                    <a:p>
                      <a:pPr algn="l" fontAlgn="t"/>
                      <a:r>
                        <a:rPr lang="en-US" sz="1800" b="1" i="0" kern="1200" dirty="0" err="1" smtClean="0">
                          <a:solidFill>
                            <a:schemeClr val="dk1"/>
                          </a:solidFill>
                          <a:latin typeface="+mn-lt"/>
                          <a:ea typeface="+mn-ea"/>
                          <a:cs typeface="+mn-cs"/>
                        </a:rPr>
                        <a:t>mktime</a:t>
                      </a:r>
                      <a:r>
                        <a:rPr lang="en-US" sz="1800" b="0" i="0" kern="1200" dirty="0" smtClean="0">
                          <a:solidFill>
                            <a:schemeClr val="dk1"/>
                          </a:solidFill>
                          <a:latin typeface="+mn-lt"/>
                          <a:ea typeface="+mn-ea"/>
                          <a:cs typeface="+mn-cs"/>
                        </a:rPr>
                        <a:t> ( hour, minute, second, month, day, year)</a:t>
                      </a:r>
                      <a:endParaRPr lang="en-US" sz="1800" dirty="0">
                        <a:solidFill>
                          <a:srgbClr val="333333"/>
                        </a:solidFill>
                        <a:latin typeface="Verdana"/>
                      </a:endParaRPr>
                    </a:p>
                  </a:txBody>
                  <a:tcPr marL="47625" marR="47625" marT="47625" marB="47625"/>
                </a:tc>
                <a:tc>
                  <a:txBody>
                    <a:bodyPr/>
                    <a:lstStyle/>
                    <a:p>
                      <a:pPr algn="l" fontAlgn="t"/>
                      <a:r>
                        <a:rPr lang="en-US" sz="1800" b="0" i="0" kern="1200" dirty="0" smtClean="0">
                          <a:solidFill>
                            <a:schemeClr val="dk1"/>
                          </a:solidFill>
                          <a:latin typeface="+mn-lt"/>
                          <a:ea typeface="+mn-ea"/>
                          <a:cs typeface="+mn-cs"/>
                        </a:rPr>
                        <a:t>Returns the</a:t>
                      </a:r>
                      <a:r>
                        <a:rPr lang="en-US" sz="1800" b="0" i="0" kern="1200" baseline="0" dirty="0" smtClean="0">
                          <a:solidFill>
                            <a:schemeClr val="dk1"/>
                          </a:solidFill>
                          <a:latin typeface="+mn-lt"/>
                          <a:ea typeface="+mn-ea"/>
                          <a:cs typeface="+mn-cs"/>
                        </a:rPr>
                        <a:t> Unix time stamp corresponding to the arguments given. </a:t>
                      </a:r>
                      <a:endParaRPr lang="en-US" sz="1800" dirty="0">
                        <a:solidFill>
                          <a:srgbClr val="333333"/>
                        </a:solidFill>
                        <a:latin typeface="Verdana"/>
                      </a:endParaRPr>
                    </a:p>
                  </a:txBody>
                  <a:tcPr marL="47625" marR="47625" marT="47625" marB="47625"/>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i="0" kern="1200" dirty="0" smtClean="0">
                          <a:solidFill>
                            <a:schemeClr val="dk1"/>
                          </a:solidFill>
                          <a:latin typeface="+mn-lt"/>
                          <a:ea typeface="+mn-ea"/>
                          <a:cs typeface="+mn-cs"/>
                        </a:rPr>
                        <a:t>date</a:t>
                      </a:r>
                      <a:r>
                        <a:rPr lang="en-US" sz="1800" b="0" i="0" kern="1200" dirty="0" smtClean="0">
                          <a:solidFill>
                            <a:schemeClr val="dk1"/>
                          </a:solidFill>
                          <a:latin typeface="+mn-lt"/>
                          <a:ea typeface="+mn-ea"/>
                          <a:cs typeface="+mn-cs"/>
                        </a:rPr>
                        <a:t> ( format, timestamp)</a:t>
                      </a:r>
                      <a:endParaRPr lang="en-US" sz="1800" dirty="0" smtClean="0">
                        <a:solidFill>
                          <a:srgbClr val="333333"/>
                        </a:solidFill>
                        <a:latin typeface="Verdana"/>
                      </a:endParaRPr>
                    </a:p>
                    <a:p>
                      <a:pPr algn="l" fontAlgn="t"/>
                      <a:endParaRPr lang="en-US" sz="1800" dirty="0">
                        <a:solidFill>
                          <a:srgbClr val="333333"/>
                        </a:solidFill>
                        <a:latin typeface="Verdana"/>
                      </a:endParaRPr>
                    </a:p>
                  </a:txBody>
                  <a:tcPr marL="47625" marR="47625" marT="47625" marB="47625"/>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Returns a</a:t>
                      </a:r>
                      <a:r>
                        <a:rPr lang="en-US" sz="1800" b="0" i="0" kern="1200" baseline="0" dirty="0" smtClean="0">
                          <a:solidFill>
                            <a:schemeClr val="dk1"/>
                          </a:solidFill>
                          <a:latin typeface="+mn-lt"/>
                          <a:ea typeface="+mn-ea"/>
                          <a:cs typeface="+mn-cs"/>
                        </a:rPr>
                        <a:t> string of the </a:t>
                      </a:r>
                      <a:r>
                        <a:rPr lang="en-US" sz="1800" b="1" i="1" kern="1200" dirty="0" smtClean="0">
                          <a:solidFill>
                            <a:schemeClr val="dk1"/>
                          </a:solidFill>
                          <a:latin typeface="+mn-lt"/>
                          <a:ea typeface="+mn-ea"/>
                          <a:cs typeface="+mn-cs"/>
                        </a:rPr>
                        <a:t>timestamp</a:t>
                      </a:r>
                      <a:r>
                        <a:rPr lang="en-US" sz="1800" b="0" i="0" kern="1200" baseline="0" dirty="0" smtClean="0">
                          <a:solidFill>
                            <a:schemeClr val="dk1"/>
                          </a:solidFill>
                          <a:latin typeface="+mn-lt"/>
                          <a:ea typeface="+mn-ea"/>
                          <a:cs typeface="+mn-cs"/>
                        </a:rPr>
                        <a:t>, formatted according to the </a:t>
                      </a:r>
                      <a:r>
                        <a:rPr lang="en-US" sz="1800" b="1" i="1" kern="1200" baseline="0" dirty="0" smtClean="0">
                          <a:solidFill>
                            <a:schemeClr val="dk1"/>
                          </a:solidFill>
                          <a:latin typeface="+mn-lt"/>
                          <a:ea typeface="+mn-ea"/>
                          <a:cs typeface="+mn-cs"/>
                        </a:rPr>
                        <a:t>format</a:t>
                      </a:r>
                      <a:r>
                        <a:rPr lang="en-US" sz="1800" b="0" i="0" kern="1200" dirty="0" smtClean="0">
                          <a:solidFill>
                            <a:schemeClr val="dk1"/>
                          </a:solidFill>
                          <a:latin typeface="+mn-lt"/>
                          <a:ea typeface="+mn-ea"/>
                          <a:cs typeface="+mn-cs"/>
                        </a:rPr>
                        <a:t> .</a:t>
                      </a:r>
                      <a:endParaRPr lang="en-US" sz="1800" dirty="0">
                        <a:solidFill>
                          <a:srgbClr val="333333"/>
                        </a:solidFill>
                        <a:latin typeface="Verdana"/>
                      </a:endParaRPr>
                    </a:p>
                  </a:txBody>
                  <a:tcPr marL="47625" marR="47625" marT="47625" marB="476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 Strings</a:t>
            </a:r>
            <a:endParaRPr lang="en-US" dirty="0"/>
          </a:p>
        </p:txBody>
      </p:sp>
      <p:sp>
        <p:nvSpPr>
          <p:cNvPr id="2" name="Content Placeholder 1"/>
          <p:cNvSpPr>
            <a:spLocks noGrp="1"/>
          </p:cNvSpPr>
          <p:nvPr>
            <p:ph idx="1"/>
          </p:nvPr>
        </p:nvSpPr>
        <p:spPr/>
        <p:txBody>
          <a:bodyPr>
            <a:normAutofit fontScale="92500" lnSpcReduction="20000"/>
          </a:bodyPr>
          <a:lstStyle/>
          <a:p>
            <a:pPr>
              <a:buNone/>
            </a:pPr>
            <a:r>
              <a:rPr lang="en-US" dirty="0" smtClean="0"/>
              <a:t>&lt;?</a:t>
            </a:r>
            <a:r>
              <a:rPr lang="en-US" dirty="0" err="1" smtClean="0"/>
              <a:t>php</a:t>
            </a:r>
            <a:endParaRPr lang="en-US" dirty="0" smtClean="0"/>
          </a:p>
          <a:p>
            <a:pPr>
              <a:buNone/>
            </a:pPr>
            <a:r>
              <a:rPr lang="en-US" dirty="0" smtClean="0"/>
              <a:t>		$</a:t>
            </a:r>
            <a:r>
              <a:rPr lang="en-US" dirty="0" err="1" smtClean="0"/>
              <a:t>supplierName</a:t>
            </a:r>
            <a:r>
              <a:rPr lang="en-US" dirty="0" smtClean="0"/>
              <a:t> =‘Smith’;</a:t>
            </a:r>
          </a:p>
          <a:p>
            <a:pPr>
              <a:buNone/>
            </a:pPr>
            <a:r>
              <a:rPr lang="en-US" dirty="0" smtClean="0"/>
              <a:t>		echo(……);</a:t>
            </a:r>
          </a:p>
          <a:p>
            <a:pPr>
              <a:buNone/>
            </a:pPr>
            <a:r>
              <a:rPr lang="en-US" dirty="0" smtClean="0"/>
              <a:t>?&gt;</a:t>
            </a:r>
          </a:p>
          <a:p>
            <a:pPr>
              <a:buNone/>
            </a:pPr>
            <a:endParaRPr lang="en-US" dirty="0" smtClean="0"/>
          </a:p>
          <a:p>
            <a:pPr>
              <a:buNone/>
            </a:pPr>
            <a:r>
              <a:rPr lang="en-US" dirty="0" smtClean="0"/>
              <a:t>Tell what appears in the echo to output: </a:t>
            </a:r>
          </a:p>
          <a:p>
            <a:pPr>
              <a:buNone/>
            </a:pPr>
            <a:r>
              <a:rPr lang="en-US" dirty="0" smtClean="0"/>
              <a:t>		The supplier is Smith.</a:t>
            </a:r>
          </a:p>
          <a:p>
            <a:pPr>
              <a:buNone/>
            </a:pPr>
            <a:endParaRPr lang="en-US" dirty="0" smtClean="0"/>
          </a:p>
          <a:p>
            <a:pPr>
              <a:buNone/>
            </a:pPr>
            <a:r>
              <a:rPr lang="en-US" dirty="0" smtClean="0"/>
              <a:t>Use double quotes.</a:t>
            </a: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People Really Use the Web</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 y="1371600"/>
            <a:ext cx="901865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People Really Use the Web</a:t>
            </a:r>
            <a:endParaRPr lang="en-US" dirty="0"/>
          </a:p>
        </p:txBody>
      </p:sp>
      <p:pic>
        <p:nvPicPr>
          <p:cNvPr id="6146" name="Picture 2"/>
          <p:cNvPicPr>
            <a:picLocks noGrp="1" noChangeAspect="1" noChangeArrowheads="1"/>
          </p:cNvPicPr>
          <p:nvPr>
            <p:ph idx="1"/>
          </p:nvPr>
        </p:nvPicPr>
        <p:blipFill>
          <a:blip r:embed="rId2" cstate="print"/>
          <a:stretch>
            <a:fillRect/>
          </a:stretch>
        </p:blipFill>
        <p:spPr bwMode="auto">
          <a:xfrm>
            <a:off x="1609725" y="2425700"/>
            <a:ext cx="592455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Billboard Design 101</a:t>
            </a:r>
            <a:endParaRPr lang="en-US" dirty="0"/>
          </a:p>
        </p:txBody>
      </p:sp>
      <p:sp>
        <p:nvSpPr>
          <p:cNvPr id="3" name="Content Placeholder 2"/>
          <p:cNvSpPr>
            <a:spLocks noGrp="1"/>
          </p:cNvSpPr>
          <p:nvPr>
            <p:ph idx="1"/>
          </p:nvPr>
        </p:nvSpPr>
        <p:spPr/>
        <p:txBody>
          <a:bodyPr>
            <a:normAutofit/>
          </a:bodyPr>
          <a:lstStyle/>
          <a:p>
            <a:r>
              <a:rPr lang="en-US" dirty="0" smtClean="0"/>
              <a:t>Create a clear visual hierarchy.</a:t>
            </a:r>
          </a:p>
          <a:p>
            <a:r>
              <a:rPr lang="en-US" dirty="0" smtClean="0"/>
              <a:t>Conventions are your friends. </a:t>
            </a:r>
          </a:p>
          <a:p>
            <a:r>
              <a:rPr lang="en-US" dirty="0" smtClean="0"/>
              <a:t>Break up pages into clearly defined areas</a:t>
            </a:r>
          </a:p>
          <a:p>
            <a:r>
              <a:rPr lang="en-US" dirty="0" smtClean="0"/>
              <a:t>Make it obvious what’s clickable</a:t>
            </a:r>
          </a:p>
          <a:p>
            <a:r>
              <a:rPr lang="en-US" dirty="0" smtClean="0"/>
              <a:t>Keep the noise down to a dull roar</a:t>
            </a:r>
          </a:p>
          <a:p>
            <a:pPr>
              <a:buNone/>
            </a:pPr>
            <a:endParaRPr lang="en-US" dirty="0" smtClean="0"/>
          </a:p>
          <a:p>
            <a:pPr lvl="2">
              <a:buNone/>
            </a:pPr>
            <a:r>
              <a:rPr lang="en-US" dirty="0" smtClean="0">
                <a:hlinkClick r:id="rId2"/>
              </a:rPr>
              <a:t>http://www.mtstandard.com/</a:t>
            </a:r>
            <a:endParaRPr lang="en-US" dirty="0" smtClean="0"/>
          </a:p>
          <a:p>
            <a:pPr lvl="2">
              <a:buNone/>
            </a:pPr>
            <a:r>
              <a:rPr lang="en-US" dirty="0" smtClean="0">
                <a:hlinkClick r:id="rId3"/>
              </a:rPr>
              <a:t>http://www.delta.com/</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of Clicks</a:t>
            </a:r>
            <a:endParaRPr lang="en-US" dirty="0"/>
          </a:p>
        </p:txBody>
      </p:sp>
      <p:sp>
        <p:nvSpPr>
          <p:cNvPr id="3" name="Content Placeholder 2"/>
          <p:cNvSpPr>
            <a:spLocks noGrp="1"/>
          </p:cNvSpPr>
          <p:nvPr>
            <p:ph idx="1"/>
          </p:nvPr>
        </p:nvSpPr>
        <p:spPr>
          <a:xfrm>
            <a:off x="914400" y="2286000"/>
            <a:ext cx="7772400" cy="4069560"/>
          </a:xfrm>
        </p:spPr>
        <p:txBody>
          <a:bodyPr>
            <a:normAutofit lnSpcReduction="10000"/>
          </a:bodyPr>
          <a:lstStyle/>
          <a:p>
            <a:r>
              <a:rPr lang="en-US" dirty="0" smtClean="0"/>
              <a:t>“It should never take over n clicks (3, 4, 5?) to get to any page on the site”</a:t>
            </a:r>
          </a:p>
          <a:p>
            <a:r>
              <a:rPr lang="en-US" dirty="0" smtClean="0"/>
              <a:t>Really counts – not number of clicks but how hard each click is. </a:t>
            </a:r>
          </a:p>
          <a:p>
            <a:r>
              <a:rPr lang="en-US" dirty="0" smtClean="0"/>
              <a:t>User’s don’t mind a lot of clicks as long as each click is painless and they have continued confidence that they’re on the right track. </a:t>
            </a:r>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 </a:t>
            </a:r>
            <a:r>
              <a:rPr lang="en-US" strike="sngStrike" dirty="0" smtClean="0"/>
              <a:t>Needless</a:t>
            </a:r>
            <a:r>
              <a:rPr lang="en-US" dirty="0" smtClean="0"/>
              <a:t> Words</a:t>
            </a:r>
            <a:endParaRPr lang="en-US" dirty="0"/>
          </a:p>
        </p:txBody>
      </p:sp>
      <p:sp>
        <p:nvSpPr>
          <p:cNvPr id="3" name="Content Placeholder 2"/>
          <p:cNvSpPr>
            <a:spLocks noGrp="1"/>
          </p:cNvSpPr>
          <p:nvPr>
            <p:ph idx="1"/>
          </p:nvPr>
        </p:nvSpPr>
        <p:spPr/>
        <p:txBody>
          <a:bodyPr/>
          <a:lstStyle/>
          <a:p>
            <a:pPr>
              <a:buNone/>
            </a:pPr>
            <a:r>
              <a:rPr lang="en-US" dirty="0" smtClean="0"/>
              <a:t>Vigorous writing is concise. A sentence should contain no unnecessary words, a paragraph no unnecessary sentences, for the same reason that a drawing should have no unnecessary lines and a machine no unnecessary parts. </a:t>
            </a:r>
          </a:p>
          <a:p>
            <a:pPr>
              <a:buNone/>
            </a:pPr>
            <a:endParaRPr lang="en-US" dirty="0" smtClean="0"/>
          </a:p>
          <a:p>
            <a:pPr lvl="6">
              <a:buNone/>
            </a:pPr>
            <a:r>
              <a:rPr lang="en-US" dirty="0" smtClean="0"/>
              <a:t>From: Elements of Style by William Stuck and E.B. White</a:t>
            </a:r>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 </a:t>
            </a:r>
            <a:r>
              <a:rPr lang="en-US" strike="sngStrike" dirty="0" smtClean="0"/>
              <a:t>Needless</a:t>
            </a:r>
            <a:r>
              <a:rPr lang="en-US" dirty="0" smtClean="0"/>
              <a:t> Words</a:t>
            </a:r>
            <a:endParaRPr lang="en-US" dirty="0"/>
          </a:p>
        </p:txBody>
      </p:sp>
      <p:sp>
        <p:nvSpPr>
          <p:cNvPr id="3" name="Content Placeholder 2"/>
          <p:cNvSpPr>
            <a:spLocks noGrp="1"/>
          </p:cNvSpPr>
          <p:nvPr>
            <p:ph idx="1"/>
          </p:nvPr>
        </p:nvSpPr>
        <p:spPr/>
        <p:txBody>
          <a:bodyPr/>
          <a:lstStyle/>
          <a:p>
            <a:r>
              <a:rPr lang="en-US" dirty="0" smtClean="0"/>
              <a:t>Happy talk must die</a:t>
            </a:r>
          </a:p>
          <a:p>
            <a:pPr lvl="1">
              <a:buNone/>
            </a:pPr>
            <a:r>
              <a:rPr lang="en-US" dirty="0" smtClean="0"/>
              <a:t>	Introductory text that doesn’t really say anything.  Content free, just a way to be sociable.  </a:t>
            </a:r>
          </a:p>
          <a:p>
            <a:r>
              <a:rPr lang="en-US" dirty="0" smtClean="0"/>
              <a:t>Instructions must die</a:t>
            </a:r>
          </a:p>
          <a:p>
            <a:pPr lvl="2">
              <a:buNone/>
            </a:pPr>
            <a:r>
              <a:rPr lang="en-US" dirty="0" smtClean="0"/>
              <a:t>Nobody reads them unless they’ve repeatedly tried to muddle through and failed. Instead make everything self-explanatory or as close to it as possible. </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Navigation 101</a:t>
            </a:r>
            <a:endParaRPr lang="en-US" dirty="0"/>
          </a:p>
        </p:txBody>
      </p:sp>
      <p:sp>
        <p:nvSpPr>
          <p:cNvPr id="3" name="Content Placeholder 2"/>
          <p:cNvSpPr>
            <a:spLocks noGrp="1"/>
          </p:cNvSpPr>
          <p:nvPr>
            <p:ph idx="1"/>
          </p:nvPr>
        </p:nvSpPr>
        <p:spPr/>
        <p:txBody>
          <a:bodyPr/>
          <a:lstStyle/>
          <a:p>
            <a:pPr>
              <a:buNone/>
            </a:pPr>
            <a:r>
              <a:rPr lang="en-US" dirty="0" smtClean="0"/>
              <a:t>When using the web:</a:t>
            </a:r>
          </a:p>
          <a:p>
            <a:r>
              <a:rPr lang="en-US" dirty="0" smtClean="0"/>
              <a:t>You’re usually trying to find something</a:t>
            </a:r>
          </a:p>
          <a:p>
            <a:r>
              <a:rPr lang="en-US" dirty="0" smtClean="0"/>
              <a:t>You decide whether to ask first or browser first </a:t>
            </a:r>
          </a:p>
          <a:p>
            <a:pPr lvl="1"/>
            <a:r>
              <a:rPr lang="en-US" dirty="0" smtClean="0"/>
              <a:t>“search dominant“ people</a:t>
            </a:r>
          </a:p>
          <a:p>
            <a:pPr lvl="1"/>
            <a:r>
              <a:rPr lang="en-US" dirty="0" smtClean="0"/>
              <a:t>“link dominant” people</a:t>
            </a:r>
          </a:p>
          <a:p>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Navigation 101</a:t>
            </a:r>
            <a:endParaRPr lang="en-US" dirty="0"/>
          </a:p>
        </p:txBody>
      </p:sp>
      <p:sp>
        <p:nvSpPr>
          <p:cNvPr id="3" name="Content Placeholder 2"/>
          <p:cNvSpPr>
            <a:spLocks noGrp="1"/>
          </p:cNvSpPr>
          <p:nvPr>
            <p:ph idx="1"/>
          </p:nvPr>
        </p:nvSpPr>
        <p:spPr/>
        <p:txBody>
          <a:bodyPr>
            <a:normAutofit/>
          </a:bodyPr>
          <a:lstStyle/>
          <a:p>
            <a:pPr>
              <a:buNone/>
            </a:pPr>
            <a:r>
              <a:rPr lang="en-US" dirty="0" smtClean="0"/>
              <a:t>Web experience misses many of the cues we’ve relied on all our lives to negotiate spaces:</a:t>
            </a:r>
          </a:p>
          <a:p>
            <a:r>
              <a:rPr lang="en-US" dirty="0" smtClean="0"/>
              <a:t>No sense of scale</a:t>
            </a:r>
          </a:p>
          <a:p>
            <a:r>
              <a:rPr lang="en-US" dirty="0" smtClean="0"/>
              <a:t>No sense of direction</a:t>
            </a:r>
          </a:p>
          <a:p>
            <a:r>
              <a:rPr lang="en-US" dirty="0" smtClean="0"/>
              <a:t>No sense of location</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Navigation 101</a:t>
            </a:r>
            <a:endParaRPr lang="en-US" dirty="0"/>
          </a:p>
        </p:txBody>
      </p:sp>
      <p:sp>
        <p:nvSpPr>
          <p:cNvPr id="3" name="Content Placeholder 2"/>
          <p:cNvSpPr>
            <a:spLocks noGrp="1"/>
          </p:cNvSpPr>
          <p:nvPr>
            <p:ph idx="1"/>
          </p:nvPr>
        </p:nvSpPr>
        <p:spPr/>
        <p:txBody>
          <a:bodyPr>
            <a:normAutofit/>
          </a:bodyPr>
          <a:lstStyle/>
          <a:p>
            <a:pPr>
              <a:buNone/>
            </a:pPr>
            <a:r>
              <a:rPr lang="en-US" dirty="0" smtClean="0"/>
              <a:t>Home page, bookmarks, </a:t>
            </a:r>
            <a:r>
              <a:rPr lang="en-US" dirty="0" err="1" smtClean="0"/>
              <a:t>breadcumbs</a:t>
            </a:r>
            <a:r>
              <a:rPr lang="en-US" dirty="0" smtClean="0"/>
              <a:t>, back buttons help. </a:t>
            </a:r>
          </a:p>
          <a:p>
            <a:pPr>
              <a:buNone/>
            </a:pPr>
            <a:endParaRPr lang="en-US" dirty="0" smtClean="0"/>
          </a:p>
          <a:p>
            <a:pPr>
              <a:buNone/>
            </a:pPr>
            <a:endParaRPr lang="en-US" dirty="0" smtClean="0"/>
          </a:p>
          <a:p>
            <a:pPr>
              <a:buNone/>
            </a:pPr>
            <a:r>
              <a:rPr lang="en-US" dirty="0" smtClean="0"/>
              <a:t>Back button clicks account for between 30-40% of all links clicked. </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610600" cy="914400"/>
          </a:xfrm>
        </p:spPr>
        <p:txBody>
          <a:bodyPr>
            <a:normAutofit/>
          </a:bodyPr>
          <a:lstStyle/>
          <a:p>
            <a:r>
              <a:rPr lang="en-US" dirty="0" smtClean="0"/>
              <a:t>Overlooked Purpose of Navigation</a:t>
            </a:r>
            <a:endParaRPr lang="en-US" dirty="0"/>
          </a:p>
        </p:txBody>
      </p:sp>
      <p:sp>
        <p:nvSpPr>
          <p:cNvPr id="3" name="Content Placeholder 2"/>
          <p:cNvSpPr>
            <a:spLocks noGrp="1"/>
          </p:cNvSpPr>
          <p:nvPr>
            <p:ph idx="1"/>
          </p:nvPr>
        </p:nvSpPr>
        <p:spPr>
          <a:xfrm>
            <a:off x="914400" y="1981200"/>
            <a:ext cx="7772400" cy="4374360"/>
          </a:xfrm>
        </p:spPr>
        <p:txBody>
          <a:bodyPr>
            <a:normAutofit lnSpcReduction="10000"/>
          </a:bodyPr>
          <a:lstStyle/>
          <a:p>
            <a:r>
              <a:rPr lang="en-US" dirty="0" smtClean="0"/>
              <a:t>It gives us something to hold onto</a:t>
            </a:r>
          </a:p>
          <a:p>
            <a:r>
              <a:rPr lang="en-US" dirty="0" smtClean="0"/>
              <a:t>It tells us where we are</a:t>
            </a:r>
          </a:p>
          <a:p>
            <a:r>
              <a:rPr lang="en-US" dirty="0" smtClean="0"/>
              <a:t>It tells us how to use the site</a:t>
            </a:r>
          </a:p>
          <a:p>
            <a:r>
              <a:rPr lang="en-US" dirty="0" smtClean="0"/>
              <a:t>It gives us confidence in the people who built the site</a:t>
            </a:r>
          </a:p>
          <a:p>
            <a:pPr>
              <a:buNone/>
            </a:pPr>
            <a:endParaRPr lang="en-US" dirty="0" smtClean="0"/>
          </a:p>
          <a:p>
            <a:pPr>
              <a:buNone/>
            </a:pPr>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PHP – Conversions</a:t>
            </a:r>
            <a:endParaRPr lang="en-US" dirty="0"/>
          </a:p>
        </p:txBody>
      </p:sp>
      <p:sp>
        <p:nvSpPr>
          <p:cNvPr id="2" name="Content Placeholder 1"/>
          <p:cNvSpPr>
            <a:spLocks noGrp="1"/>
          </p:cNvSpPr>
          <p:nvPr>
            <p:ph idx="1"/>
          </p:nvPr>
        </p:nvSpPr>
        <p:spPr/>
        <p:txBody>
          <a:bodyPr>
            <a:normAutofit/>
          </a:bodyPr>
          <a:lstStyle/>
          <a:p>
            <a:pPr>
              <a:buNone/>
            </a:pPr>
            <a:r>
              <a:rPr lang="en-US" dirty="0" smtClean="0"/>
              <a:t>Change a value from one type to another</a:t>
            </a:r>
          </a:p>
          <a:p>
            <a:pPr>
              <a:buNone/>
            </a:pPr>
            <a:endParaRPr lang="en-US" dirty="0" smtClean="0"/>
          </a:p>
          <a:p>
            <a:pPr>
              <a:buNone/>
            </a:pPr>
            <a:r>
              <a:rPr lang="en-US" dirty="0" smtClean="0"/>
              <a:t>Example: Say $sum is a double and you want it changed to an integer.</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762000" y="3886200"/>
          <a:ext cx="7467600" cy="1752600"/>
        </p:xfrm>
        <a:graphic>
          <a:graphicData uri="http://schemas.openxmlformats.org/drawingml/2006/table">
            <a:tbl>
              <a:tblPr firstRow="1" bandRow="1">
                <a:tableStyleId>{5C22544A-7EE6-4342-B048-85BDC9FD1C3A}</a:tableStyleId>
              </a:tblPr>
              <a:tblGrid>
                <a:gridCol w="2209800"/>
                <a:gridCol w="2971800"/>
                <a:gridCol w="2286000"/>
              </a:tblGrid>
              <a:tr h="370840">
                <a:tc>
                  <a:txBody>
                    <a:bodyPr/>
                    <a:lstStyle/>
                    <a:p>
                      <a:endParaRPr lang="en-US" dirty="0"/>
                    </a:p>
                  </a:txBody>
                  <a:tcPr/>
                </a:tc>
                <a:tc>
                  <a:txBody>
                    <a:bodyPr/>
                    <a:lstStyle/>
                    <a:p>
                      <a:r>
                        <a:rPr lang="en-US" dirty="0" smtClean="0"/>
                        <a:t>Change</a:t>
                      </a:r>
                      <a:endParaRPr lang="en-US" dirty="0"/>
                    </a:p>
                  </a:txBody>
                  <a:tcPr/>
                </a:tc>
                <a:tc>
                  <a:txBody>
                    <a:bodyPr/>
                    <a:lstStyle/>
                    <a:p>
                      <a:r>
                        <a:rPr lang="en-US" dirty="0" smtClean="0"/>
                        <a:t>Access type</a:t>
                      </a:r>
                      <a:endParaRPr lang="en-US" dirty="0"/>
                    </a:p>
                  </a:txBody>
                  <a:tcPr/>
                </a:tc>
              </a:tr>
              <a:tr h="370840">
                <a:tc>
                  <a:txBody>
                    <a:bodyPr/>
                    <a:lstStyle/>
                    <a:p>
                      <a:r>
                        <a:rPr lang="en-US" dirty="0" smtClean="0"/>
                        <a:t>cast</a:t>
                      </a:r>
                      <a:endParaRPr lang="en-US" dirty="0"/>
                    </a:p>
                  </a:txBody>
                  <a:tcPr/>
                </a:tc>
                <a:tc>
                  <a:txBody>
                    <a:bodyPr/>
                    <a:lstStyle/>
                    <a:p>
                      <a:r>
                        <a:rPr lang="en-US" dirty="0" smtClean="0"/>
                        <a:t>(</a:t>
                      </a:r>
                      <a:r>
                        <a:rPr lang="en-US" dirty="0" err="1" smtClean="0"/>
                        <a:t>int</a:t>
                      </a:r>
                      <a:r>
                        <a:rPr lang="en-US" dirty="0" smtClean="0"/>
                        <a:t>) $sum</a:t>
                      </a:r>
                      <a:endParaRPr lang="en-US" dirty="0"/>
                    </a:p>
                  </a:txBody>
                  <a:tcPr/>
                </a:tc>
                <a:tc>
                  <a:txBody>
                    <a:bodyPr/>
                    <a:lstStyle/>
                    <a:p>
                      <a:endParaRPr lang="en-US" dirty="0"/>
                    </a:p>
                  </a:txBody>
                  <a:tcPr/>
                </a:tc>
              </a:tr>
              <a:tr h="370840">
                <a:tc>
                  <a:txBody>
                    <a:bodyPr/>
                    <a:lstStyle/>
                    <a:p>
                      <a:r>
                        <a:rPr lang="en-US" dirty="0" smtClean="0"/>
                        <a:t>function</a:t>
                      </a:r>
                      <a:endParaRPr lang="en-US" dirty="0"/>
                    </a:p>
                  </a:txBody>
                  <a:tcPr/>
                </a:tc>
                <a:tc>
                  <a:txBody>
                    <a:bodyPr/>
                    <a:lstStyle/>
                    <a:p>
                      <a:r>
                        <a:rPr lang="en-US" dirty="0" err="1" smtClean="0"/>
                        <a:t>intval</a:t>
                      </a:r>
                      <a:r>
                        <a:rPr lang="en-US" dirty="0" smtClean="0"/>
                        <a:t>($sum)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is_int</a:t>
                      </a:r>
                      <a:r>
                        <a:rPr lang="en-US" dirty="0" smtClean="0"/>
                        <a:t>($sum)</a:t>
                      </a:r>
                      <a:endParaRPr lang="en-US" dirty="0"/>
                    </a:p>
                  </a:txBody>
                  <a:tcPr/>
                </a:tc>
              </a:tr>
              <a:tr h="370840">
                <a:tc>
                  <a:txBody>
                    <a:bodyPr/>
                    <a:lstStyle/>
                    <a:p>
                      <a:r>
                        <a:rPr lang="en-US" dirty="0" err="1" smtClean="0"/>
                        <a:t>setype</a:t>
                      </a:r>
                      <a:r>
                        <a:rPr lang="en-US" baseline="0" dirty="0" smtClean="0"/>
                        <a:t> function</a:t>
                      </a:r>
                      <a:endParaRPr lang="en-US" dirty="0"/>
                    </a:p>
                  </a:txBody>
                  <a:tcPr/>
                </a:tc>
                <a:tc>
                  <a:txBody>
                    <a:bodyPr/>
                    <a:lstStyle/>
                    <a:p>
                      <a:r>
                        <a:rPr lang="en-US" dirty="0" err="1" smtClean="0"/>
                        <a:t>settype</a:t>
                      </a:r>
                      <a:r>
                        <a:rPr lang="en-US" dirty="0" smtClean="0"/>
                        <a:t>($sum, “integer”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gettype</a:t>
                      </a:r>
                      <a:r>
                        <a:rPr lang="en-US" dirty="0" smtClean="0"/>
                        <a:t>($sum)</a:t>
                      </a:r>
                    </a:p>
                    <a:p>
                      <a:endParaRPr lang="en-US" dirty="0"/>
                    </a:p>
                  </a:txBody>
                  <a:tcPr/>
                </a:tc>
              </a:tr>
            </a:tbl>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Navigation Conventions</a:t>
            </a:r>
            <a:endParaRPr lang="en-US" dirty="0"/>
          </a:p>
        </p:txBody>
      </p:sp>
      <p:sp>
        <p:nvSpPr>
          <p:cNvPr id="3" name="Content Placeholder 2"/>
          <p:cNvSpPr>
            <a:spLocks noGrp="1"/>
          </p:cNvSpPr>
          <p:nvPr>
            <p:ph idx="1"/>
          </p:nvPr>
        </p:nvSpPr>
        <p:spPr/>
        <p:txBody>
          <a:bodyPr/>
          <a:lstStyle/>
          <a:p>
            <a:pPr>
              <a:buNone/>
            </a:pPr>
            <a:r>
              <a:rPr lang="en-US" dirty="0" smtClean="0"/>
              <a:t>These emerged quickly and are mostly adapted from print conventions</a:t>
            </a:r>
          </a:p>
          <a:p>
            <a:pPr>
              <a:buNone/>
            </a:pPr>
            <a:endParaRPr lang="en-US" dirty="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Navigation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Persistent  navigation (navigation elements that appear on every page)</a:t>
            </a:r>
          </a:p>
          <a:p>
            <a:pPr>
              <a:buNone/>
            </a:pPr>
            <a:endParaRPr lang="en-US" dirty="0" smtClean="0"/>
          </a:p>
          <a:p>
            <a:pPr lvl="2">
              <a:buNone/>
            </a:pPr>
            <a:r>
              <a:rPr lang="en-US" dirty="0" smtClean="0"/>
              <a:t>Done right it says “The navigation is over here. Some parts will change a little depending on where you are, but it will always be here, and it will always work the same way.” </a:t>
            </a:r>
          </a:p>
          <a:p>
            <a:pPr lvl="2">
              <a:buNone/>
            </a:pPr>
            <a:endParaRPr lang="en-US" dirty="0" smtClean="0"/>
          </a:p>
          <a:p>
            <a:pPr>
              <a:buNone/>
            </a:pPr>
            <a:r>
              <a:rPr lang="en-US" dirty="0" smtClean="0"/>
              <a:t>Exceptions: </a:t>
            </a:r>
          </a:p>
          <a:p>
            <a:r>
              <a:rPr lang="en-US" dirty="0" smtClean="0"/>
              <a:t>Home page is different. </a:t>
            </a:r>
          </a:p>
          <a:p>
            <a:r>
              <a:rPr lang="en-US" dirty="0" smtClean="0"/>
              <a:t>Forms, my be unnecessary distraction</a:t>
            </a:r>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ID</a:t>
            </a:r>
            <a:endParaRPr lang="en-US" dirty="0"/>
          </a:p>
        </p:txBody>
      </p:sp>
      <p:sp>
        <p:nvSpPr>
          <p:cNvPr id="3" name="Content Placeholder 2"/>
          <p:cNvSpPr>
            <a:spLocks noGrp="1"/>
          </p:cNvSpPr>
          <p:nvPr>
            <p:ph idx="1"/>
          </p:nvPr>
        </p:nvSpPr>
        <p:spPr/>
        <p:txBody>
          <a:bodyPr/>
          <a:lstStyle/>
          <a:p>
            <a:pPr>
              <a:buNone/>
            </a:pPr>
            <a:r>
              <a:rPr lang="en-US" dirty="0" smtClean="0"/>
              <a:t>Site id:</a:t>
            </a:r>
          </a:p>
          <a:p>
            <a:r>
              <a:rPr lang="en-US" dirty="0" smtClean="0"/>
              <a:t>Needed on every page</a:t>
            </a:r>
          </a:p>
          <a:p>
            <a:r>
              <a:rPr lang="en-US" dirty="0" smtClean="0"/>
              <a:t>Place in an expected place (where? )</a:t>
            </a:r>
          </a:p>
          <a:p>
            <a:r>
              <a:rPr lang="en-US" dirty="0" smtClean="0"/>
              <a:t>Make it look like a site id (how?)</a:t>
            </a:r>
          </a:p>
          <a:p>
            <a:endParaRPr lang="en-US" dirty="0" smtClean="0"/>
          </a:p>
          <a:p>
            <a:pPr lvl="2">
              <a:buNone/>
            </a:pPr>
            <a:r>
              <a:rPr lang="en-US" dirty="0" smtClean="0">
                <a:hlinkClick r:id="rId2"/>
              </a:rPr>
              <a:t>http://www.mtech.edu/</a:t>
            </a:r>
            <a:endParaRPr lang="en-US" dirty="0" smtClean="0"/>
          </a:p>
          <a:p>
            <a:pPr lvl="2">
              <a:buNone/>
            </a:pPr>
            <a:r>
              <a:rPr lang="en-US" dirty="0" smtClean="0">
                <a:hlinkClick r:id="rId3"/>
              </a:rPr>
              <a:t>http://www.delta.com/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sp>
        <p:nvSpPr>
          <p:cNvPr id="3" name="Content Placeholder 2"/>
          <p:cNvSpPr>
            <a:spLocks noGrp="1"/>
          </p:cNvSpPr>
          <p:nvPr>
            <p:ph idx="1"/>
          </p:nvPr>
        </p:nvSpPr>
        <p:spPr/>
        <p:txBody>
          <a:bodyPr/>
          <a:lstStyle/>
          <a:p>
            <a:r>
              <a:rPr lang="en-US" dirty="0" smtClean="0"/>
              <a:t>Sections – primary navigation (links to the main sections of the site)</a:t>
            </a:r>
          </a:p>
          <a:p>
            <a:r>
              <a:rPr lang="en-US" dirty="0" smtClean="0"/>
              <a:t>Utilities – important elements of the site that aren’t really part of the content hierarchy. </a:t>
            </a:r>
          </a:p>
          <a:p>
            <a:pPr lvl="1"/>
            <a:r>
              <a:rPr lang="en-US" dirty="0" smtClean="0"/>
              <a:t>Make these slightly less prominent</a:t>
            </a:r>
            <a:endParaRPr lang="en-US" dirty="0"/>
          </a:p>
        </p:txBody>
      </p:sp>
      <p:sp>
        <p:nvSpPr>
          <p:cNvPr id="4" name="Rectangle 3"/>
          <p:cNvSpPr/>
          <p:nvPr/>
        </p:nvSpPr>
        <p:spPr>
          <a:xfrm>
            <a:off x="1524000" y="5029200"/>
            <a:ext cx="4572000" cy="646331"/>
          </a:xfrm>
          <a:prstGeom prst="rect">
            <a:avLst/>
          </a:prstGeom>
        </p:spPr>
        <p:txBody>
          <a:bodyPr>
            <a:spAutoFit/>
          </a:bodyPr>
          <a:lstStyle/>
          <a:p>
            <a:pPr lvl="2">
              <a:buNone/>
            </a:pPr>
            <a:r>
              <a:rPr lang="en-US" dirty="0" smtClean="0">
                <a:hlinkClick r:id="rId2"/>
              </a:rPr>
              <a:t>http://www.mtech.edu/</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sp>
        <p:nvSpPr>
          <p:cNvPr id="3" name="Content Placeholder 2"/>
          <p:cNvSpPr>
            <a:spLocks noGrp="1"/>
          </p:cNvSpPr>
          <p:nvPr>
            <p:ph idx="1"/>
          </p:nvPr>
        </p:nvSpPr>
        <p:spPr/>
        <p:txBody>
          <a:bodyPr/>
          <a:lstStyle/>
          <a:p>
            <a:r>
              <a:rPr lang="en-US" dirty="0" smtClean="0"/>
              <a:t>Always have a visible way to get home</a:t>
            </a: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n-US" dirty="0" smtClean="0"/>
              <a:t>Searches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38200" y="1000629"/>
            <a:ext cx="6705600" cy="5857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Searches</a:t>
            </a:r>
            <a:endParaRPr lang="en-US" dirty="0"/>
          </a:p>
        </p:txBody>
      </p:sp>
      <p:pic>
        <p:nvPicPr>
          <p:cNvPr id="4099" name="Picture 3"/>
          <p:cNvPicPr>
            <a:picLocks noGrp="1" noChangeAspect="1" noChangeArrowheads="1"/>
          </p:cNvPicPr>
          <p:nvPr>
            <p:ph idx="1"/>
          </p:nvPr>
        </p:nvPicPr>
        <p:blipFill>
          <a:blip r:embed="rId2" cstate="print"/>
          <a:stretch>
            <a:fillRect/>
          </a:stretch>
        </p:blipFill>
        <p:spPr bwMode="auto">
          <a:xfrm>
            <a:off x="2705100" y="3044825"/>
            <a:ext cx="3733800" cy="181927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28600" y="1676400"/>
            <a:ext cx="2005263"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Content Placeholder 2"/>
          <p:cNvSpPr>
            <a:spLocks noGrp="1"/>
          </p:cNvSpPr>
          <p:nvPr>
            <p:ph idx="1"/>
          </p:nvPr>
        </p:nvSpPr>
        <p:spPr/>
        <p:txBody>
          <a:bodyPr/>
          <a:lstStyle/>
          <a:p>
            <a:pPr>
              <a:buNone/>
            </a:pPr>
            <a:r>
              <a:rPr lang="en-US" dirty="0" smtClean="0"/>
              <a:t>Avoid: </a:t>
            </a:r>
          </a:p>
          <a:p>
            <a:r>
              <a:rPr lang="en-US" dirty="0" smtClean="0"/>
              <a:t>Fancy wording</a:t>
            </a:r>
          </a:p>
          <a:p>
            <a:r>
              <a:rPr lang="en-US" dirty="0" smtClean="0"/>
              <a:t>Instructions</a:t>
            </a:r>
          </a:p>
          <a:p>
            <a:r>
              <a:rPr lang="en-US" dirty="0" smtClean="0"/>
              <a:t>Options – if there is any confusion about the scope, spell it out (often just avoid)</a:t>
            </a: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Names</a:t>
            </a:r>
            <a:endParaRPr lang="en-US" dirty="0"/>
          </a:p>
        </p:txBody>
      </p:sp>
      <p:sp>
        <p:nvSpPr>
          <p:cNvPr id="3" name="Content Placeholder 2"/>
          <p:cNvSpPr>
            <a:spLocks noGrp="1"/>
          </p:cNvSpPr>
          <p:nvPr>
            <p:ph idx="1"/>
          </p:nvPr>
        </p:nvSpPr>
        <p:spPr/>
        <p:txBody>
          <a:bodyPr/>
          <a:lstStyle/>
          <a:p>
            <a:r>
              <a:rPr lang="en-US" dirty="0" smtClean="0"/>
              <a:t>Every page needs a name</a:t>
            </a:r>
          </a:p>
          <a:p>
            <a:r>
              <a:rPr lang="en-US" dirty="0" smtClean="0"/>
              <a:t>The name needs to be in the right place</a:t>
            </a:r>
          </a:p>
          <a:p>
            <a:r>
              <a:rPr lang="en-US" dirty="0" smtClean="0"/>
              <a:t>The name needs to be prominent</a:t>
            </a:r>
          </a:p>
          <a:p>
            <a:r>
              <a:rPr lang="en-US" dirty="0" smtClean="0"/>
              <a:t>The name needs to match what I clicked</a:t>
            </a:r>
            <a:endParaRPr lang="en-US" dirty="0"/>
          </a:p>
        </p:txBody>
      </p:sp>
      <p:sp>
        <p:nvSpPr>
          <p:cNvPr id="4" name="Rectangle 3"/>
          <p:cNvSpPr/>
          <p:nvPr/>
        </p:nvSpPr>
        <p:spPr>
          <a:xfrm>
            <a:off x="1524000" y="5029200"/>
            <a:ext cx="4572000" cy="646331"/>
          </a:xfrm>
          <a:prstGeom prst="rect">
            <a:avLst/>
          </a:prstGeom>
        </p:spPr>
        <p:txBody>
          <a:bodyPr>
            <a:spAutoFit/>
          </a:bodyPr>
          <a:lstStyle/>
          <a:p>
            <a:pPr lvl="2">
              <a:buNone/>
            </a:pPr>
            <a:r>
              <a:rPr lang="en-US" dirty="0" smtClean="0">
                <a:hlinkClick r:id="rId2"/>
              </a:rPr>
              <a:t>http://www.mtech.edu/</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You Are Here</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These need to stand out</a:t>
            </a:r>
          </a:p>
          <a:p>
            <a:r>
              <a:rPr lang="en-US" dirty="0" smtClean="0"/>
              <a:t>Breadcrumb best practices: </a:t>
            </a:r>
          </a:p>
          <a:p>
            <a:pPr lvl="1"/>
            <a:r>
              <a:rPr lang="en-US" dirty="0" smtClean="0"/>
              <a:t>Put them at the top</a:t>
            </a:r>
          </a:p>
          <a:p>
            <a:pPr lvl="1"/>
            <a:r>
              <a:rPr lang="en-US" dirty="0" smtClean="0"/>
              <a:t>Use &gt; between levels</a:t>
            </a:r>
          </a:p>
          <a:p>
            <a:pPr lvl="1"/>
            <a:r>
              <a:rPr lang="en-US" dirty="0" smtClean="0"/>
              <a:t>Use tiny type</a:t>
            </a:r>
          </a:p>
          <a:p>
            <a:pPr lvl="1"/>
            <a:r>
              <a:rPr lang="en-US" dirty="0" smtClean="0"/>
              <a:t>Use the words “You are here.” </a:t>
            </a:r>
          </a:p>
          <a:p>
            <a:pPr lvl="1"/>
            <a:r>
              <a:rPr lang="en-US" dirty="0" smtClean="0"/>
              <a:t>Boldface the last item</a:t>
            </a:r>
          </a:p>
          <a:p>
            <a:pPr lvl="1"/>
            <a:r>
              <a:rPr lang="en-US" dirty="0" smtClean="0"/>
              <a:t>Don’ t use them instead of a page name.</a:t>
            </a:r>
            <a:endParaRPr lang="en-US" dirty="0"/>
          </a:p>
        </p:txBody>
      </p:sp>
      <p:sp>
        <p:nvSpPr>
          <p:cNvPr id="4" name="Rectangle 3"/>
          <p:cNvSpPr/>
          <p:nvPr/>
        </p:nvSpPr>
        <p:spPr>
          <a:xfrm>
            <a:off x="1524000" y="5657671"/>
            <a:ext cx="6096000" cy="1200329"/>
          </a:xfrm>
          <a:prstGeom prst="rect">
            <a:avLst/>
          </a:prstGeom>
        </p:spPr>
        <p:txBody>
          <a:bodyPr wrap="square">
            <a:spAutoFit/>
          </a:bodyPr>
          <a:lstStyle/>
          <a:p>
            <a:pPr lvl="2">
              <a:buNone/>
            </a:pPr>
            <a:r>
              <a:rPr lang="en-US" dirty="0" smtClean="0">
                <a:hlinkClick r:id="rId2"/>
              </a:rPr>
              <a:t>http://www.overstock.com/</a:t>
            </a:r>
            <a:endParaRPr lang="en-US" dirty="0" smtClean="0"/>
          </a:p>
          <a:p>
            <a:pPr lvl="2">
              <a:buNone/>
            </a:pPr>
            <a:r>
              <a:rPr lang="en-US" dirty="0" smtClean="0">
                <a:hlinkClick r:id="rId3"/>
              </a:rPr>
              <a:t>http://www.nasa.gov/news/media/info/index.html</a:t>
            </a:r>
            <a:endParaRPr lang="en-US" dirty="0" smtClean="0"/>
          </a:p>
          <a:p>
            <a:pPr lvl="2">
              <a:buNone/>
            </a:pP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PHP – Output</a:t>
            </a:r>
            <a:endParaRPr lang="en-US" dirty="0"/>
          </a:p>
        </p:txBody>
      </p:sp>
      <p:sp>
        <p:nvSpPr>
          <p:cNvPr id="2" name="Content Placeholder 1"/>
          <p:cNvSpPr>
            <a:spLocks noGrp="1"/>
          </p:cNvSpPr>
          <p:nvPr>
            <p:ph idx="1"/>
          </p:nvPr>
        </p:nvSpPr>
        <p:spPr/>
        <p:txBody>
          <a:bodyPr/>
          <a:lstStyle/>
          <a:p>
            <a:r>
              <a:rPr lang="en-US" dirty="0" smtClean="0"/>
              <a:t>echo (“Spring Break!”);</a:t>
            </a:r>
          </a:p>
          <a:p>
            <a:r>
              <a:rPr lang="en-US" dirty="0" smtClean="0"/>
              <a:t>echo “Spring Break!” </a:t>
            </a:r>
          </a:p>
          <a:p>
            <a:pPr>
              <a:buNone/>
            </a:pPr>
            <a:endParaRPr lang="en-US" dirty="0" smtClean="0"/>
          </a:p>
          <a:p>
            <a:r>
              <a:rPr lang="en-US" dirty="0" smtClean="0"/>
              <a:t>print (“Spring Break!”);</a:t>
            </a:r>
          </a:p>
          <a:p>
            <a:r>
              <a:rPr lang="en-US" dirty="0" smtClean="0"/>
              <a:t>print “Spring Break!” </a:t>
            </a:r>
          </a:p>
          <a:p>
            <a:pPr>
              <a:buNone/>
            </a:pPr>
            <a:endParaRPr lang="en-US" dirty="0" smtClean="0"/>
          </a:p>
          <a:p>
            <a:r>
              <a:rPr lang="en-US" dirty="0" err="1" smtClean="0"/>
              <a:t>printf</a:t>
            </a:r>
            <a:r>
              <a:rPr lang="en-US" dirty="0" smtClean="0"/>
              <a:t>(“%d Spring %s!”, 100, “Breaks”);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Tabs</a:t>
            </a:r>
            <a:endParaRPr lang="en-US" dirty="0"/>
          </a:p>
        </p:txBody>
      </p:sp>
      <p:sp>
        <p:nvSpPr>
          <p:cNvPr id="3" name="Content Placeholder 2"/>
          <p:cNvSpPr>
            <a:spLocks noGrp="1"/>
          </p:cNvSpPr>
          <p:nvPr>
            <p:ph idx="1"/>
          </p:nvPr>
        </p:nvSpPr>
        <p:spPr/>
        <p:txBody>
          <a:bodyPr/>
          <a:lstStyle/>
          <a:p>
            <a:pPr>
              <a:buNone/>
            </a:pPr>
            <a:r>
              <a:rPr lang="en-US" dirty="0" smtClean="0"/>
              <a:t>4 benefits: </a:t>
            </a:r>
          </a:p>
          <a:p>
            <a:r>
              <a:rPr lang="en-US" dirty="0" smtClean="0"/>
              <a:t>They’re self-evident</a:t>
            </a:r>
          </a:p>
          <a:p>
            <a:r>
              <a:rPr lang="en-US" dirty="0" smtClean="0"/>
              <a:t>They’re hard to miss</a:t>
            </a:r>
          </a:p>
          <a:p>
            <a:r>
              <a:rPr lang="en-US" dirty="0" smtClean="0"/>
              <a:t>They're slick (can add polish and serve a purpose)</a:t>
            </a:r>
          </a:p>
          <a:p>
            <a:r>
              <a:rPr lang="en-US" dirty="0" smtClean="0"/>
              <a:t>They suggest a physical place</a:t>
            </a: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Trunk Test</a:t>
            </a:r>
            <a:endParaRPr lang="en-US" dirty="0"/>
          </a:p>
        </p:txBody>
      </p:sp>
      <p:sp>
        <p:nvSpPr>
          <p:cNvPr id="3" name="Content Placeholder 2"/>
          <p:cNvSpPr>
            <a:spLocks noGrp="1"/>
          </p:cNvSpPr>
          <p:nvPr>
            <p:ph idx="1"/>
          </p:nvPr>
        </p:nvSpPr>
        <p:spPr>
          <a:xfrm>
            <a:off x="914400" y="1219200"/>
            <a:ext cx="7772400" cy="5136360"/>
          </a:xfrm>
        </p:spPr>
        <p:txBody>
          <a:bodyPr>
            <a:normAutofit/>
          </a:bodyPr>
          <a:lstStyle/>
          <a:p>
            <a:pPr>
              <a:buNone/>
            </a:pPr>
            <a:r>
              <a:rPr lang="en-US" dirty="0" smtClean="0"/>
              <a:t>Say you are suddenly dumped onto a page. You should be able to answer the following without hesitation: </a:t>
            </a:r>
          </a:p>
          <a:p>
            <a:r>
              <a:rPr lang="en-US" dirty="0" smtClean="0"/>
              <a:t>What site is this? </a:t>
            </a:r>
          </a:p>
          <a:p>
            <a:r>
              <a:rPr lang="en-US" dirty="0" smtClean="0"/>
              <a:t>What page am I on? </a:t>
            </a:r>
          </a:p>
          <a:p>
            <a:r>
              <a:rPr lang="en-US" dirty="0" smtClean="0"/>
              <a:t>What are the major sections of this site? </a:t>
            </a:r>
          </a:p>
          <a:p>
            <a:r>
              <a:rPr lang="en-US" dirty="0" smtClean="0"/>
              <a:t>What are my options at this level? </a:t>
            </a:r>
          </a:p>
          <a:p>
            <a:r>
              <a:rPr lang="en-US" dirty="0" smtClean="0"/>
              <a:t>Where am I in the scheme of things? </a:t>
            </a:r>
          </a:p>
          <a:p>
            <a:r>
              <a:rPr lang="en-US" dirty="0" smtClean="0"/>
              <a:t>How can I search?</a:t>
            </a:r>
          </a:p>
          <a:p>
            <a:pPr>
              <a:buNone/>
            </a:pP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Trunk Test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Circle: </a:t>
            </a:r>
          </a:p>
          <a:p>
            <a:r>
              <a:rPr lang="en-US" dirty="0" smtClean="0"/>
              <a:t>Site ID</a:t>
            </a:r>
          </a:p>
          <a:p>
            <a:r>
              <a:rPr lang="en-US" dirty="0" smtClean="0"/>
              <a:t>Page name</a:t>
            </a:r>
          </a:p>
          <a:p>
            <a:r>
              <a:rPr lang="en-US" dirty="0" smtClean="0"/>
              <a:t>Sections and subsections</a:t>
            </a:r>
          </a:p>
          <a:p>
            <a:r>
              <a:rPr lang="en-US" dirty="0" smtClean="0"/>
              <a:t>Local navigation</a:t>
            </a:r>
          </a:p>
          <a:p>
            <a:r>
              <a:rPr lang="en-US" dirty="0" smtClean="0"/>
              <a:t>“You are here” indicator(s) </a:t>
            </a:r>
          </a:p>
          <a:p>
            <a:r>
              <a:rPr lang="en-US" dirty="0" smtClean="0"/>
              <a:t>Search</a:t>
            </a:r>
          </a:p>
          <a:p>
            <a:endParaRPr lang="en-US" dirty="0" smtClean="0"/>
          </a:p>
          <a:p>
            <a:pPr lvl="1">
              <a:buNone/>
            </a:pPr>
            <a:r>
              <a:rPr lang="en-US" dirty="0" smtClean="0">
                <a:hlinkClick r:id="rId2"/>
              </a:rPr>
              <a:t>http://www0.epinions.com/webs-Web_Services-All-Merchants-Global_Mart</a:t>
            </a:r>
            <a:endParaRPr lang="en-US" dirty="0" smtClean="0"/>
          </a:p>
          <a:p>
            <a:pPr lvl="1">
              <a:buNone/>
            </a:pPr>
            <a:r>
              <a:rPr lang="en-US" dirty="0" smtClean="0">
                <a:hlinkClick r:id="rId3"/>
              </a:rPr>
              <a:t>http://www.amazon.com/gp/product/B007Z969H2/ref=kics_hp_dp_narration</a:t>
            </a: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 Page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Home page must accommodate: </a:t>
            </a:r>
          </a:p>
          <a:p>
            <a:r>
              <a:rPr lang="en-US" dirty="0" smtClean="0"/>
              <a:t>Site identify &amp; mission</a:t>
            </a:r>
          </a:p>
          <a:p>
            <a:r>
              <a:rPr lang="en-US" dirty="0" smtClean="0"/>
              <a:t>Site hierarchy</a:t>
            </a:r>
          </a:p>
          <a:p>
            <a:r>
              <a:rPr lang="en-US" dirty="0" smtClean="0"/>
              <a:t>Search</a:t>
            </a:r>
          </a:p>
          <a:p>
            <a:r>
              <a:rPr lang="en-US" dirty="0" smtClean="0"/>
              <a:t>Teases</a:t>
            </a:r>
          </a:p>
          <a:p>
            <a:r>
              <a:rPr lang="en-US" dirty="0" smtClean="0"/>
              <a:t>Timely content</a:t>
            </a:r>
          </a:p>
          <a:p>
            <a:r>
              <a:rPr lang="en-US" dirty="0" smtClean="0"/>
              <a:t>Deals</a:t>
            </a:r>
          </a:p>
          <a:p>
            <a:r>
              <a:rPr lang="en-US" dirty="0" smtClean="0"/>
              <a:t>Shortcuts</a:t>
            </a:r>
          </a:p>
          <a:p>
            <a:r>
              <a:rPr lang="en-US" dirty="0" smtClean="0"/>
              <a:t>registration</a:t>
            </a:r>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 Includes</a:t>
            </a:r>
            <a:endParaRPr lang="en-US" dirty="0"/>
          </a:p>
        </p:txBody>
      </p:sp>
      <p:sp>
        <p:nvSpPr>
          <p:cNvPr id="3" name="Content Placeholder 2"/>
          <p:cNvSpPr>
            <a:spLocks noGrp="1"/>
          </p:cNvSpPr>
          <p:nvPr>
            <p:ph idx="1"/>
          </p:nvPr>
        </p:nvSpPr>
        <p:spPr/>
        <p:txBody>
          <a:bodyPr/>
          <a:lstStyle/>
          <a:p>
            <a:pPr>
              <a:buNone/>
            </a:pPr>
            <a:r>
              <a:rPr lang="en-US" dirty="0" smtClean="0"/>
              <a:t>Also it needs to meet abstract criteria: </a:t>
            </a:r>
          </a:p>
          <a:p>
            <a:r>
              <a:rPr lang="en-US" dirty="0" smtClean="0"/>
              <a:t> show me what I’m looking for</a:t>
            </a:r>
          </a:p>
          <a:p>
            <a:r>
              <a:rPr lang="en-US" dirty="0" smtClean="0"/>
              <a:t>… and what I‘m not looking for</a:t>
            </a:r>
          </a:p>
          <a:p>
            <a:r>
              <a:rPr lang="en-US" dirty="0" smtClean="0"/>
              <a:t>Show me where to start</a:t>
            </a:r>
          </a:p>
          <a:p>
            <a:r>
              <a:rPr lang="en-US" dirty="0" smtClean="0"/>
              <a:t>Establish creditability and trust</a:t>
            </a: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 Includes</a:t>
            </a:r>
            <a:endParaRPr lang="en-US" dirty="0"/>
          </a:p>
        </p:txBody>
      </p:sp>
      <p:sp>
        <p:nvSpPr>
          <p:cNvPr id="3" name="Content Placeholder 2"/>
          <p:cNvSpPr>
            <a:spLocks noGrp="1"/>
          </p:cNvSpPr>
          <p:nvPr>
            <p:ph idx="1"/>
          </p:nvPr>
        </p:nvSpPr>
        <p:spPr/>
        <p:txBody>
          <a:bodyPr/>
          <a:lstStyle/>
          <a:p>
            <a:pPr>
              <a:buNone/>
            </a:pPr>
            <a:r>
              <a:rPr lang="en-US" dirty="0" smtClean="0"/>
              <a:t>As quickly as possible it must answer questions:</a:t>
            </a:r>
          </a:p>
          <a:p>
            <a:pPr marL="582930" indent="-514350">
              <a:buFont typeface="+mj-lt"/>
              <a:buAutoNum type="arabicPeriod"/>
            </a:pPr>
            <a:r>
              <a:rPr lang="en-US" dirty="0" smtClean="0"/>
              <a:t>What is this? </a:t>
            </a:r>
          </a:p>
          <a:p>
            <a:pPr marL="582930" indent="-514350">
              <a:buFont typeface="+mj-lt"/>
              <a:buAutoNum type="arabicPeriod"/>
            </a:pPr>
            <a:r>
              <a:rPr lang="en-US" dirty="0" smtClean="0"/>
              <a:t>What do they have here? </a:t>
            </a:r>
          </a:p>
          <a:p>
            <a:pPr marL="582930" indent="-514350">
              <a:buFont typeface="+mj-lt"/>
              <a:buAutoNum type="arabicPeriod"/>
            </a:pPr>
            <a:r>
              <a:rPr lang="en-US" dirty="0" smtClean="0"/>
              <a:t>What can I do here?</a:t>
            </a:r>
          </a:p>
          <a:p>
            <a:pPr marL="582930" indent="-514350">
              <a:buFont typeface="+mj-lt"/>
              <a:buAutoNum type="arabicPeriod"/>
            </a:pPr>
            <a:r>
              <a:rPr lang="en-US" dirty="0" smtClean="0"/>
              <a:t>Why should I be here and not somewhere else? </a:t>
            </a:r>
          </a:p>
          <a:p>
            <a:pPr marL="582930" indent="-514350">
              <a:buNone/>
            </a:pPr>
            <a:endParaRPr lang="en-US" dirty="0"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Debates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 average web users – they are all unique</a:t>
            </a:r>
          </a:p>
          <a:p>
            <a:r>
              <a:rPr lang="en-US" dirty="0" smtClean="0"/>
              <a:t>Myth – Good design is about figuring out what people like</a:t>
            </a:r>
          </a:p>
          <a:p>
            <a:r>
              <a:rPr lang="en-US" dirty="0" smtClean="0"/>
              <a:t>It isn’t one dimensional “I like </a:t>
            </a:r>
            <a:r>
              <a:rPr lang="en-US" dirty="0" err="1" smtClean="0"/>
              <a:t>pulldowns</a:t>
            </a:r>
            <a:r>
              <a:rPr lang="en-US" dirty="0" smtClean="0"/>
              <a:t>” or “I don’t like </a:t>
            </a:r>
            <a:r>
              <a:rPr lang="en-US" dirty="0" err="1" smtClean="0"/>
              <a:t>pulldowns</a:t>
            </a:r>
            <a:r>
              <a:rPr lang="en-US" dirty="0" smtClean="0"/>
              <a:t>” </a:t>
            </a:r>
          </a:p>
          <a:p>
            <a:r>
              <a:rPr lang="en-US" dirty="0" smtClean="0"/>
              <a:t>It is more complex. “Does this </a:t>
            </a:r>
            <a:r>
              <a:rPr lang="en-US" dirty="0" err="1" smtClean="0"/>
              <a:t>pulldown</a:t>
            </a:r>
            <a:r>
              <a:rPr lang="en-US" dirty="0" smtClean="0"/>
              <a:t>, with these items and this wording in this context on this page crate a good experience for most people who are likely to use this site?” </a:t>
            </a:r>
          </a:p>
          <a:p>
            <a:r>
              <a:rPr lang="en-US" dirty="0" smtClean="0"/>
              <a:t>Solution: Testing</a:t>
            </a:r>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Testing</a:t>
            </a:r>
            <a:endParaRPr lang="en-US" dirty="0"/>
          </a:p>
        </p:txBody>
      </p:sp>
      <p:sp>
        <p:nvSpPr>
          <p:cNvPr id="3" name="Content Placeholder 2"/>
          <p:cNvSpPr>
            <a:spLocks noGrp="1"/>
          </p:cNvSpPr>
          <p:nvPr>
            <p:ph idx="1"/>
          </p:nvPr>
        </p:nvSpPr>
        <p:spPr/>
        <p:txBody>
          <a:bodyPr/>
          <a:lstStyle/>
          <a:p>
            <a:r>
              <a:rPr lang="en-US" dirty="0" smtClean="0"/>
              <a:t>Do more rounds of testing</a:t>
            </a:r>
          </a:p>
          <a:p>
            <a:r>
              <a:rPr lang="en-US" dirty="0" smtClean="0"/>
              <a:t>For instance - One morning a month. Debrief during lunch.</a:t>
            </a:r>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Usability</a:t>
            </a:r>
            <a:endParaRPr lang="en-US" dirty="0"/>
          </a:p>
        </p:txBody>
      </p:sp>
      <p:sp>
        <p:nvSpPr>
          <p:cNvPr id="3" name="Content Placeholder 2"/>
          <p:cNvSpPr>
            <a:spLocks noGrp="1"/>
          </p:cNvSpPr>
          <p:nvPr>
            <p:ph idx="1"/>
          </p:nvPr>
        </p:nvSpPr>
        <p:spPr/>
        <p:txBody>
          <a:bodyPr/>
          <a:lstStyle/>
          <a:p>
            <a:r>
              <a:rPr lang="en-US" dirty="0" smtClean="0"/>
              <a:t>Good will characteristics</a:t>
            </a:r>
          </a:p>
          <a:p>
            <a:pPr lvl="1"/>
            <a:r>
              <a:rPr lang="en-US" dirty="0" smtClean="0"/>
              <a:t>Idiosyncratic</a:t>
            </a:r>
          </a:p>
          <a:p>
            <a:pPr lvl="1"/>
            <a:r>
              <a:rPr lang="en-US" dirty="0" smtClean="0"/>
              <a:t>Situational</a:t>
            </a:r>
          </a:p>
          <a:p>
            <a:pPr lvl="1"/>
            <a:r>
              <a:rPr lang="en-US" dirty="0" smtClean="0"/>
              <a:t>You can refill it</a:t>
            </a:r>
          </a:p>
          <a:p>
            <a:pPr lvl="1"/>
            <a:r>
              <a:rPr lang="en-US" dirty="0" smtClean="0"/>
              <a:t>Sometimes a single mistake can empty it</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Usability</a:t>
            </a:r>
            <a:endParaRPr lang="en-US" dirty="0"/>
          </a:p>
        </p:txBody>
      </p:sp>
      <p:sp>
        <p:nvSpPr>
          <p:cNvPr id="3" name="Content Placeholder 2"/>
          <p:cNvSpPr>
            <a:spLocks noGrp="1"/>
          </p:cNvSpPr>
          <p:nvPr>
            <p:ph idx="1"/>
          </p:nvPr>
        </p:nvSpPr>
        <p:spPr/>
        <p:txBody>
          <a:bodyPr/>
          <a:lstStyle/>
          <a:p>
            <a:r>
              <a:rPr lang="en-US" dirty="0" smtClean="0"/>
              <a:t>Things that lower it</a:t>
            </a:r>
          </a:p>
          <a:p>
            <a:pPr lvl="1"/>
            <a:r>
              <a:rPr lang="en-US" dirty="0" smtClean="0"/>
              <a:t>Hiding information that I want</a:t>
            </a:r>
          </a:p>
          <a:p>
            <a:pPr lvl="1"/>
            <a:r>
              <a:rPr lang="en-US" dirty="0" smtClean="0"/>
              <a:t>Punishing me for not doing things your way</a:t>
            </a:r>
          </a:p>
          <a:p>
            <a:pPr lvl="1"/>
            <a:r>
              <a:rPr lang="en-US" dirty="0" smtClean="0"/>
              <a:t>Asking me for information you don’t really need</a:t>
            </a:r>
          </a:p>
          <a:p>
            <a:pPr lvl="1"/>
            <a:r>
              <a:rPr lang="en-US" dirty="0" smtClean="0"/>
              <a:t>Shucking and jiving me</a:t>
            </a:r>
          </a:p>
          <a:p>
            <a:pPr lvl="1"/>
            <a:r>
              <a:rPr lang="en-US" dirty="0" smtClean="0"/>
              <a:t>Putting sizzle in my way</a:t>
            </a:r>
          </a:p>
          <a:p>
            <a:pPr lvl="1"/>
            <a:r>
              <a:rPr lang="en-US" dirty="0" smtClean="0"/>
              <a:t>Your sites looks amateurish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PDO – PHP Data Objects</a:t>
            </a:r>
            <a:endParaRPr lang="en-US" dirty="0"/>
          </a:p>
        </p:txBody>
      </p:sp>
      <p:sp>
        <p:nvSpPr>
          <p:cNvPr id="2" name="Content Placeholder 1"/>
          <p:cNvSpPr>
            <a:spLocks noGrp="1"/>
          </p:cNvSpPr>
          <p:nvPr>
            <p:ph idx="1"/>
          </p:nvPr>
        </p:nvSpPr>
        <p:spPr/>
        <p:txBody>
          <a:bodyPr/>
          <a:lstStyle/>
          <a:p>
            <a:r>
              <a:rPr lang="en-US" dirty="0" smtClean="0"/>
              <a:t>PHP extension for making database connections in PHP. </a:t>
            </a:r>
          </a:p>
          <a:p>
            <a:r>
              <a:rPr lang="en-US" dirty="0" smtClean="0"/>
              <a:t>Allows developers to create code which is portable across many </a:t>
            </a:r>
            <a:r>
              <a:rPr lang="en-US" smtClean="0"/>
              <a:t>database platforms. </a:t>
            </a:r>
            <a:endParaRPr 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Usability</a:t>
            </a:r>
            <a:endParaRPr lang="en-US" dirty="0"/>
          </a:p>
        </p:txBody>
      </p:sp>
      <p:sp>
        <p:nvSpPr>
          <p:cNvPr id="3" name="Content Placeholder 2"/>
          <p:cNvSpPr>
            <a:spLocks noGrp="1"/>
          </p:cNvSpPr>
          <p:nvPr>
            <p:ph idx="1"/>
          </p:nvPr>
        </p:nvSpPr>
        <p:spPr>
          <a:xfrm>
            <a:off x="914400" y="1783560"/>
            <a:ext cx="7772400" cy="5074440"/>
          </a:xfrm>
        </p:spPr>
        <p:txBody>
          <a:bodyPr>
            <a:normAutofit lnSpcReduction="10000"/>
          </a:bodyPr>
          <a:lstStyle/>
          <a:p>
            <a:r>
              <a:rPr lang="en-US" dirty="0" smtClean="0"/>
              <a:t>Things that raise it</a:t>
            </a:r>
          </a:p>
          <a:p>
            <a:pPr lvl="1"/>
            <a:r>
              <a:rPr lang="en-US" dirty="0" smtClean="0"/>
              <a:t>Know the main things that people want to do on your site and make them obvious and easy</a:t>
            </a:r>
          </a:p>
          <a:p>
            <a:pPr lvl="1"/>
            <a:r>
              <a:rPr lang="en-US" dirty="0" smtClean="0"/>
              <a:t>Tell me what I want to know</a:t>
            </a:r>
          </a:p>
          <a:p>
            <a:pPr lvl="1"/>
            <a:r>
              <a:rPr lang="en-US" dirty="0" smtClean="0"/>
              <a:t>Save me steps wherever you can </a:t>
            </a:r>
          </a:p>
          <a:p>
            <a:pPr lvl="1"/>
            <a:r>
              <a:rPr lang="en-US" dirty="0" smtClean="0"/>
              <a:t>Know what questions I’m likely to have, and answer them</a:t>
            </a:r>
          </a:p>
          <a:p>
            <a:pPr lvl="1"/>
            <a:r>
              <a:rPr lang="en-US" dirty="0" smtClean="0"/>
              <a:t>Provide me with creature comforts like printer-friendly pages</a:t>
            </a:r>
          </a:p>
          <a:p>
            <a:pPr lvl="1"/>
            <a:r>
              <a:rPr lang="en-US" dirty="0" smtClean="0"/>
              <a:t>Make it easy to recover from errors. </a:t>
            </a:r>
          </a:p>
          <a:p>
            <a:pPr lvl="1"/>
            <a:r>
              <a:rPr lang="en-US" dirty="0" smtClean="0"/>
              <a:t>When in doubt, apologize</a:t>
            </a:r>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Flash</a:t>
            </a:r>
            <a:endParaRPr lang="en-US" sz="6000" b="1"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History of Flash</a:t>
            </a:r>
            <a:endParaRPr lang="en-US" dirty="0"/>
          </a:p>
        </p:txBody>
      </p:sp>
      <p:sp>
        <p:nvSpPr>
          <p:cNvPr id="2" name="Content Placeholder 1"/>
          <p:cNvSpPr>
            <a:spLocks noGrp="1"/>
          </p:cNvSpPr>
          <p:nvPr>
            <p:ph idx="1"/>
          </p:nvPr>
        </p:nvSpPr>
        <p:spPr>
          <a:xfrm>
            <a:off x="0" y="1481328"/>
            <a:ext cx="9144000" cy="4525963"/>
          </a:xfrm>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b="1" dirty="0" err="1" smtClean="0"/>
              <a:t>SmartSketch</a:t>
            </a:r>
            <a:r>
              <a:rPr lang="en-US" dirty="0" smtClean="0"/>
              <a:t>             </a:t>
            </a:r>
            <a:r>
              <a:rPr lang="en-US" b="1" dirty="0" err="1" smtClean="0"/>
              <a:t>FutureSplash</a:t>
            </a:r>
            <a:endParaRPr lang="en-US" b="1" dirty="0" smtClean="0"/>
          </a:p>
          <a:p>
            <a:pPr>
              <a:buNone/>
            </a:pPr>
            <a:r>
              <a:rPr lang="en-US" dirty="0" smtClean="0"/>
              <a:t>(drawing program)                                      </a:t>
            </a:r>
            <a:r>
              <a:rPr lang="en-US" b="1" dirty="0" smtClean="0"/>
              <a:t>Flash</a:t>
            </a:r>
          </a:p>
          <a:p>
            <a:pPr>
              <a:buNone/>
            </a:pPr>
            <a:r>
              <a:rPr lang="en-US" dirty="0" smtClean="0"/>
              <a:t>				             </a:t>
            </a:r>
            <a:r>
              <a:rPr lang="en-US" b="1" dirty="0" err="1" smtClean="0"/>
              <a:t>ShockWave</a:t>
            </a:r>
            <a:r>
              <a:rPr lang="en-US" dirty="0" smtClean="0"/>
              <a:t>	      (Adobe)</a:t>
            </a:r>
          </a:p>
          <a:p>
            <a:pPr>
              <a:buNone/>
            </a:pPr>
            <a:r>
              <a:rPr lang="en-US" dirty="0" smtClean="0"/>
              <a:t>                 (multimedia player, Macromedia)</a:t>
            </a:r>
            <a:endParaRPr lang="en-US" dirty="0"/>
          </a:p>
        </p:txBody>
      </p:sp>
      <p:cxnSp>
        <p:nvCxnSpPr>
          <p:cNvPr id="5" name="Straight Arrow Connector 4"/>
          <p:cNvCxnSpPr/>
          <p:nvPr/>
        </p:nvCxnSpPr>
        <p:spPr>
          <a:xfrm>
            <a:off x="3124200" y="3581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553200" y="36576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24600" y="4114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Flash </a:t>
            </a:r>
            <a:endParaRPr lang="en-US" dirty="0"/>
          </a:p>
        </p:txBody>
      </p:sp>
      <p:sp>
        <p:nvSpPr>
          <p:cNvPr id="2" name="Content Placeholder 1"/>
          <p:cNvSpPr>
            <a:spLocks noGrp="1"/>
          </p:cNvSpPr>
          <p:nvPr>
            <p:ph idx="1"/>
          </p:nvPr>
        </p:nvSpPr>
        <p:spPr/>
        <p:txBody>
          <a:bodyPr>
            <a:normAutofit fontScale="85000" lnSpcReduction="20000"/>
          </a:bodyPr>
          <a:lstStyle/>
          <a:p>
            <a:pPr>
              <a:buNone/>
            </a:pPr>
            <a:r>
              <a:rPr lang="en-US" dirty="0" smtClean="0"/>
              <a:t>Flash applications are called SWF applications                                     (</a:t>
            </a:r>
            <a:r>
              <a:rPr lang="en-US" b="1" dirty="0" err="1" smtClean="0"/>
              <a:t>S</a:t>
            </a:r>
            <a:r>
              <a:rPr lang="en-US" dirty="0" err="1" smtClean="0"/>
              <a:t>hock</a:t>
            </a:r>
            <a:r>
              <a:rPr lang="en-US" b="1" dirty="0" err="1" smtClean="0"/>
              <a:t>W</a:t>
            </a:r>
            <a:r>
              <a:rPr lang="en-US" dirty="0" err="1" smtClean="0"/>
              <a:t>ave</a:t>
            </a:r>
            <a:r>
              <a:rPr lang="en-US" dirty="0" smtClean="0"/>
              <a:t> </a:t>
            </a:r>
            <a:r>
              <a:rPr lang="en-US" b="1" dirty="0" smtClean="0"/>
              <a:t>F</a:t>
            </a:r>
            <a:r>
              <a:rPr lang="en-US" dirty="0" smtClean="0"/>
              <a:t>lash) may contain:</a:t>
            </a:r>
          </a:p>
          <a:p>
            <a:r>
              <a:rPr lang="en-US" dirty="0" smtClean="0"/>
              <a:t>Animations</a:t>
            </a:r>
          </a:p>
          <a:p>
            <a:r>
              <a:rPr lang="en-US" dirty="0" smtClean="0"/>
              <a:t>Components</a:t>
            </a:r>
          </a:p>
          <a:p>
            <a:r>
              <a:rPr lang="en-US" dirty="0" smtClean="0"/>
              <a:t>Bitmap &amp; vector graphics </a:t>
            </a:r>
          </a:p>
          <a:p>
            <a:r>
              <a:rPr lang="en-US" dirty="0" smtClean="0"/>
              <a:t>Digital videos</a:t>
            </a:r>
          </a:p>
          <a:p>
            <a:pPr>
              <a:buNone/>
            </a:pPr>
            <a:endParaRPr lang="en-US" dirty="0" smtClean="0"/>
          </a:p>
          <a:p>
            <a:pPr>
              <a:buNone/>
            </a:pPr>
            <a:r>
              <a:rPr lang="en-US" dirty="0" smtClean="0"/>
              <a:t>Control at runtime via:</a:t>
            </a:r>
          </a:p>
          <a:p>
            <a:r>
              <a:rPr lang="en-US" dirty="0" err="1" smtClean="0"/>
              <a:t>ActionScript</a:t>
            </a:r>
            <a:endParaRPr lang="en-US" dirty="0" smtClean="0"/>
          </a:p>
          <a:p>
            <a:r>
              <a:rPr lang="en-US" dirty="0" smtClean="0"/>
              <a:t>Like JavaScript (with differences) </a:t>
            </a:r>
          </a:p>
          <a:p>
            <a:r>
              <a:rPr lang="en-US" dirty="0" smtClean="0"/>
              <a:t>Compliant with ECMA 262 (like JavaScript)</a:t>
            </a: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ActionScript</a:t>
            </a:r>
            <a:r>
              <a:rPr lang="en-US" dirty="0" smtClean="0"/>
              <a:t> vs. JavaScript</a:t>
            </a:r>
            <a:endParaRPr lang="en-US" dirty="0"/>
          </a:p>
        </p:txBody>
      </p:sp>
      <p:sp>
        <p:nvSpPr>
          <p:cNvPr id="2" name="Content Placeholder 1"/>
          <p:cNvSpPr>
            <a:spLocks noGrp="1"/>
          </p:cNvSpPr>
          <p:nvPr>
            <p:ph idx="1"/>
          </p:nvPr>
        </p:nvSpPr>
        <p:spPr/>
        <p:txBody>
          <a:bodyPr>
            <a:normAutofit fontScale="92500" lnSpcReduction="20000"/>
          </a:bodyPr>
          <a:lstStyle/>
          <a:p>
            <a:pPr>
              <a:buNone/>
            </a:pPr>
            <a:r>
              <a:rPr lang="en-US" dirty="0" smtClean="0"/>
              <a:t>JavaScript:</a:t>
            </a:r>
          </a:p>
          <a:p>
            <a:r>
              <a:rPr lang="en-US" dirty="0" smtClean="0"/>
              <a:t>Official name – </a:t>
            </a:r>
            <a:r>
              <a:rPr lang="en-US" dirty="0" err="1" smtClean="0"/>
              <a:t>ECMAScript</a:t>
            </a:r>
            <a:endParaRPr lang="en-US" dirty="0" smtClean="0"/>
          </a:p>
          <a:p>
            <a:r>
              <a:rPr lang="en-US" dirty="0" smtClean="0"/>
              <a:t>European Computer Manufactures Association (ECMA)</a:t>
            </a:r>
          </a:p>
          <a:p>
            <a:r>
              <a:rPr lang="en-US" dirty="0" smtClean="0"/>
              <a:t>ECMA standardized and the International Standards Organization (ISO) approved</a:t>
            </a:r>
          </a:p>
          <a:p>
            <a:r>
              <a:rPr lang="en-US" dirty="0" smtClean="0"/>
              <a:t>Standard is ECMA-262</a:t>
            </a:r>
          </a:p>
          <a:p>
            <a:endParaRPr lang="en-US" dirty="0" smtClean="0"/>
          </a:p>
          <a:p>
            <a:pPr>
              <a:buNone/>
            </a:pPr>
            <a:r>
              <a:rPr lang="en-US" dirty="0" err="1" smtClean="0"/>
              <a:t>ActionScript</a:t>
            </a:r>
            <a:endParaRPr lang="en-US" dirty="0" smtClean="0"/>
          </a:p>
          <a:p>
            <a:r>
              <a:rPr lang="en-US" dirty="0" smtClean="0"/>
              <a:t>Standard is also ECMA-262</a:t>
            </a:r>
          </a:p>
          <a:p>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ActionScript</a:t>
            </a:r>
            <a:r>
              <a:rPr lang="en-US" dirty="0" smtClean="0"/>
              <a:t> vs. JavaScript</a:t>
            </a:r>
            <a:endParaRPr lang="en-US" dirty="0"/>
          </a:p>
        </p:txBody>
      </p:sp>
      <p:sp>
        <p:nvSpPr>
          <p:cNvPr id="2" name="Content Placeholder 1"/>
          <p:cNvSpPr>
            <a:spLocks noGrp="1"/>
          </p:cNvSpPr>
          <p:nvPr>
            <p:ph idx="1"/>
          </p:nvPr>
        </p:nvSpPr>
        <p:spPr/>
        <p:txBody>
          <a:bodyPr/>
          <a:lstStyle/>
          <a:p>
            <a:pPr>
              <a:buNone/>
            </a:pPr>
            <a:endParaRPr lang="en-US" b="1" dirty="0" smtClean="0"/>
          </a:p>
          <a:p>
            <a:pPr>
              <a:buNone/>
            </a:pPr>
            <a:r>
              <a:rPr lang="en-US" b="1" dirty="0" smtClean="0"/>
              <a:t>Differences Between ECMA-262, JavaScript, and </a:t>
            </a:r>
            <a:r>
              <a:rPr lang="en-US" b="1" dirty="0" err="1" smtClean="0"/>
              <a:t>ActionScript</a:t>
            </a:r>
            <a:r>
              <a:rPr lang="en-US" b="1" dirty="0" smtClean="0"/>
              <a:t> : </a:t>
            </a:r>
            <a:r>
              <a:rPr lang="en-US" dirty="0" smtClean="0">
                <a:hlinkClick r:id="rId2"/>
              </a:rPr>
              <a:t>http://docstore.mik.ua/orelly/web2/action/appd_01.htm</a:t>
            </a:r>
            <a:endParaRPr lang="en-US" dirty="0" smtClean="0"/>
          </a:p>
          <a:p>
            <a:pPr>
              <a:buNone/>
            </a:pPr>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Flash	</a:t>
            </a:r>
            <a:endParaRPr lang="en-US" dirty="0"/>
          </a:p>
        </p:txBody>
      </p:sp>
      <p:sp>
        <p:nvSpPr>
          <p:cNvPr id="2" name="Content Placeholder 1"/>
          <p:cNvSpPr>
            <a:spLocks noGrp="1"/>
          </p:cNvSpPr>
          <p:nvPr>
            <p:ph idx="1"/>
          </p:nvPr>
        </p:nvSpPr>
        <p:spPr/>
        <p:txBody>
          <a:bodyPr/>
          <a:lstStyle/>
          <a:p>
            <a:pPr>
              <a:buNone/>
            </a:pPr>
            <a:r>
              <a:rPr lang="en-US" dirty="0" smtClean="0"/>
              <a:t>Two parts to Flash:</a:t>
            </a:r>
          </a:p>
          <a:p>
            <a:pPr marL="624078" indent="-514350">
              <a:buFont typeface="+mj-lt"/>
              <a:buAutoNum type="arabicPeriod"/>
            </a:pPr>
            <a:r>
              <a:rPr lang="en-US" dirty="0" smtClean="0"/>
              <a:t>Authoring environment </a:t>
            </a:r>
          </a:p>
          <a:p>
            <a:pPr marL="624078" indent="-514350">
              <a:buFont typeface="+mj-lt"/>
              <a:buAutoNum type="arabicPeriod"/>
            </a:pPr>
            <a:r>
              <a:rPr lang="en-US" dirty="0" smtClean="0"/>
              <a:t>Player</a:t>
            </a:r>
          </a:p>
          <a:p>
            <a:pPr>
              <a:buNone/>
            </a:pPr>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Playing Flash	</a:t>
            </a:r>
            <a:endParaRPr lang="en-US" dirty="0"/>
          </a:p>
        </p:txBody>
      </p:sp>
      <p:sp>
        <p:nvSpPr>
          <p:cNvPr id="2" name="Content Placeholder 1"/>
          <p:cNvSpPr>
            <a:spLocks noGrp="1"/>
          </p:cNvSpPr>
          <p:nvPr>
            <p:ph idx="1"/>
          </p:nvPr>
        </p:nvSpPr>
        <p:spPr/>
        <p:txBody>
          <a:bodyPr/>
          <a:lstStyle/>
          <a:p>
            <a:pPr>
              <a:buNone/>
            </a:pPr>
            <a:r>
              <a:rPr lang="en-US" dirty="0" smtClean="0"/>
              <a:t>Flash can be played: </a:t>
            </a:r>
          </a:p>
          <a:p>
            <a:pPr marL="624078" indent="-514350">
              <a:buFont typeface="+mj-lt"/>
              <a:buAutoNum type="arabicPeriod"/>
            </a:pPr>
            <a:r>
              <a:rPr lang="en-US" dirty="0" smtClean="0"/>
              <a:t>Via web (browser needs Flash plug-in) </a:t>
            </a:r>
          </a:p>
          <a:p>
            <a:pPr marL="624078" indent="-514350">
              <a:buFont typeface="+mj-lt"/>
              <a:buAutoNum type="arabicPeriod"/>
            </a:pPr>
            <a:r>
              <a:rPr lang="en-US" dirty="0" smtClean="0"/>
              <a:t>In standalone Flash player</a:t>
            </a:r>
          </a:p>
          <a:p>
            <a:pPr marL="624078" indent="-514350">
              <a:buFont typeface="+mj-lt"/>
              <a:buAutoNum type="arabicPeriod"/>
            </a:pPr>
            <a:r>
              <a:rPr lang="en-US" dirty="0" smtClean="0"/>
              <a:t>SWF files can be encapsulated with player creating a self-running SWF movie called projector</a:t>
            </a:r>
          </a:p>
          <a:p>
            <a:pPr marL="624078" indent="-514350">
              <a:buFont typeface="+mj-lt"/>
              <a:buAutoNum type="arabicPeriod"/>
            </a:pPr>
            <a:endParaRPr lang="en-US" dirty="0" smtClean="0"/>
          </a:p>
          <a:p>
            <a:pPr marL="624078" indent="-514350">
              <a:buNone/>
            </a:pPr>
            <a:r>
              <a:rPr lang="en-US" dirty="0" smtClean="0"/>
              <a:t>We’ll only look at Flash for the web</a:t>
            </a:r>
          </a:p>
          <a:p>
            <a:pPr>
              <a:buNone/>
            </a:pPr>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Flash for the Web</a:t>
            </a:r>
            <a:endParaRPr lang="en-US" dirty="0"/>
          </a:p>
        </p:txBody>
      </p:sp>
      <p:sp>
        <p:nvSpPr>
          <p:cNvPr id="2" name="Content Placeholder 1"/>
          <p:cNvSpPr>
            <a:spLocks noGrp="1"/>
          </p:cNvSpPr>
          <p:nvPr>
            <p:ph idx="1"/>
          </p:nvPr>
        </p:nvSpPr>
        <p:spPr/>
        <p:txBody>
          <a:bodyPr/>
          <a:lstStyle/>
          <a:p>
            <a:pPr>
              <a:buNone/>
            </a:pPr>
            <a:r>
              <a:rPr lang="en-US" dirty="0" smtClean="0"/>
              <a:t>Flash is appropriate for the web (and even mobile applications) because: </a:t>
            </a:r>
          </a:p>
          <a:p>
            <a:r>
              <a:rPr lang="en-US" dirty="0" smtClean="0"/>
              <a:t>SWF applications are small and compressed</a:t>
            </a:r>
          </a:p>
          <a:p>
            <a:r>
              <a:rPr lang="en-US" dirty="0" smtClean="0"/>
              <a:t>Generally use vector graphics rather than bitmaps</a:t>
            </a:r>
          </a:p>
          <a:p>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Flash in XHTML</a:t>
            </a:r>
            <a:endParaRPr lang="en-US" dirty="0"/>
          </a:p>
        </p:txBody>
      </p:sp>
      <p:sp>
        <p:nvSpPr>
          <p:cNvPr id="2" name="Content Placeholder 1"/>
          <p:cNvSpPr>
            <a:spLocks noGrp="1"/>
          </p:cNvSpPr>
          <p:nvPr>
            <p:ph idx="1"/>
          </p:nvPr>
        </p:nvSpPr>
        <p:spPr/>
        <p:txBody>
          <a:bodyPr/>
          <a:lstStyle/>
          <a:p>
            <a:r>
              <a:rPr lang="en-US" dirty="0" smtClean="0"/>
              <a:t>Flash is an object element placed within XHTML.</a:t>
            </a:r>
          </a:p>
          <a:p>
            <a:r>
              <a:rPr lang="en-US" dirty="0" smtClean="0"/>
              <a:t>Today: We’ll just test it on </a:t>
            </a:r>
            <a:r>
              <a:rPr lang="en-US" smtClean="0"/>
              <a:t>the client.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Session Tracking</a:t>
            </a:r>
            <a:endParaRPr lang="en-US" dirty="0"/>
          </a:p>
        </p:txBody>
      </p:sp>
      <p:sp>
        <p:nvSpPr>
          <p:cNvPr id="2" name="Content Placeholder 1"/>
          <p:cNvSpPr>
            <a:spLocks noGrp="1"/>
          </p:cNvSpPr>
          <p:nvPr>
            <p:ph idx="1"/>
          </p:nvPr>
        </p:nvSpPr>
        <p:spPr/>
        <p:txBody>
          <a:bodyPr>
            <a:normAutofit/>
          </a:bodyPr>
          <a:lstStyle/>
          <a:p>
            <a:pPr>
              <a:buNone/>
            </a:pPr>
            <a:r>
              <a:rPr lang="en-US" dirty="0" smtClean="0"/>
              <a:t>HTTP is a stateless protocol. Programmers have come up with many tricks to keep track of state information between requests. This is know as session tracking.</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ActionScript</a:t>
            </a:r>
            <a:endParaRPr lang="en-US" dirty="0"/>
          </a:p>
        </p:txBody>
      </p:sp>
      <p:sp>
        <p:nvSpPr>
          <p:cNvPr id="2" name="Content Placeholder 1"/>
          <p:cNvSpPr>
            <a:spLocks noGrp="1"/>
          </p:cNvSpPr>
          <p:nvPr>
            <p:ph idx="1"/>
          </p:nvPr>
        </p:nvSpPr>
        <p:spPr/>
        <p:txBody>
          <a:bodyPr/>
          <a:lstStyle/>
          <a:p>
            <a:r>
              <a:rPr lang="en-US" dirty="0" smtClean="0">
                <a:hlinkClick r:id="rId2"/>
              </a:rPr>
              <a:t>http://help.adobe.com/en_US/FlashPlatform/reference/actionscript/3/index.html</a:t>
            </a:r>
            <a:endParaRPr lang="en-US" dirty="0" smtClean="0"/>
          </a:p>
          <a:p>
            <a:endParaRPr lang="en-US"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Flash </a:t>
            </a:r>
            <a:r>
              <a:rPr lang="en-US" dirty="0" err="1" smtClean="0"/>
              <a:t>Annimation</a:t>
            </a:r>
            <a:endParaRPr lang="en-US" dirty="0"/>
          </a:p>
        </p:txBody>
      </p:sp>
      <p:sp>
        <p:nvSpPr>
          <p:cNvPr id="2" name="Content Placeholder 1"/>
          <p:cNvSpPr>
            <a:spLocks noGrp="1"/>
          </p:cNvSpPr>
          <p:nvPr>
            <p:ph idx="1"/>
          </p:nvPr>
        </p:nvSpPr>
        <p:spPr/>
        <p:txBody>
          <a:bodyPr/>
          <a:lstStyle/>
          <a:p>
            <a:r>
              <a:rPr lang="en-US" dirty="0" smtClean="0"/>
              <a:t>Motion </a:t>
            </a:r>
            <a:r>
              <a:rPr lang="en-US" dirty="0" err="1" smtClean="0"/>
              <a:t>tweens</a:t>
            </a:r>
            <a:endParaRPr lang="en-US" dirty="0" smtClean="0"/>
          </a:p>
          <a:p>
            <a:r>
              <a:rPr lang="en-US" dirty="0" smtClean="0"/>
              <a:t>Classic </a:t>
            </a:r>
            <a:r>
              <a:rPr lang="en-US" dirty="0" err="1" smtClean="0"/>
              <a:t>tweens</a:t>
            </a:r>
            <a:endParaRPr lang="en-US" dirty="0" smtClean="0"/>
          </a:p>
          <a:p>
            <a:r>
              <a:rPr lang="en-US" dirty="0" smtClean="0"/>
              <a:t>Inverse Kinematics poses</a:t>
            </a:r>
          </a:p>
          <a:p>
            <a:r>
              <a:rPr lang="en-US" dirty="0" smtClean="0"/>
              <a:t>Shape </a:t>
            </a:r>
            <a:r>
              <a:rPr lang="en-US" dirty="0" err="1" smtClean="0"/>
              <a:t>tweens</a:t>
            </a:r>
            <a:endParaRPr lang="en-US" dirty="0" smtClean="0"/>
          </a:p>
          <a:p>
            <a:r>
              <a:rPr lang="en-US" dirty="0" smtClean="0"/>
              <a:t>Fame-by-frame animation </a:t>
            </a:r>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Tweens</a:t>
            </a:r>
            <a:endParaRPr lang="en-US" dirty="0"/>
          </a:p>
        </p:txBody>
      </p:sp>
      <p:sp>
        <p:nvSpPr>
          <p:cNvPr id="2" name="Content Placeholder 1"/>
          <p:cNvSpPr>
            <a:spLocks noGrp="1"/>
          </p:cNvSpPr>
          <p:nvPr>
            <p:ph idx="1"/>
          </p:nvPr>
        </p:nvSpPr>
        <p:spPr/>
        <p:txBody>
          <a:bodyPr/>
          <a:lstStyle/>
          <a:p>
            <a:r>
              <a:rPr lang="en-US" dirty="0" smtClean="0"/>
              <a:t>Specify a  </a:t>
            </a:r>
            <a:r>
              <a:rPr lang="en-US" dirty="0" err="1" smtClean="0"/>
              <a:t>keypoints</a:t>
            </a:r>
            <a:r>
              <a:rPr lang="en-US" dirty="0" smtClean="0"/>
              <a:t> in the </a:t>
            </a:r>
            <a:r>
              <a:rPr lang="en-US" dirty="0" err="1" smtClean="0"/>
              <a:t>annimcation</a:t>
            </a:r>
            <a:r>
              <a:rPr lang="en-US" dirty="0" smtClean="0"/>
              <a:t> and let Flash will fill out what is needed in-between.</a:t>
            </a:r>
          </a:p>
          <a:p>
            <a:r>
              <a:rPr lang="en-US" dirty="0" smtClean="0"/>
              <a:t>Three types of </a:t>
            </a:r>
            <a:r>
              <a:rPr lang="en-US" dirty="0" err="1" smtClean="0"/>
              <a:t>tweens</a:t>
            </a:r>
            <a:r>
              <a:rPr lang="en-US" dirty="0" smtClean="0"/>
              <a:t>:  </a:t>
            </a:r>
          </a:p>
          <a:p>
            <a:pPr lvl="1"/>
            <a:r>
              <a:rPr lang="en-US" dirty="0" smtClean="0"/>
              <a:t>Shape </a:t>
            </a:r>
            <a:r>
              <a:rPr lang="en-US" dirty="0" err="1" smtClean="0"/>
              <a:t>tweens</a:t>
            </a:r>
            <a:endParaRPr lang="en-US" dirty="0" smtClean="0"/>
          </a:p>
          <a:p>
            <a:pPr lvl="1"/>
            <a:r>
              <a:rPr lang="en-US" dirty="0" smtClean="0"/>
              <a:t>Motion </a:t>
            </a:r>
            <a:r>
              <a:rPr lang="en-US" dirty="0" err="1" smtClean="0"/>
              <a:t>tweens</a:t>
            </a:r>
            <a:endParaRPr lang="en-US" dirty="0" smtClean="0"/>
          </a:p>
          <a:p>
            <a:pPr lvl="1"/>
            <a:r>
              <a:rPr lang="en-US" dirty="0" smtClean="0"/>
              <a:t>Armature (or bones) </a:t>
            </a:r>
            <a:r>
              <a:rPr lang="en-US" dirty="0" err="1" smtClean="0"/>
              <a:t>tweens</a:t>
            </a:r>
            <a:endParaRPr lang="en-US" dirty="0" smtClean="0"/>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Designing for Mobile Devices</a:t>
            </a:r>
            <a:endParaRPr lang="en-US" sz="6000" b="1" dirty="0"/>
          </a:p>
        </p:txBody>
      </p:sp>
      <p:sp>
        <p:nvSpPr>
          <p:cNvPr id="3" name="TextBox 2"/>
          <p:cNvSpPr txBox="1"/>
          <p:nvPr/>
        </p:nvSpPr>
        <p:spPr>
          <a:xfrm>
            <a:off x="2667000" y="5334000"/>
            <a:ext cx="3505200" cy="923330"/>
          </a:xfrm>
          <a:prstGeom prst="rect">
            <a:avLst/>
          </a:prstGeom>
          <a:noFill/>
        </p:spPr>
        <p:txBody>
          <a:bodyPr wrap="square" rtlCol="0">
            <a:spAutoFit/>
          </a:bodyPr>
          <a:lstStyle/>
          <a:p>
            <a:r>
              <a:rPr lang="en-US" dirty="0" smtClean="0"/>
              <a:t>From </a:t>
            </a:r>
            <a:r>
              <a:rPr lang="en-US" u="sng" dirty="0" smtClean="0"/>
              <a:t>Designing Interfaces </a:t>
            </a:r>
            <a:r>
              <a:rPr lang="en-US" dirty="0" smtClean="0"/>
              <a:t>by Jenifer Tidwell, Chapter 10 “Going Mobile”</a:t>
            </a:r>
            <a:endParaRPr lang="en-US" dirty="0"/>
          </a:p>
        </p:txBody>
      </p:sp>
      <p:pic>
        <p:nvPicPr>
          <p:cNvPr id="70658" name="Picture 2" descr="http://torsionmobile.com/wp-content/uploads/2012/01/versus.jpg"/>
          <p:cNvPicPr>
            <a:picLocks noChangeAspect="1" noChangeArrowheads="1"/>
          </p:cNvPicPr>
          <p:nvPr/>
        </p:nvPicPr>
        <p:blipFill>
          <a:blip r:embed="rId2" cstate="print"/>
          <a:srcRect/>
          <a:stretch>
            <a:fillRect/>
          </a:stretch>
        </p:blipFill>
        <p:spPr bwMode="auto">
          <a:xfrm>
            <a:off x="1371600" y="1828800"/>
            <a:ext cx="5715000" cy="2857500"/>
          </a:xfrm>
          <a:prstGeom prst="rect">
            <a:avLst/>
          </a:prstGeom>
          <a:noFill/>
        </p:spPr>
      </p:pic>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for Mobile Devices</a:t>
            </a:r>
            <a:endParaRPr lang="en-US" dirty="0"/>
          </a:p>
        </p:txBody>
      </p:sp>
      <p:sp>
        <p:nvSpPr>
          <p:cNvPr id="2" name="Content Placeholder 1"/>
          <p:cNvSpPr>
            <a:spLocks noGrp="1"/>
          </p:cNvSpPr>
          <p:nvPr>
            <p:ph idx="1"/>
          </p:nvPr>
        </p:nvSpPr>
        <p:spPr/>
        <p:txBody>
          <a:bodyPr>
            <a:normAutofit fontScale="77500" lnSpcReduction="20000"/>
          </a:bodyPr>
          <a:lstStyle/>
          <a:p>
            <a:pPr>
              <a:buNone/>
            </a:pPr>
            <a:r>
              <a:rPr lang="en-US" dirty="0" smtClean="0"/>
              <a:t>Nielsen Norman Group’s study “Usability of Mobile Websites” </a:t>
            </a:r>
          </a:p>
          <a:p>
            <a:r>
              <a:rPr lang="en-US" dirty="0" smtClean="0"/>
              <a:t>First study 2009</a:t>
            </a:r>
          </a:p>
          <a:p>
            <a:pPr lvl="1"/>
            <a:r>
              <a:rPr lang="en-US" dirty="0" smtClean="0"/>
              <a:t>59% success rate </a:t>
            </a:r>
          </a:p>
          <a:p>
            <a:r>
              <a:rPr lang="en-US" dirty="0" smtClean="0"/>
              <a:t>Recent study 2011</a:t>
            </a:r>
          </a:p>
          <a:p>
            <a:pPr lvl="1"/>
            <a:r>
              <a:rPr lang="en-US" dirty="0" smtClean="0"/>
              <a:t>62% success rate 62% </a:t>
            </a:r>
          </a:p>
          <a:p>
            <a:pPr lvl="2"/>
            <a:r>
              <a:rPr lang="en-US" dirty="0" smtClean="0"/>
              <a:t>64% on mobile site, 58% on regular site</a:t>
            </a:r>
          </a:p>
          <a:p>
            <a:pPr lvl="1"/>
            <a:r>
              <a:rPr lang="en-US" dirty="0" smtClean="0"/>
              <a:t>76% success rate on mobile apps</a:t>
            </a:r>
          </a:p>
          <a:p>
            <a:r>
              <a:rPr lang="en-US" dirty="0" smtClean="0"/>
              <a:t>Desktop</a:t>
            </a:r>
          </a:p>
          <a:p>
            <a:pPr lvl="1"/>
            <a:r>
              <a:rPr lang="en-US" dirty="0" smtClean="0"/>
              <a:t>84% success rate</a:t>
            </a:r>
          </a:p>
          <a:p>
            <a:endParaRPr lang="en-US" dirty="0" smtClean="0"/>
          </a:p>
          <a:p>
            <a:pPr>
              <a:buNone/>
            </a:pPr>
            <a:r>
              <a:rPr lang="en-US" sz="2800" dirty="0" smtClean="0">
                <a:hlinkClick r:id="rId2"/>
              </a:rPr>
              <a:t>http://www.nngroup.com/reports/mobile</a:t>
            </a:r>
            <a:endParaRPr lang="en-US" sz="2800" dirty="0" smtClean="0"/>
          </a:p>
          <a:p>
            <a:pPr>
              <a:buNone/>
            </a:pPr>
            <a:endParaRPr lang="en-US" dirty="0" smtClean="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600200"/>
            <a:ext cx="8153400" cy="4449763"/>
          </a:xfrm>
        </p:spPr>
        <p:txBody>
          <a:bodyPr>
            <a:normAutofit fontScale="62500" lnSpcReduction="20000"/>
          </a:bodyPr>
          <a:lstStyle/>
          <a:p>
            <a:pPr>
              <a:buNone/>
            </a:pPr>
            <a:r>
              <a:rPr lang="en-US" dirty="0" smtClean="0"/>
              <a:t>Two choices: </a:t>
            </a:r>
          </a:p>
          <a:p>
            <a:r>
              <a:rPr lang="en-US" dirty="0" smtClean="0"/>
              <a:t>Create a separate version of the site</a:t>
            </a:r>
          </a:p>
          <a:p>
            <a:pPr lvl="1"/>
            <a:r>
              <a:rPr lang="en-US" dirty="0" smtClean="0"/>
              <a:t>Scaled-down</a:t>
            </a:r>
          </a:p>
          <a:p>
            <a:pPr lvl="1"/>
            <a:r>
              <a:rPr lang="en-US" dirty="0" smtClean="0"/>
              <a:t>focused</a:t>
            </a:r>
          </a:p>
          <a:p>
            <a:r>
              <a:rPr lang="en-US" dirty="0" smtClean="0"/>
              <a:t>Tailor the full site for a small screen</a:t>
            </a:r>
          </a:p>
          <a:p>
            <a:endParaRPr lang="en-US" sz="1800" u="sng" dirty="0" smtClean="0"/>
          </a:p>
          <a:p>
            <a:endParaRPr lang="en-US" sz="1800" u="sng" dirty="0" smtClean="0"/>
          </a:p>
          <a:p>
            <a:pPr>
              <a:buNone/>
            </a:pPr>
            <a:r>
              <a:rPr lang="en-US" dirty="0" smtClean="0"/>
              <a:t>Example:</a:t>
            </a:r>
          </a:p>
          <a:p>
            <a:pPr>
              <a:buNone/>
            </a:pPr>
            <a:r>
              <a:rPr lang="en-US" dirty="0" smtClean="0">
                <a:hlinkClick r:id="rId2"/>
              </a:rPr>
              <a:t>http://jetblue.com/</a:t>
            </a:r>
            <a:endParaRPr lang="en-US" dirty="0" smtClean="0"/>
          </a:p>
          <a:p>
            <a:pPr>
              <a:buNone/>
            </a:pPr>
            <a:r>
              <a:rPr lang="en-US" dirty="0" smtClean="0">
                <a:hlinkClick r:id="rId3"/>
              </a:rPr>
              <a:t>http://mobile.jetblue.com</a:t>
            </a:r>
            <a:endParaRPr lang="en-US" dirty="0" smtClean="0"/>
          </a:p>
          <a:p>
            <a:pPr>
              <a:buNone/>
            </a:pPr>
            <a:endParaRPr lang="en-US" dirty="0" smtClean="0"/>
          </a:p>
          <a:p>
            <a:pPr>
              <a:buNone/>
            </a:pPr>
            <a:r>
              <a:rPr lang="en-US" dirty="0" smtClean="0"/>
              <a:t>Vertical and horizontal navigation</a:t>
            </a:r>
          </a:p>
          <a:p>
            <a:pPr>
              <a:buNone/>
            </a:pPr>
            <a:r>
              <a:rPr lang="en-US" dirty="0" smtClean="0">
                <a:hlinkClick r:id="rId4"/>
              </a:rPr>
              <a:t>http://www.uie.com/brainsparks/2006/04/26/horizontal-navigation/</a:t>
            </a:r>
            <a:endParaRPr lang="en-US" dirty="0" smtClean="0"/>
          </a:p>
          <a:p>
            <a:pPr>
              <a:buNone/>
            </a:pPr>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1828800" y="1828800"/>
            <a:ext cx="6553200" cy="4221163"/>
          </a:xfrm>
        </p:spPr>
        <p:txBody>
          <a:bodyPr/>
          <a:lstStyle/>
          <a:p>
            <a:pPr>
              <a:buNone/>
            </a:pPr>
            <a:r>
              <a:rPr lang="en-US" dirty="0" smtClean="0"/>
              <a:t>“Great mobile products are created, never ported” </a:t>
            </a:r>
          </a:p>
          <a:p>
            <a:pPr>
              <a:buNone/>
            </a:pPr>
            <a:endParaRPr lang="en-US" dirty="0" smtClean="0"/>
          </a:p>
          <a:p>
            <a:pPr>
              <a:buNone/>
            </a:pPr>
            <a:endParaRPr lang="en-US" dirty="0" smtClean="0"/>
          </a:p>
          <a:p>
            <a:pPr algn="r">
              <a:buNone/>
            </a:pPr>
            <a:r>
              <a:rPr lang="en-US" sz="1800" dirty="0" smtClean="0"/>
              <a:t>Brian Fling in </a:t>
            </a:r>
            <a:r>
              <a:rPr lang="en-US" sz="1800" u="sng" dirty="0" smtClean="0"/>
              <a:t>Mobile Design and Development</a:t>
            </a:r>
            <a:endParaRPr lang="en-US" sz="1800" u="sng"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371600"/>
            <a:ext cx="7696200" cy="4678363"/>
          </a:xfrm>
        </p:spPr>
        <p:txBody>
          <a:bodyPr>
            <a:normAutofit/>
          </a:bodyPr>
          <a:lstStyle/>
          <a:p>
            <a:pPr>
              <a:buNone/>
            </a:pPr>
            <a:r>
              <a:rPr lang="en-US" dirty="0" smtClean="0"/>
              <a:t>Challenges of mobile design:</a:t>
            </a:r>
          </a:p>
          <a:p>
            <a:r>
              <a:rPr lang="en-US" dirty="0" smtClean="0"/>
              <a:t>Tiny screen sizes</a:t>
            </a:r>
          </a:p>
          <a:p>
            <a:r>
              <a:rPr lang="en-US" dirty="0" smtClean="0"/>
              <a:t>Variable screen widths</a:t>
            </a:r>
          </a:p>
          <a:p>
            <a:r>
              <a:rPr lang="en-US" dirty="0" smtClean="0"/>
              <a:t>Difficulty of typing text</a:t>
            </a:r>
          </a:p>
          <a:p>
            <a:r>
              <a:rPr lang="en-US" dirty="0" smtClean="0"/>
              <a:t>Touch screens</a:t>
            </a:r>
          </a:p>
          <a:p>
            <a:r>
              <a:rPr lang="en-US" dirty="0" smtClean="0"/>
              <a:t>Challenging physical environment</a:t>
            </a:r>
          </a:p>
          <a:p>
            <a:r>
              <a:rPr lang="en-US" dirty="0" smtClean="0"/>
              <a:t>Social influences</a:t>
            </a:r>
          </a:p>
          <a:p>
            <a:pPr>
              <a:buNone/>
            </a:pPr>
            <a:endParaRPr lang="en-US" sz="1800" u="sng"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for Mobile Devices</a:t>
            </a:r>
            <a:endParaRPr lang="en-US" dirty="0"/>
          </a:p>
        </p:txBody>
      </p:sp>
      <p:sp>
        <p:nvSpPr>
          <p:cNvPr id="2" name="Content Placeholder 1"/>
          <p:cNvSpPr>
            <a:spLocks noGrp="1"/>
          </p:cNvSpPr>
          <p:nvPr>
            <p:ph idx="1"/>
          </p:nvPr>
        </p:nvSpPr>
        <p:spPr/>
        <p:txBody>
          <a:bodyPr>
            <a:normAutofit fontScale="92500" lnSpcReduction="10000"/>
          </a:bodyPr>
          <a:lstStyle/>
          <a:p>
            <a:pPr>
              <a:buNone/>
            </a:pPr>
            <a:r>
              <a:rPr lang="en-US" dirty="0" smtClean="0"/>
              <a:t>What to do: </a:t>
            </a:r>
          </a:p>
          <a:p>
            <a:r>
              <a:rPr lang="en-US" dirty="0" err="1" smtClean="0"/>
              <a:t>Linearize</a:t>
            </a:r>
            <a:r>
              <a:rPr lang="en-US" dirty="0" smtClean="0"/>
              <a:t> your content and put important stuff early</a:t>
            </a:r>
          </a:p>
          <a:p>
            <a:r>
              <a:rPr lang="en-US" dirty="0" smtClean="0"/>
              <a:t>Avoid text input</a:t>
            </a:r>
          </a:p>
          <a:p>
            <a:r>
              <a:rPr lang="en-US" dirty="0" smtClean="0"/>
              <a:t>Simplify sequences</a:t>
            </a:r>
          </a:p>
          <a:p>
            <a:r>
              <a:rPr lang="en-US" dirty="0" smtClean="0"/>
              <a:t>Make text and buttons large enough</a:t>
            </a:r>
          </a:p>
          <a:p>
            <a:r>
              <a:rPr lang="en-US" dirty="0" smtClean="0"/>
              <a:t>Use high contrast colors</a:t>
            </a:r>
          </a:p>
          <a:p>
            <a:r>
              <a:rPr lang="en-US" dirty="0" smtClean="0"/>
              <a:t>Don’t rely on sound</a:t>
            </a:r>
          </a:p>
          <a:p>
            <a:r>
              <a:rPr lang="en-US" dirty="0" smtClean="0"/>
              <a:t>Use device’s hardware</a:t>
            </a:r>
          </a:p>
          <a:p>
            <a:pPr>
              <a:buNone/>
            </a:pPr>
            <a:endParaRPr lang="en-US" dirty="0" smtClean="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371600"/>
            <a:ext cx="7696200" cy="4678363"/>
          </a:xfrm>
        </p:spPr>
        <p:txBody>
          <a:bodyPr>
            <a:normAutofit/>
          </a:bodyPr>
          <a:lstStyle/>
          <a:p>
            <a:pPr>
              <a:buNone/>
            </a:pPr>
            <a:r>
              <a:rPr lang="en-US" dirty="0" smtClean="0"/>
              <a:t>Variable screen widths:</a:t>
            </a:r>
          </a:p>
          <a:p>
            <a:r>
              <a:rPr lang="en-US" dirty="0" smtClean="0"/>
              <a:t>128 pixels wide</a:t>
            </a:r>
          </a:p>
          <a:p>
            <a:r>
              <a:rPr lang="en-US" dirty="0" smtClean="0"/>
              <a:t>320     “        “  -- </a:t>
            </a:r>
            <a:r>
              <a:rPr lang="en-US" dirty="0" err="1" smtClean="0"/>
              <a:t>iPhone</a:t>
            </a:r>
            <a:r>
              <a:rPr lang="en-US" dirty="0" smtClean="0"/>
              <a:t> products</a:t>
            </a:r>
          </a:p>
          <a:p>
            <a:r>
              <a:rPr lang="en-US" dirty="0" smtClean="0"/>
              <a:t>600     “         “</a:t>
            </a:r>
          </a:p>
          <a:p>
            <a:endParaRPr lang="en-US" dirty="0" smtClean="0"/>
          </a:p>
          <a:p>
            <a:r>
              <a:rPr lang="en-US" dirty="0" smtClean="0"/>
              <a:t>Height is not so important since it is easy to scroll.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Session Tracking</a:t>
            </a:r>
            <a:endParaRPr lang="en-US" dirty="0"/>
          </a:p>
        </p:txBody>
      </p:sp>
      <p:sp>
        <p:nvSpPr>
          <p:cNvPr id="2" name="Content Placeholder 1"/>
          <p:cNvSpPr>
            <a:spLocks noGrp="1"/>
          </p:cNvSpPr>
          <p:nvPr>
            <p:ph idx="1"/>
          </p:nvPr>
        </p:nvSpPr>
        <p:spPr/>
        <p:txBody>
          <a:bodyPr>
            <a:normAutofit/>
          </a:bodyPr>
          <a:lstStyle/>
          <a:p>
            <a:pPr>
              <a:buNone/>
            </a:pPr>
            <a:r>
              <a:rPr lang="en-US" dirty="0" smtClean="0"/>
              <a:t>4 ways to track sessions in PHP:</a:t>
            </a:r>
          </a:p>
          <a:p>
            <a:pPr marL="624078" indent="-514350">
              <a:buFont typeface="+mj-lt"/>
              <a:buAutoNum type="arabicPeriod"/>
            </a:pPr>
            <a:r>
              <a:rPr lang="en-US" dirty="0" smtClean="0"/>
              <a:t>Hidden form fields to pass information</a:t>
            </a:r>
          </a:p>
          <a:p>
            <a:pPr marL="624078" indent="-514350">
              <a:buFont typeface="+mj-lt"/>
              <a:buAutoNum type="arabicPeriod"/>
            </a:pPr>
            <a:r>
              <a:rPr lang="en-US" dirty="0" smtClean="0"/>
              <a:t>URL rewriting</a:t>
            </a:r>
          </a:p>
          <a:p>
            <a:pPr marL="624078" indent="-514350">
              <a:buFont typeface="+mj-lt"/>
              <a:buAutoNum type="arabicPeriod"/>
            </a:pPr>
            <a:r>
              <a:rPr lang="en-US" dirty="0" smtClean="0"/>
              <a:t>Cookies</a:t>
            </a:r>
          </a:p>
          <a:p>
            <a:pPr marL="624078" indent="-514350">
              <a:buFont typeface="+mj-lt"/>
              <a:buAutoNum type="arabicPeriod"/>
            </a:pPr>
            <a:r>
              <a:rPr lang="en-US" dirty="0" smtClean="0"/>
              <a:t>Built-in session tracking</a:t>
            </a:r>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for Mobile Devices</a:t>
            </a:r>
            <a:endParaRPr lang="en-US" dirty="0"/>
          </a:p>
        </p:txBody>
      </p:sp>
      <p:sp>
        <p:nvSpPr>
          <p:cNvPr id="2" name="Content Placeholder 1"/>
          <p:cNvSpPr>
            <a:spLocks noGrp="1"/>
          </p:cNvSpPr>
          <p:nvPr>
            <p:ph idx="1"/>
          </p:nvPr>
        </p:nvSpPr>
        <p:spPr/>
        <p:txBody>
          <a:bodyPr>
            <a:normAutofit/>
          </a:bodyPr>
          <a:lstStyle/>
          <a:p>
            <a:pPr>
              <a:buNone/>
            </a:pPr>
            <a:r>
              <a:rPr lang="en-US" dirty="0" err="1" smtClean="0"/>
              <a:t>Linearize</a:t>
            </a:r>
            <a:r>
              <a:rPr lang="en-US" dirty="0" smtClean="0"/>
              <a:t> your content:</a:t>
            </a:r>
          </a:p>
          <a:p>
            <a:r>
              <a:rPr lang="en-US" dirty="0" smtClean="0"/>
              <a:t>Width is often too small to do anything side by side</a:t>
            </a:r>
          </a:p>
          <a:p>
            <a:r>
              <a:rPr lang="en-US" dirty="0" smtClean="0"/>
              <a:t>Order the site’s content so that it “reads well” when laid out linearly</a:t>
            </a:r>
          </a:p>
          <a:p>
            <a:r>
              <a:rPr lang="en-US" dirty="0" smtClean="0"/>
              <a:t>(This also makes the site more accessible to screen readers and other types of devices)</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371600"/>
            <a:ext cx="7696200" cy="4678363"/>
          </a:xfrm>
        </p:spPr>
        <p:txBody>
          <a:bodyPr>
            <a:normAutofit/>
          </a:bodyPr>
          <a:lstStyle/>
          <a:p>
            <a:pPr>
              <a:buNone/>
            </a:pPr>
            <a:r>
              <a:rPr lang="en-US" dirty="0" smtClean="0"/>
              <a:t>Difficulty of typing text:</a:t>
            </a:r>
          </a:p>
          <a:p>
            <a:r>
              <a:rPr lang="en-US" dirty="0" smtClean="0"/>
              <a:t>Use </a:t>
            </a:r>
            <a:r>
              <a:rPr lang="en-US" dirty="0" err="1" smtClean="0"/>
              <a:t>autocompletion</a:t>
            </a:r>
            <a:r>
              <a:rPr lang="en-US" dirty="0" smtClean="0"/>
              <a:t> when possible</a:t>
            </a:r>
          </a:p>
          <a:p>
            <a:r>
              <a:rPr lang="en-US" dirty="0" err="1" smtClean="0"/>
              <a:t>Prefill</a:t>
            </a:r>
            <a:r>
              <a:rPr lang="en-US" dirty="0" smtClean="0"/>
              <a:t> form fields when possible</a:t>
            </a:r>
          </a:p>
          <a:p>
            <a:r>
              <a:rPr lang="en-US" dirty="0" smtClean="0"/>
              <a:t>Remember numbers are much easier to enter than text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371600"/>
            <a:ext cx="7696200" cy="4678363"/>
          </a:xfrm>
        </p:spPr>
        <p:txBody>
          <a:bodyPr>
            <a:normAutofit/>
          </a:bodyPr>
          <a:lstStyle/>
          <a:p>
            <a:pPr>
              <a:buNone/>
            </a:pPr>
            <a:r>
              <a:rPr lang="en-US" dirty="0" smtClean="0"/>
              <a:t>Touch screen:</a:t>
            </a:r>
          </a:p>
          <a:p>
            <a:r>
              <a:rPr lang="en-US" dirty="0" smtClean="0"/>
              <a:t>Make links and buttons large enough to hit easily. </a:t>
            </a:r>
          </a:p>
          <a:p>
            <a:r>
              <a:rPr lang="en-US" dirty="0" smtClean="0"/>
              <a:t>Important links should be at least 1cm by 1cm. </a:t>
            </a:r>
          </a:p>
          <a:p>
            <a:r>
              <a:rPr lang="en-US" dirty="0" smtClean="0"/>
              <a:t>Leave space in between.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371600"/>
            <a:ext cx="7696200" cy="4678363"/>
          </a:xfrm>
        </p:spPr>
        <p:txBody>
          <a:bodyPr>
            <a:normAutofit fontScale="92500"/>
          </a:bodyPr>
          <a:lstStyle/>
          <a:p>
            <a:pPr>
              <a:buNone/>
            </a:pPr>
            <a:r>
              <a:rPr lang="en-US" dirty="0" smtClean="0"/>
              <a:t>Challenging physical environment:</a:t>
            </a:r>
          </a:p>
          <a:p>
            <a:r>
              <a:rPr lang="en-US" dirty="0" smtClean="0"/>
              <a:t>Mobile devices are used outside in bright sun, in dark theaters, conference rooms, cars, bathrooms, bed, …</a:t>
            </a:r>
          </a:p>
          <a:p>
            <a:r>
              <a:rPr lang="en-US" dirty="0" smtClean="0"/>
              <a:t>So… use contrasting colors</a:t>
            </a:r>
          </a:p>
          <a:p>
            <a:r>
              <a:rPr lang="en-US" dirty="0" smtClean="0"/>
              <a:t>Assume some users won’t hear the device at all and others won’t want sudden  noises</a:t>
            </a:r>
          </a:p>
          <a:p>
            <a:r>
              <a:rPr lang="en-US" dirty="0" smtClean="0"/>
              <a:t>Tiny text is hard to read, and links are hard to touch, when device is moving</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295400"/>
            <a:ext cx="7696200" cy="5105400"/>
          </a:xfrm>
        </p:spPr>
        <p:txBody>
          <a:bodyPr>
            <a:normAutofit fontScale="85000" lnSpcReduction="20000"/>
          </a:bodyPr>
          <a:lstStyle/>
          <a:p>
            <a:pPr>
              <a:buNone/>
            </a:pPr>
            <a:r>
              <a:rPr lang="en-US" dirty="0" smtClean="0"/>
              <a:t>Social influences and limited attention:</a:t>
            </a:r>
          </a:p>
          <a:p>
            <a:r>
              <a:rPr lang="en-US" dirty="0" smtClean="0"/>
              <a:t>Design for distracted users</a:t>
            </a:r>
          </a:p>
          <a:p>
            <a:r>
              <a:rPr lang="en-US" dirty="0" smtClean="0"/>
              <a:t>Remember that people use your site while doing other things – riding a bike, driving, talking with other people</a:t>
            </a:r>
          </a:p>
          <a:p>
            <a:r>
              <a:rPr lang="en-US" dirty="0" smtClean="0"/>
              <a:t>So… </a:t>
            </a:r>
          </a:p>
          <a:p>
            <a:pPr lvl="1"/>
            <a:r>
              <a:rPr lang="en-US" dirty="0" smtClean="0"/>
              <a:t>Make task sequences easy, quick and re-entrant</a:t>
            </a:r>
          </a:p>
          <a:p>
            <a:pPr lvl="1"/>
            <a:r>
              <a:rPr lang="en-US" dirty="0" smtClean="0"/>
              <a:t>Make everything self explanatory</a:t>
            </a:r>
          </a:p>
          <a:p>
            <a:r>
              <a:rPr lang="en-US" dirty="0" smtClean="0"/>
              <a:t>Be aware that people may </a:t>
            </a:r>
          </a:p>
          <a:p>
            <a:pPr lvl="1"/>
            <a:r>
              <a:rPr lang="en-US" dirty="0" smtClean="0"/>
              <a:t>pass the device around</a:t>
            </a:r>
          </a:p>
          <a:p>
            <a:pPr lvl="1"/>
            <a:r>
              <a:rPr lang="en-US" dirty="0" smtClean="0"/>
              <a:t>read it over shoulders</a:t>
            </a:r>
          </a:p>
          <a:p>
            <a:pPr lvl="1"/>
            <a:r>
              <a:rPr lang="en-US" dirty="0" smtClean="0"/>
              <a:t>Suddenly turn off or increase the sound (so others can/can’t hear)</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for Mobile Devices</a:t>
            </a:r>
            <a:endParaRPr lang="en-US" dirty="0"/>
          </a:p>
        </p:txBody>
      </p:sp>
      <p:sp>
        <p:nvSpPr>
          <p:cNvPr id="2" name="Content Placeholder 1"/>
          <p:cNvSpPr>
            <a:spLocks noGrp="1"/>
          </p:cNvSpPr>
          <p:nvPr>
            <p:ph idx="1"/>
          </p:nvPr>
        </p:nvSpPr>
        <p:spPr>
          <a:xfrm>
            <a:off x="457200" y="1481328"/>
            <a:ext cx="8534400" cy="4525963"/>
          </a:xfrm>
        </p:spPr>
        <p:txBody>
          <a:bodyPr>
            <a:normAutofit fontScale="92500"/>
          </a:bodyPr>
          <a:lstStyle/>
          <a:p>
            <a:pPr>
              <a:buNone/>
            </a:pPr>
            <a:r>
              <a:rPr lang="en-US" dirty="0" smtClean="0"/>
              <a:t>Strip the site or application down to its essence:</a:t>
            </a:r>
          </a:p>
          <a:p>
            <a:r>
              <a:rPr lang="en-US" dirty="0" smtClean="0"/>
              <a:t>Remove any excess stuff</a:t>
            </a:r>
          </a:p>
          <a:p>
            <a:r>
              <a:rPr lang="en-US" dirty="0" smtClean="0"/>
              <a:t>Make sure that relevant content appears high on the screen</a:t>
            </a:r>
          </a:p>
          <a:p>
            <a:r>
              <a:rPr lang="en-US" dirty="0" smtClean="0"/>
              <a:t>If you have separate mobile and full sites</a:t>
            </a:r>
          </a:p>
          <a:p>
            <a:pPr lvl="1"/>
            <a:r>
              <a:rPr lang="en-US" dirty="0" smtClean="0"/>
              <a:t>Make sure a user can get to the full site easily (place a link in a obvious place)</a:t>
            </a:r>
          </a:p>
          <a:p>
            <a:pPr lvl="1"/>
            <a:r>
              <a:rPr lang="en-US" dirty="0" smtClean="0"/>
              <a:t>Navigation hierarchy will probably be narrow and deep for mobile devices, flatter and broader for the full site</a:t>
            </a:r>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for Mobile Devices</a:t>
            </a:r>
            <a:endParaRPr lang="en-US" dirty="0"/>
          </a:p>
        </p:txBody>
      </p:sp>
      <p:sp>
        <p:nvSpPr>
          <p:cNvPr id="2" name="Content Placeholder 1"/>
          <p:cNvSpPr>
            <a:spLocks noGrp="1"/>
          </p:cNvSpPr>
          <p:nvPr>
            <p:ph idx="1"/>
          </p:nvPr>
        </p:nvSpPr>
        <p:spPr/>
        <p:txBody>
          <a:bodyPr>
            <a:normAutofit/>
          </a:bodyPr>
          <a:lstStyle/>
          <a:p>
            <a:pPr>
              <a:buNone/>
            </a:pPr>
            <a:r>
              <a:rPr lang="en-US" dirty="0" smtClean="0"/>
              <a:t>If you can, use the device’s hardware:</a:t>
            </a:r>
          </a:p>
          <a:p>
            <a:r>
              <a:rPr lang="en-US" dirty="0" smtClean="0"/>
              <a:t>location information</a:t>
            </a:r>
          </a:p>
          <a:p>
            <a:r>
              <a:rPr lang="en-US" dirty="0" smtClean="0"/>
              <a:t>camera</a:t>
            </a:r>
          </a:p>
          <a:p>
            <a:r>
              <a:rPr lang="en-US" dirty="0" smtClean="0"/>
              <a:t>voice integration</a:t>
            </a:r>
          </a:p>
          <a:p>
            <a:r>
              <a:rPr lang="en-US" dirty="0" smtClean="0"/>
              <a:t>gestural input</a:t>
            </a:r>
          </a:p>
          <a:p>
            <a:r>
              <a:rPr lang="en-US" dirty="0" err="1" smtClean="0"/>
              <a:t>haptic</a:t>
            </a:r>
            <a:r>
              <a:rPr lang="en-US" dirty="0" smtClean="0"/>
              <a:t> feedback (bumps and vibrations) </a:t>
            </a:r>
          </a:p>
          <a:p>
            <a:r>
              <a:rPr lang="en-US" dirty="0" smtClean="0"/>
              <a:t>some devices facilitate multitasking</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for Mobile Devices</a:t>
            </a:r>
            <a:endParaRPr lang="en-US" dirty="0"/>
          </a:p>
        </p:txBody>
      </p:sp>
      <p:sp>
        <p:nvSpPr>
          <p:cNvPr id="2" name="Content Placeholder 1"/>
          <p:cNvSpPr>
            <a:spLocks noGrp="1"/>
          </p:cNvSpPr>
          <p:nvPr>
            <p:ph idx="1"/>
          </p:nvPr>
        </p:nvSpPr>
        <p:spPr/>
        <p:txBody>
          <a:bodyPr>
            <a:normAutofit fontScale="92500" lnSpcReduction="20000"/>
          </a:bodyPr>
          <a:lstStyle/>
          <a:p>
            <a:pPr>
              <a:buNone/>
            </a:pPr>
            <a:r>
              <a:rPr lang="en-US" dirty="0" smtClean="0"/>
              <a:t>Optimize the most common interaction sequences:</a:t>
            </a:r>
          </a:p>
          <a:p>
            <a:r>
              <a:rPr lang="en-US" dirty="0" smtClean="0"/>
              <a:t>Eliminate typing, or reduce it to as few characters as possible</a:t>
            </a:r>
          </a:p>
          <a:p>
            <a:r>
              <a:rPr lang="en-US" dirty="0" smtClean="0"/>
              <a:t>Use as few page loads as possible and minimal bytes for each page (most parts of the world are still outside the reach of high-bandwidth wireless Internet facilities)</a:t>
            </a:r>
          </a:p>
          <a:p>
            <a:r>
              <a:rPr lang="en-US" dirty="0" smtClean="0"/>
              <a:t>Reduce scrolling and sideways dragging</a:t>
            </a:r>
          </a:p>
          <a:p>
            <a:r>
              <a:rPr lang="en-US" dirty="0" smtClean="0"/>
              <a:t>Reduce the number of taps to reach desired information </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for Mobile Devices</a:t>
            </a:r>
            <a:endParaRPr lang="en-US" dirty="0"/>
          </a:p>
        </p:txBody>
      </p:sp>
      <p:sp>
        <p:nvSpPr>
          <p:cNvPr id="2" name="Content Placeholder 1"/>
          <p:cNvSpPr>
            <a:spLocks noGrp="1"/>
          </p:cNvSpPr>
          <p:nvPr>
            <p:ph idx="1"/>
          </p:nvPr>
        </p:nvSpPr>
        <p:spPr/>
        <p:txBody>
          <a:bodyPr>
            <a:normAutofit/>
          </a:bodyPr>
          <a:lstStyle/>
          <a:p>
            <a:pPr>
              <a:buNone/>
            </a:pPr>
            <a:r>
              <a:rPr lang="en-US" dirty="0" smtClean="0"/>
              <a:t>Design patterns for mobile devices;</a:t>
            </a:r>
          </a:p>
          <a:p>
            <a:r>
              <a:rPr lang="en-US" dirty="0" smtClean="0"/>
              <a:t>Vertical Stack</a:t>
            </a:r>
          </a:p>
          <a:p>
            <a:r>
              <a:rPr lang="en-US" dirty="0" smtClean="0"/>
              <a:t>Filmstrip</a:t>
            </a:r>
          </a:p>
          <a:p>
            <a:r>
              <a:rPr lang="en-US" dirty="0" smtClean="0"/>
              <a:t>Bottom Navigation</a:t>
            </a:r>
          </a:p>
          <a:p>
            <a:r>
              <a:rPr lang="en-US" dirty="0" smtClean="0"/>
              <a:t>Thumbnail-and-Text List</a:t>
            </a:r>
          </a:p>
          <a:p>
            <a:r>
              <a:rPr lang="en-US" dirty="0" smtClean="0"/>
              <a:t>Infinite List</a:t>
            </a:r>
          </a:p>
          <a:p>
            <a:pPr>
              <a:buNone/>
            </a:pPr>
            <a:endParaRPr lang="en-US" dirty="0" smtClean="0"/>
          </a:p>
          <a:p>
            <a:pPr>
              <a:buNone/>
            </a:pPr>
            <a:endParaRPr lang="en-US" dirty="0" smtClean="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Vertical Stack</a:t>
            </a:r>
            <a:br>
              <a:rPr lang="en-US" dirty="0" smtClean="0"/>
            </a:br>
            <a:endParaRPr lang="en-US" dirty="0"/>
          </a:p>
        </p:txBody>
      </p:sp>
      <p:sp>
        <p:nvSpPr>
          <p:cNvPr id="2" name="Content Placeholder 1"/>
          <p:cNvSpPr>
            <a:spLocks noGrp="1"/>
          </p:cNvSpPr>
          <p:nvPr>
            <p:ph idx="1"/>
          </p:nvPr>
        </p:nvSpPr>
        <p:spPr/>
        <p:txBody>
          <a:bodyPr>
            <a:normAutofit fontScale="85000" lnSpcReduction="20000"/>
          </a:bodyPr>
          <a:lstStyle/>
          <a:p>
            <a:pPr>
              <a:buNone/>
            </a:pPr>
            <a:r>
              <a:rPr lang="en-US" dirty="0" smtClean="0"/>
              <a:t>Site can be:</a:t>
            </a:r>
          </a:p>
          <a:p>
            <a:r>
              <a:rPr lang="en-US" dirty="0" smtClean="0"/>
              <a:t>list of content</a:t>
            </a:r>
          </a:p>
          <a:p>
            <a:r>
              <a:rPr lang="en-US" dirty="0" smtClean="0"/>
              <a:t>list of inks</a:t>
            </a:r>
          </a:p>
          <a:p>
            <a:r>
              <a:rPr lang="en-US" dirty="0" smtClean="0"/>
              <a:t>combination</a:t>
            </a:r>
          </a:p>
          <a:p>
            <a:pPr>
              <a:buNone/>
            </a:pPr>
            <a:endParaRPr lang="en-US" dirty="0" smtClean="0"/>
          </a:p>
          <a:p>
            <a:pPr>
              <a:buNone/>
            </a:pPr>
            <a:r>
              <a:rPr lang="en-US" dirty="0" smtClean="0"/>
              <a:t>Height:</a:t>
            </a:r>
          </a:p>
          <a:p>
            <a:r>
              <a:rPr lang="en-US" dirty="0" smtClean="0"/>
              <a:t>If application resides on mobile device, multiple screens may make sense. </a:t>
            </a:r>
          </a:p>
          <a:p>
            <a:r>
              <a:rPr lang="en-US" dirty="0" smtClean="0"/>
              <a:t>In most cases, screens are coming from a server, so don’t want the cost of a new page load, so use one long page that scrolls.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Session Tracking</a:t>
            </a:r>
            <a:endParaRPr lang="en-US" dirty="0"/>
          </a:p>
        </p:txBody>
      </p:sp>
      <p:sp>
        <p:nvSpPr>
          <p:cNvPr id="2" name="Content Placeholder 1"/>
          <p:cNvSpPr>
            <a:spLocks noGrp="1"/>
          </p:cNvSpPr>
          <p:nvPr>
            <p:ph idx="1"/>
          </p:nvPr>
        </p:nvSpPr>
        <p:spPr>
          <a:xfrm>
            <a:off x="457200" y="1481328"/>
            <a:ext cx="8229600" cy="5148072"/>
          </a:xfrm>
        </p:spPr>
        <p:txBody>
          <a:bodyPr>
            <a:normAutofit/>
          </a:bodyPr>
          <a:lstStyle/>
          <a:p>
            <a:pPr>
              <a:buNone/>
            </a:pPr>
            <a:r>
              <a:rPr lang="en-US" dirty="0" smtClean="0"/>
              <a:t>4 ways to track sessions in PHP:</a:t>
            </a:r>
          </a:p>
          <a:p>
            <a:pPr marL="624078" indent="-514350">
              <a:buFont typeface="+mj-lt"/>
              <a:buAutoNum type="arabicPeriod"/>
            </a:pPr>
            <a:r>
              <a:rPr lang="en-US" b="1" dirty="0" smtClean="0"/>
              <a:t>Hidden form fields to pass information</a:t>
            </a:r>
          </a:p>
          <a:p>
            <a:pPr marL="880110" lvl="1" indent="-514350">
              <a:buNone/>
            </a:pPr>
            <a:r>
              <a:rPr lang="en-US" b="1" dirty="0" smtClean="0"/>
              <a:t>	</a:t>
            </a:r>
            <a:r>
              <a:rPr lang="en-US" dirty="0" smtClean="0"/>
              <a:t>Access information via $_GET and $_POST      arrays. Can pass around all values, but a better way is to assign each user a unique id and pass the id around using one hidden form field.</a:t>
            </a:r>
            <a:endParaRPr lang="en-US" b="1" dirty="0" smtClean="0"/>
          </a:p>
          <a:p>
            <a:pPr marL="624078" indent="-514350">
              <a:buFont typeface="+mj-lt"/>
              <a:buAutoNum type="arabicPeriod" startAt="2"/>
            </a:pPr>
            <a:r>
              <a:rPr lang="en-US" dirty="0" smtClean="0"/>
              <a:t>URL rewriting</a:t>
            </a:r>
          </a:p>
          <a:p>
            <a:pPr marL="624078" indent="-514350">
              <a:buFont typeface="+mj-lt"/>
              <a:buAutoNum type="arabicPeriod" startAt="2"/>
            </a:pPr>
            <a:r>
              <a:rPr lang="en-US" dirty="0" smtClean="0"/>
              <a:t>Cookies</a:t>
            </a:r>
          </a:p>
          <a:p>
            <a:pPr marL="624078" indent="-514350">
              <a:buFont typeface="+mj-lt"/>
              <a:buAutoNum type="arabicPeriod" startAt="2"/>
            </a:pPr>
            <a:r>
              <a:rPr lang="en-US" dirty="0" smtClean="0"/>
              <a:t>Built-in session tracking</a:t>
            </a:r>
            <a:endParaRPr lang="en-US"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Filmstrip</a:t>
            </a:r>
            <a:br>
              <a:rPr lang="en-US" dirty="0" smtClean="0"/>
            </a:br>
            <a:endParaRPr lang="en-US" dirty="0"/>
          </a:p>
        </p:txBody>
      </p:sp>
      <p:sp>
        <p:nvSpPr>
          <p:cNvPr id="2" name="Content Placeholder 1"/>
          <p:cNvSpPr>
            <a:spLocks noGrp="1"/>
          </p:cNvSpPr>
          <p:nvPr>
            <p:ph idx="1"/>
          </p:nvPr>
        </p:nvSpPr>
        <p:spPr/>
        <p:txBody>
          <a:bodyPr>
            <a:normAutofit/>
          </a:bodyPr>
          <a:lstStyle/>
          <a:p>
            <a:pPr>
              <a:buNone/>
            </a:pPr>
            <a:r>
              <a:rPr lang="en-US" dirty="0" smtClean="0"/>
              <a:t>Arrange top-level pages side by side and let the user swipe them back and forth to view them one at a time</a:t>
            </a:r>
          </a:p>
          <a:p>
            <a:r>
              <a:rPr lang="en-US" dirty="0" smtClean="0"/>
              <a:t>Encourages browsing and serendipity</a:t>
            </a:r>
          </a:p>
          <a:p>
            <a:r>
              <a:rPr lang="en-US" dirty="0" smtClean="0"/>
              <a:t>Swiping seems to be a very satisfying gesture for some users</a:t>
            </a:r>
          </a:p>
          <a:p>
            <a:r>
              <a:rPr lang="en-US" dirty="0" smtClean="0"/>
              <a:t>Problem: doesn’t scale very well</a:t>
            </a:r>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Bottom Navigation</a:t>
            </a:r>
            <a:br>
              <a:rPr lang="en-US" dirty="0" smtClean="0"/>
            </a:br>
            <a:endParaRPr lang="en-US" dirty="0"/>
          </a:p>
        </p:txBody>
      </p:sp>
      <p:sp>
        <p:nvSpPr>
          <p:cNvPr id="2" name="Content Placeholder 1"/>
          <p:cNvSpPr>
            <a:spLocks noGrp="1"/>
          </p:cNvSpPr>
          <p:nvPr>
            <p:ph idx="1"/>
          </p:nvPr>
        </p:nvSpPr>
        <p:spPr/>
        <p:txBody>
          <a:bodyPr>
            <a:normAutofit/>
          </a:bodyPr>
          <a:lstStyle/>
          <a:p>
            <a:pPr>
              <a:buNone/>
            </a:pPr>
            <a:r>
              <a:rPr lang="en-US" dirty="0" smtClean="0"/>
              <a:t>Place global navigation at the bottom of the page</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295400"/>
            <a:ext cx="8229600" cy="76200"/>
          </a:xfrm>
        </p:spPr>
        <p:txBody>
          <a:bodyPr>
            <a:normAutofit fontScale="90000"/>
          </a:bodyPr>
          <a:lstStyle/>
          <a:p>
            <a:r>
              <a:rPr lang="en-US" dirty="0" smtClean="0"/>
              <a:t>Thumbnail-and-Text List</a:t>
            </a:r>
            <a:br>
              <a:rPr lang="en-US" dirty="0" smtClean="0"/>
            </a:br>
            <a:r>
              <a:rPr lang="en-US" dirty="0" smtClean="0"/>
              <a:t/>
            </a:r>
            <a:br>
              <a:rPr lang="en-US" dirty="0" smtClean="0"/>
            </a:br>
            <a:endParaRPr lang="en-US" dirty="0"/>
          </a:p>
        </p:txBody>
      </p:sp>
      <p:sp>
        <p:nvSpPr>
          <p:cNvPr id="2" name="Content Placeholder 1"/>
          <p:cNvSpPr>
            <a:spLocks noGrp="1"/>
          </p:cNvSpPr>
          <p:nvPr>
            <p:ph idx="1"/>
          </p:nvPr>
        </p:nvSpPr>
        <p:spPr/>
        <p:txBody>
          <a:bodyPr>
            <a:normAutofit/>
          </a:bodyPr>
          <a:lstStyle/>
          <a:p>
            <a:pPr>
              <a:buNone/>
            </a:pPr>
            <a:r>
              <a:rPr lang="en-US" dirty="0" smtClean="0"/>
              <a:t>Present a selectable list of items, with each item containing a thumbnail image, some text and possibly smaller text as well.</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295400"/>
            <a:ext cx="8229600" cy="76200"/>
          </a:xfrm>
        </p:spPr>
        <p:txBody>
          <a:bodyPr>
            <a:normAutofit fontScale="90000"/>
          </a:bodyPr>
          <a:lstStyle/>
          <a:p>
            <a:r>
              <a:rPr lang="en-US" dirty="0" smtClean="0"/>
              <a:t>Infinite List</a:t>
            </a:r>
            <a:br>
              <a:rPr lang="en-US" dirty="0" smtClean="0"/>
            </a:br>
            <a:r>
              <a:rPr lang="en-US" dirty="0" smtClean="0"/>
              <a:t/>
            </a:r>
            <a:br>
              <a:rPr lang="en-US" dirty="0" smtClean="0"/>
            </a:br>
            <a:endParaRPr lang="en-US" dirty="0"/>
          </a:p>
        </p:txBody>
      </p:sp>
      <p:sp>
        <p:nvSpPr>
          <p:cNvPr id="2" name="Content Placeholder 1"/>
          <p:cNvSpPr>
            <a:spLocks noGrp="1"/>
          </p:cNvSpPr>
          <p:nvPr>
            <p:ph idx="1"/>
          </p:nvPr>
        </p:nvSpPr>
        <p:spPr/>
        <p:txBody>
          <a:bodyPr>
            <a:normAutofit/>
          </a:bodyPr>
          <a:lstStyle/>
          <a:p>
            <a:pPr>
              <a:buNone/>
            </a:pPr>
            <a:r>
              <a:rPr lang="en-US" dirty="0" smtClean="0"/>
              <a:t>At the bottom of a long list, put a button that loads and appends more items to the list.</a:t>
            </a:r>
          </a:p>
          <a:p>
            <a:r>
              <a:rPr lang="en-US" dirty="0" smtClean="0"/>
              <a:t>Let the users know how many more will be loaded.</a:t>
            </a:r>
          </a:p>
          <a:p>
            <a:r>
              <a:rPr lang="en-US" dirty="0" smtClean="0"/>
              <a:t>Alternatively, don’t use a button. After the user has loaded and can view the first chunk </a:t>
            </a:r>
            <a:r>
              <a:rPr lang="en-US" smtClean="0"/>
              <a:t>of items, </a:t>
            </a:r>
            <a:r>
              <a:rPr lang="en-US" dirty="0" smtClean="0"/>
              <a:t>silently start loading the next chunk</a:t>
            </a:r>
          </a:p>
          <a:p>
            <a:r>
              <a:rPr lang="en-US" dirty="0" smtClean="0"/>
              <a:t>Called lazy loading</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dirty="0" smtClean="0"/>
              <a:t>Social Media</a:t>
            </a:r>
            <a:endParaRPr lang="en-US" sz="6000" b="1" dirty="0"/>
          </a:p>
        </p:txBody>
      </p:sp>
      <p:sp>
        <p:nvSpPr>
          <p:cNvPr id="3" name="TextBox 2"/>
          <p:cNvSpPr txBox="1"/>
          <p:nvPr/>
        </p:nvSpPr>
        <p:spPr>
          <a:xfrm>
            <a:off x="2286000" y="3886200"/>
            <a:ext cx="3505200" cy="923330"/>
          </a:xfrm>
          <a:prstGeom prst="rect">
            <a:avLst/>
          </a:prstGeom>
          <a:noFill/>
        </p:spPr>
        <p:txBody>
          <a:bodyPr wrap="square" rtlCol="0">
            <a:spAutoFit/>
          </a:bodyPr>
          <a:lstStyle/>
          <a:p>
            <a:r>
              <a:rPr lang="en-US" dirty="0" smtClean="0"/>
              <a:t>From </a:t>
            </a:r>
            <a:r>
              <a:rPr lang="en-US" u="sng" dirty="0" smtClean="0"/>
              <a:t>Designing Interfaces </a:t>
            </a:r>
            <a:r>
              <a:rPr lang="en-US" dirty="0" smtClean="0"/>
              <a:t>by Jenifer Tidwell, Chapter  “Using Social Media”</a:t>
            </a:r>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for Mobile Devices</a:t>
            </a:r>
            <a:endParaRPr lang="en-US" dirty="0"/>
          </a:p>
        </p:txBody>
      </p:sp>
      <p:sp>
        <p:nvSpPr>
          <p:cNvPr id="2" name="Content Placeholder 1"/>
          <p:cNvSpPr>
            <a:spLocks noGrp="1"/>
          </p:cNvSpPr>
          <p:nvPr>
            <p:ph idx="1"/>
          </p:nvPr>
        </p:nvSpPr>
        <p:spPr>
          <a:xfrm>
            <a:off x="685800" y="1600200"/>
            <a:ext cx="8153400" cy="4449763"/>
          </a:xfrm>
        </p:spPr>
        <p:txBody>
          <a:bodyPr>
            <a:normAutofit/>
          </a:bodyPr>
          <a:lstStyle/>
          <a:p>
            <a:pPr>
              <a:buNone/>
            </a:pPr>
            <a:endParaRPr lang="en-US" dirty="0" smtClean="0"/>
          </a:p>
          <a:p>
            <a:pPr>
              <a:buNone/>
            </a:pPr>
            <a:r>
              <a:rPr lang="en-US" dirty="0" smtClean="0"/>
              <a:t>Vertical and horizontal navigation </a:t>
            </a:r>
          </a:p>
          <a:p>
            <a:pPr>
              <a:buNone/>
            </a:pPr>
            <a:r>
              <a:rPr lang="en-US" smtClean="0"/>
              <a:t>Good picture:</a:t>
            </a:r>
            <a:endParaRPr lang="en-US" dirty="0" smtClean="0"/>
          </a:p>
          <a:p>
            <a:pPr>
              <a:buNone/>
            </a:pPr>
            <a:r>
              <a:rPr lang="en-US" dirty="0" smtClean="0">
                <a:hlinkClick r:id="rId2"/>
              </a:rPr>
              <a:t>http://www.uie.com/brainsparks/2006/04/26/horizontal-navigation/</a:t>
            </a:r>
            <a:endParaRPr lang="en-US" dirty="0" smtClean="0"/>
          </a:p>
          <a:p>
            <a:pPr>
              <a:buNone/>
            </a:pPr>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457200" y="1447800"/>
            <a:ext cx="8382000" cy="4525963"/>
          </a:xfrm>
        </p:spPr>
        <p:txBody>
          <a:bodyPr>
            <a:normAutofit fontScale="85000" lnSpcReduction="10000"/>
          </a:bodyPr>
          <a:lstStyle/>
          <a:p>
            <a:pPr>
              <a:buNone/>
            </a:pPr>
            <a:r>
              <a:rPr lang="en-US" dirty="0" smtClean="0"/>
              <a:t>   Search Engine Optimization (SEO) is about making connections with people not with search engines</a:t>
            </a:r>
          </a:p>
          <a:p>
            <a:pPr>
              <a:buNone/>
            </a:pPr>
            <a:endParaRPr lang="en-US" dirty="0" smtClean="0"/>
          </a:p>
          <a:p>
            <a:pPr>
              <a:buNone/>
            </a:pPr>
            <a:r>
              <a:rPr lang="en-US" dirty="0" smtClean="0"/>
              <a:t>No longer</a:t>
            </a:r>
          </a:p>
          <a:p>
            <a:r>
              <a:rPr lang="en-US" dirty="0" smtClean="0"/>
              <a:t>having a great Google rating</a:t>
            </a:r>
          </a:p>
          <a:p>
            <a:pPr>
              <a:buNone/>
            </a:pPr>
            <a:endParaRPr lang="en-US" dirty="0" smtClean="0"/>
          </a:p>
          <a:p>
            <a:pPr>
              <a:buNone/>
            </a:pPr>
            <a:r>
              <a:rPr lang="en-US" dirty="0" smtClean="0"/>
              <a:t>Instead,</a:t>
            </a:r>
          </a:p>
          <a:p>
            <a:r>
              <a:rPr lang="en-US" dirty="0" smtClean="0"/>
              <a:t>Leveraging social media to drive people to your site</a:t>
            </a:r>
          </a:p>
          <a:p>
            <a:pPr>
              <a:buNone/>
            </a:pPr>
            <a:endParaRPr lang="en-US" dirty="0" smtClean="0"/>
          </a:p>
          <a:p>
            <a:pPr algn="r">
              <a:buNone/>
            </a:pPr>
            <a:r>
              <a:rPr lang="en-US" dirty="0" smtClean="0"/>
              <a:t>John English, webmaster at NCAT</a:t>
            </a: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p:txBody>
          <a:bodyPr/>
          <a:lstStyle/>
          <a:p>
            <a:pPr>
              <a:buNone/>
            </a:pPr>
            <a:r>
              <a:rPr lang="en-US" dirty="0" smtClean="0"/>
              <a:t>2009/2010 social media went mainstream: </a:t>
            </a:r>
          </a:p>
          <a:p>
            <a:r>
              <a:rPr lang="en-US" dirty="0" err="1" smtClean="0"/>
              <a:t>Facebook</a:t>
            </a:r>
            <a:endParaRPr lang="en-US" dirty="0" smtClean="0"/>
          </a:p>
          <a:p>
            <a:r>
              <a:rPr lang="en-US" dirty="0" smtClean="0"/>
              <a:t>Twitter</a:t>
            </a:r>
          </a:p>
          <a:p>
            <a:r>
              <a:rPr lang="en-US" dirty="0" smtClean="0"/>
              <a:t>Media repositories: </a:t>
            </a:r>
          </a:p>
          <a:p>
            <a:pPr lvl="1"/>
            <a:r>
              <a:rPr lang="en-US" dirty="0" err="1" smtClean="0"/>
              <a:t>Flickr</a:t>
            </a:r>
            <a:endParaRPr lang="en-US" dirty="0" smtClean="0"/>
          </a:p>
          <a:p>
            <a:pPr lvl="1"/>
            <a:r>
              <a:rPr lang="en-US" dirty="0" smtClean="0"/>
              <a:t>YouTube</a:t>
            </a:r>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914400" y="1783560"/>
            <a:ext cx="8229600" cy="4572000"/>
          </a:xfrm>
        </p:spPr>
        <p:txBody>
          <a:bodyPr>
            <a:normAutofit fontScale="92500"/>
          </a:bodyPr>
          <a:lstStyle/>
          <a:p>
            <a:pPr>
              <a:buNone/>
            </a:pPr>
            <a:r>
              <a:rPr lang="en-US" dirty="0" smtClean="0"/>
              <a:t>We’ll discuss using social media to : </a:t>
            </a:r>
          </a:p>
          <a:p>
            <a:r>
              <a:rPr lang="en-US" dirty="0" smtClean="0"/>
              <a:t>Promote a brand (personal, nonprofit, cause-driven, just for fun)</a:t>
            </a:r>
          </a:p>
          <a:p>
            <a:r>
              <a:rPr lang="en-US" dirty="0" smtClean="0"/>
              <a:t>Support your enterprise</a:t>
            </a:r>
          </a:p>
          <a:p>
            <a:r>
              <a:rPr lang="en-US" dirty="0" smtClean="0"/>
              <a:t>Share an idea</a:t>
            </a:r>
          </a:p>
          <a:p>
            <a:r>
              <a:rPr lang="en-US" dirty="0" smtClean="0"/>
              <a:t>Disseminate a video or other artistic expression</a:t>
            </a:r>
          </a:p>
          <a:p>
            <a:endParaRPr lang="en-US" dirty="0" smtClean="0"/>
          </a:p>
          <a:p>
            <a:pPr>
              <a:buNone/>
            </a:pPr>
            <a:r>
              <a:rPr lang="en-US" dirty="0" smtClean="0"/>
              <a:t>We won’t discuss designing an online community</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914400" y="1295400"/>
            <a:ext cx="7772400" cy="5562600"/>
          </a:xfrm>
        </p:spPr>
        <p:txBody>
          <a:bodyPr>
            <a:normAutofit lnSpcReduction="10000"/>
          </a:bodyPr>
          <a:lstStyle/>
          <a:p>
            <a:pPr>
              <a:buNone/>
            </a:pPr>
            <a:r>
              <a:rPr lang="en-US" dirty="0" smtClean="0"/>
              <a:t>Basis of social media: </a:t>
            </a:r>
          </a:p>
          <a:p>
            <a:pPr marL="624078" indent="-514350">
              <a:buFont typeface="+mj-lt"/>
              <a:buAutoNum type="arabicPeriod"/>
            </a:pPr>
            <a:r>
              <a:rPr lang="en-US" dirty="0" smtClean="0"/>
              <a:t>Listen</a:t>
            </a:r>
          </a:p>
          <a:p>
            <a:pPr marL="624078" indent="-514350">
              <a:buFont typeface="+mj-lt"/>
              <a:buAutoNum type="arabicPeriod"/>
            </a:pPr>
            <a:r>
              <a:rPr lang="en-US" dirty="0" smtClean="0"/>
              <a:t>Produce good stuff</a:t>
            </a:r>
          </a:p>
          <a:p>
            <a:pPr marL="624078" indent="-514350">
              <a:buFont typeface="+mj-lt"/>
              <a:buAutoNum type="arabicPeriod"/>
            </a:pPr>
            <a:r>
              <a:rPr lang="en-US" dirty="0" smtClean="0"/>
              <a:t>Push that good stuff out to readers</a:t>
            </a:r>
          </a:p>
          <a:p>
            <a:pPr marL="624078" indent="-514350">
              <a:buFont typeface="+mj-lt"/>
              <a:buAutoNum type="arabicPeriod"/>
            </a:pPr>
            <a:r>
              <a:rPr lang="en-US" dirty="0" smtClean="0"/>
              <a:t>Let readers decide which stuff is good</a:t>
            </a:r>
          </a:p>
          <a:p>
            <a:pPr marL="624078" indent="-514350">
              <a:buFont typeface="+mj-lt"/>
              <a:buAutoNum type="arabicPeriod"/>
            </a:pPr>
            <a:r>
              <a:rPr lang="en-US" dirty="0" smtClean="0"/>
              <a:t>Make the good stuff findable</a:t>
            </a:r>
          </a:p>
          <a:p>
            <a:pPr marL="624078" indent="-514350">
              <a:buFont typeface="+mj-lt"/>
              <a:buAutoNum type="arabicPeriod"/>
            </a:pPr>
            <a:r>
              <a:rPr lang="en-US" dirty="0" smtClean="0"/>
              <a:t>Mingle readers’ good stuff with your good stuff</a:t>
            </a:r>
          </a:p>
          <a:p>
            <a:pPr marL="624078" indent="-514350">
              <a:buFont typeface="+mj-lt"/>
              <a:buAutoNum type="arabicPeriod"/>
            </a:pPr>
            <a:r>
              <a:rPr lang="en-US" dirty="0" smtClean="0"/>
              <a:t>Foster community</a:t>
            </a:r>
          </a:p>
          <a:p>
            <a:pPr marL="624078" indent="-514350">
              <a:buNone/>
            </a:pPr>
            <a:r>
              <a:rPr lang="en-US" dirty="0" smtClean="0"/>
              <a:t>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Session Tracking</a:t>
            </a:r>
            <a:endParaRPr lang="en-US" dirty="0"/>
          </a:p>
        </p:txBody>
      </p:sp>
      <p:sp>
        <p:nvSpPr>
          <p:cNvPr id="2" name="Content Placeholder 1"/>
          <p:cNvSpPr>
            <a:spLocks noGrp="1"/>
          </p:cNvSpPr>
          <p:nvPr>
            <p:ph idx="1"/>
          </p:nvPr>
        </p:nvSpPr>
        <p:spPr/>
        <p:txBody>
          <a:bodyPr>
            <a:normAutofit lnSpcReduction="10000"/>
          </a:bodyPr>
          <a:lstStyle/>
          <a:p>
            <a:pPr>
              <a:buNone/>
            </a:pPr>
            <a:r>
              <a:rPr lang="en-US" dirty="0" smtClean="0"/>
              <a:t>4 ways to track sessions in PHP:</a:t>
            </a:r>
          </a:p>
          <a:p>
            <a:pPr marL="624078" indent="-514350">
              <a:buFont typeface="+mj-lt"/>
              <a:buAutoNum type="arabicPeriod"/>
            </a:pPr>
            <a:r>
              <a:rPr lang="en-US" dirty="0" smtClean="0"/>
              <a:t>Hidden form fields to pass information</a:t>
            </a:r>
          </a:p>
          <a:p>
            <a:pPr marL="624078" indent="-514350">
              <a:buFont typeface="+mj-lt"/>
              <a:buAutoNum type="arabicPeriod"/>
            </a:pPr>
            <a:r>
              <a:rPr lang="en-US" b="1" dirty="0" smtClean="0"/>
              <a:t>URL rewriting</a:t>
            </a:r>
          </a:p>
          <a:p>
            <a:pPr marL="880110" lvl="1" indent="-514350">
              <a:buNone/>
            </a:pPr>
            <a:r>
              <a:rPr lang="en-US" dirty="0" smtClean="0"/>
              <a:t>      Every local URL on which the user might click is dynamically modified to include extra information. Ex: http://www.explain.com/catalog.php?userid=123</a:t>
            </a:r>
            <a:endParaRPr lang="en-US" b="1" dirty="0" smtClean="0"/>
          </a:p>
          <a:p>
            <a:pPr marL="624078" indent="-514350">
              <a:buFont typeface="+mj-lt"/>
              <a:buAutoNum type="arabicPeriod"/>
            </a:pPr>
            <a:r>
              <a:rPr lang="en-US" dirty="0" smtClean="0"/>
              <a:t>Cookies</a:t>
            </a:r>
          </a:p>
          <a:p>
            <a:pPr marL="624078" indent="-514350">
              <a:buFont typeface="+mj-lt"/>
              <a:buAutoNum type="arabicPeriod"/>
            </a:pPr>
            <a:r>
              <a:rPr lang="en-US" dirty="0" smtClean="0"/>
              <a:t>Built-in session tracking</a:t>
            </a:r>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914400" y="1295400"/>
            <a:ext cx="8001000" cy="5334000"/>
          </a:xfrm>
        </p:spPr>
        <p:txBody>
          <a:bodyPr>
            <a:normAutofit fontScale="77500" lnSpcReduction="20000"/>
          </a:bodyPr>
          <a:lstStyle/>
          <a:p>
            <a:pPr marL="624078" indent="-514350">
              <a:buFont typeface="+mj-lt"/>
              <a:buAutoNum type="arabicPeriod"/>
            </a:pPr>
            <a:r>
              <a:rPr lang="en-US" dirty="0" smtClean="0"/>
              <a:t>Listen</a:t>
            </a:r>
          </a:p>
          <a:p>
            <a:pPr marL="880110" lvl="1" indent="-514350"/>
            <a:r>
              <a:rPr lang="en-US" dirty="0" smtClean="0"/>
              <a:t>Find out where people are talking about your brand, product, idea… Alternatively, determine which broad topics touch on your purpose and what people are saying about those topics.</a:t>
            </a:r>
          </a:p>
          <a:p>
            <a:pPr marL="880110" lvl="1" indent="-514350"/>
            <a:r>
              <a:rPr lang="en-US" dirty="0" smtClean="0"/>
              <a:t>Find the online conversations and read them. </a:t>
            </a:r>
          </a:p>
          <a:p>
            <a:pPr marL="880110" lvl="1" indent="-514350"/>
            <a:r>
              <a:rPr lang="en-US" dirty="0" smtClean="0"/>
              <a:t>Make sure you knows what is being said about the topic, even if the comments are negative.</a:t>
            </a:r>
          </a:p>
          <a:p>
            <a:pPr marL="880110" lvl="1" indent="-514350"/>
            <a:r>
              <a:rPr lang="en-US" dirty="0" smtClean="0"/>
              <a:t>In reputable places with a large readership, signup and participate. Make it clear that you formally represent the organization.</a:t>
            </a:r>
          </a:p>
          <a:p>
            <a:pPr marL="880110" lvl="1" indent="-514350"/>
            <a:r>
              <a:rPr lang="en-US" dirty="0" smtClean="0"/>
              <a:t>When you participate, answer questions, offer information, gently correct misperceptions, and acknowledge gripes.</a:t>
            </a:r>
          </a:p>
          <a:p>
            <a:pPr marL="880110" lvl="1" indent="-514350"/>
            <a:r>
              <a:rPr lang="en-US" dirty="0" smtClean="0"/>
              <a:t>Be a responsible, dignified presence; don’t be too chatty, and don’t be too defensive. Hold back the sales pitch. </a:t>
            </a:r>
          </a:p>
          <a:p>
            <a:pPr marL="880110" lvl="1" indent="-514350"/>
            <a:endParaRPr lang="en-US" dirty="0" smtClean="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914400" y="1447800"/>
            <a:ext cx="7772400" cy="5257800"/>
          </a:xfrm>
        </p:spPr>
        <p:txBody>
          <a:bodyPr>
            <a:normAutofit fontScale="85000" lnSpcReduction="10000"/>
          </a:bodyPr>
          <a:lstStyle/>
          <a:p>
            <a:pPr marL="624078" indent="-514350">
              <a:buFont typeface="+mj-lt"/>
              <a:buAutoNum type="arabicPeriod" startAt="2"/>
            </a:pPr>
            <a:r>
              <a:rPr lang="en-US" dirty="0" smtClean="0"/>
              <a:t>Produce good stuff</a:t>
            </a:r>
          </a:p>
          <a:p>
            <a:pPr marL="880110" lvl="1" indent="-514350"/>
            <a:r>
              <a:rPr lang="en-US" dirty="0" smtClean="0"/>
              <a:t>Write, design, record, or otherwise create items that people enjoy consuming. Produce them frequently enough to keep people interested. Set up conversations around those items to make them even more intriguing – invite </a:t>
            </a:r>
            <a:r>
              <a:rPr lang="en-US" dirty="0" err="1" smtClean="0"/>
              <a:t>Facebook</a:t>
            </a:r>
            <a:r>
              <a:rPr lang="en-US" dirty="0" smtClean="0"/>
              <a:t> comments.</a:t>
            </a:r>
          </a:p>
          <a:p>
            <a:pPr marL="880110" lvl="1" indent="-514350"/>
            <a:r>
              <a:rPr lang="en-US" dirty="0" smtClean="0"/>
              <a:t>Create an “editorial mix” (see later slide) that represents your organization well. </a:t>
            </a:r>
          </a:p>
          <a:p>
            <a:pPr marL="880110" lvl="1" indent="-514350"/>
            <a:r>
              <a:rPr lang="en-US" dirty="0" smtClean="0"/>
              <a:t>Link to other people’s content. </a:t>
            </a:r>
          </a:p>
          <a:p>
            <a:pPr marL="880110" lvl="1" indent="-514350"/>
            <a:r>
              <a:rPr lang="en-US" dirty="0" smtClean="0"/>
              <a:t>Consider adding personal voices in your mix. </a:t>
            </a:r>
          </a:p>
          <a:p>
            <a:pPr marL="880110" lvl="1" indent="-514350"/>
            <a:r>
              <a:rPr lang="en-US" dirty="0" smtClean="0"/>
              <a:t>Use conversation starters to prompt followers to respond. Once someone engages in a conversation with you she’s more likely to come back. </a:t>
            </a:r>
          </a:p>
          <a:p>
            <a:pPr marL="880110" lvl="1" indent="-514350">
              <a:buNone/>
            </a:pPr>
            <a:endParaRPr lang="en-US" dirty="0" smtClean="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457200" y="1143000"/>
            <a:ext cx="8229600" cy="5181600"/>
          </a:xfrm>
        </p:spPr>
        <p:txBody>
          <a:bodyPr>
            <a:normAutofit fontScale="92500"/>
          </a:bodyPr>
          <a:lstStyle/>
          <a:p>
            <a:pPr marL="624078" indent="-514350">
              <a:buFont typeface="+mj-lt"/>
              <a:buAutoNum type="arabicPeriod" startAt="3"/>
            </a:pPr>
            <a:r>
              <a:rPr lang="en-US" dirty="0" smtClean="0"/>
              <a:t>Push that good stuff out to readers:</a:t>
            </a:r>
          </a:p>
          <a:p>
            <a:pPr marL="880110" lvl="1" indent="-514350"/>
            <a:r>
              <a:rPr lang="en-US" dirty="0" smtClean="0"/>
              <a:t>Go to wherever they spend their time: email, </a:t>
            </a:r>
            <a:r>
              <a:rPr lang="en-US" dirty="0" err="1" smtClean="0"/>
              <a:t>Facebook</a:t>
            </a:r>
            <a:r>
              <a:rPr lang="en-US" dirty="0" smtClean="0"/>
              <a:t>, Twitter, </a:t>
            </a:r>
            <a:r>
              <a:rPr lang="en-US" dirty="0" err="1" smtClean="0"/>
              <a:t>Digg</a:t>
            </a:r>
            <a:r>
              <a:rPr lang="en-US" dirty="0" smtClean="0"/>
              <a:t> or wherever you discover your readers are hanging out online. </a:t>
            </a:r>
          </a:p>
          <a:p>
            <a:pPr marL="880110" lvl="1" indent="-514350"/>
            <a:r>
              <a:rPr lang="en-US" dirty="0" smtClean="0"/>
              <a:t>Use more than one social media channel or service. </a:t>
            </a:r>
          </a:p>
          <a:p>
            <a:pPr marL="880110" lvl="1" indent="-514350"/>
            <a:r>
              <a:rPr lang="en-US" dirty="0" smtClean="0"/>
              <a:t>Don’t overwhelm your followers with too much content. Use the different services wisely, according to the conventions developed for each one. </a:t>
            </a:r>
          </a:p>
          <a:p>
            <a:pPr marL="880110" lvl="1" indent="-514350"/>
            <a:r>
              <a:rPr lang="en-US" dirty="0" smtClean="0"/>
              <a:t>Put social links on your home page to direct readers to your social media channels; make it easy for them to become followers. </a:t>
            </a:r>
          </a:p>
          <a:p>
            <a:pPr marL="880110" lvl="1" indent="-514350">
              <a:buNone/>
            </a:pPr>
            <a:endParaRPr lang="en-US" dirty="0" smtClean="0"/>
          </a:p>
          <a:p>
            <a:pPr marL="880110" lvl="1" indent="-514350"/>
            <a:endParaRPr lang="en-US" dirty="0" smtClean="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457200" y="1066800"/>
            <a:ext cx="8229600" cy="5334000"/>
          </a:xfrm>
        </p:spPr>
        <p:txBody>
          <a:bodyPr>
            <a:normAutofit fontScale="85000" lnSpcReduction="20000"/>
          </a:bodyPr>
          <a:lstStyle/>
          <a:p>
            <a:pPr marL="624078" indent="-514350">
              <a:buFont typeface="+mj-lt"/>
              <a:buAutoNum type="arabicPeriod" startAt="4"/>
            </a:pPr>
            <a:r>
              <a:rPr lang="en-US" dirty="0" smtClean="0"/>
              <a:t>Let readers decide which stuff is good:</a:t>
            </a:r>
          </a:p>
          <a:p>
            <a:pPr marL="880110" lvl="1" indent="-514350"/>
            <a:r>
              <a:rPr lang="en-US" dirty="0" smtClean="0"/>
              <a:t>Organize your home page well; put fresh content there regularly, and use sidebars to show most-viewed items, best-of lists, and other views into your library of content items. </a:t>
            </a:r>
          </a:p>
          <a:p>
            <a:pPr marL="880110" lvl="1" indent="-514350"/>
            <a:r>
              <a:rPr lang="en-US" dirty="0" smtClean="0"/>
              <a:t>Put a news box on your home page to showcase your most recent articles. </a:t>
            </a:r>
          </a:p>
          <a:p>
            <a:pPr marL="880110" lvl="1" indent="-514350"/>
            <a:r>
              <a:rPr lang="en-US" dirty="0" smtClean="0"/>
              <a:t>When a reader clicks through to the blog post, news item, etc., assume that reader is interested in this topic and show him a set of links to related content. </a:t>
            </a:r>
          </a:p>
          <a:p>
            <a:pPr marL="880110" lvl="1" indent="-514350"/>
            <a:r>
              <a:rPr lang="en-US" dirty="0" smtClean="0"/>
              <a:t>Maintain stable, well-named social media identities.</a:t>
            </a:r>
          </a:p>
          <a:p>
            <a:pPr marL="880110" lvl="1" indent="-514350"/>
            <a:r>
              <a:rPr lang="en-US" dirty="0" smtClean="0"/>
              <a:t>Check that your material shows up on search engines.</a:t>
            </a:r>
          </a:p>
          <a:p>
            <a:pPr marL="880110" lvl="1" indent="-514350"/>
            <a:r>
              <a:rPr lang="en-US" dirty="0" smtClean="0"/>
              <a:t> Check that your site is findable from within </a:t>
            </a:r>
            <a:r>
              <a:rPr lang="en-US" dirty="0" err="1" smtClean="0"/>
              <a:t>Facebook</a:t>
            </a:r>
            <a:r>
              <a:rPr lang="en-US" dirty="0" smtClean="0"/>
              <a:t> using only your organization’s name. </a:t>
            </a:r>
          </a:p>
          <a:p>
            <a:pPr marL="880110" lvl="1" indent="-514350"/>
            <a:r>
              <a:rPr lang="en-US" dirty="0" smtClean="0"/>
              <a:t>Check that you site’s search box finds content correctly. </a:t>
            </a:r>
          </a:p>
          <a:p>
            <a:pPr marL="880110" lvl="1" indent="-514350"/>
            <a:endParaRPr lang="en-US" dirty="0" smtClean="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457200" y="1371600"/>
            <a:ext cx="8229600" cy="5029200"/>
          </a:xfrm>
        </p:spPr>
        <p:txBody>
          <a:bodyPr>
            <a:normAutofit/>
          </a:bodyPr>
          <a:lstStyle/>
          <a:p>
            <a:pPr marL="624078" indent="-514350">
              <a:buFont typeface="+mj-lt"/>
              <a:buAutoNum type="arabicPeriod" startAt="5"/>
            </a:pPr>
            <a:r>
              <a:rPr lang="en-US" dirty="0" smtClean="0"/>
              <a:t>Mingle readers’ good stuff with your good stuff:</a:t>
            </a:r>
          </a:p>
          <a:p>
            <a:pPr marL="880110" lvl="1" indent="-514350"/>
            <a:r>
              <a:rPr lang="en-US" dirty="0" smtClean="0"/>
              <a:t>If you have an enthusiastic readership, publish guest-written articles, blog posts, reviews, and amateur videos. </a:t>
            </a:r>
          </a:p>
          <a:p>
            <a:pPr marL="880110" lvl="1" indent="-514350"/>
            <a:r>
              <a:rPr lang="en-US" dirty="0" smtClean="0"/>
              <a:t>Hold a photo contest  and show off the winnings images (reference the artist).  </a:t>
            </a:r>
          </a:p>
          <a:p>
            <a:pPr marL="880110" lvl="1" indent="-514350"/>
            <a:endParaRPr lang="en-US" dirty="0" smtClean="0"/>
          </a:p>
          <a:p>
            <a:pPr marL="880110" lvl="1" indent="-514350">
              <a:buNone/>
            </a:pPr>
            <a:endParaRPr lang="en-US" dirty="0" smtClean="0"/>
          </a:p>
          <a:p>
            <a:pPr marL="880110" lvl="1" indent="-514350"/>
            <a:endParaRPr lang="en-US" dirty="0" smtClean="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457200" y="1828800"/>
            <a:ext cx="8229600" cy="4572000"/>
          </a:xfrm>
        </p:spPr>
        <p:txBody>
          <a:bodyPr>
            <a:normAutofit fontScale="92500" lnSpcReduction="20000"/>
          </a:bodyPr>
          <a:lstStyle/>
          <a:p>
            <a:pPr marL="624078" indent="-514350">
              <a:buFont typeface="+mj-lt"/>
              <a:buAutoNum type="arabicPeriod" startAt="6"/>
            </a:pPr>
            <a:r>
              <a:rPr lang="en-US" dirty="0" smtClean="0"/>
              <a:t>Foster community:</a:t>
            </a:r>
          </a:p>
          <a:p>
            <a:pPr marL="880110" lvl="1" indent="-514350"/>
            <a:r>
              <a:rPr lang="en-US" dirty="0" smtClean="0"/>
              <a:t>If there seems to be interest and you have the resources, build an online community. </a:t>
            </a:r>
          </a:p>
          <a:p>
            <a:pPr marL="880110" lvl="1" indent="-514350"/>
            <a:r>
              <a:rPr lang="en-US" dirty="0" smtClean="0"/>
              <a:t>There isn’t much evidence that communities actually help build a brand, but they give people an online a place to go, where they can ask questions, form friendships share ideas, help each other out, vent, be silly, and share things that they judge to be interesting. </a:t>
            </a:r>
          </a:p>
          <a:p>
            <a:pPr marL="880110" lvl="1" indent="-514350">
              <a:buNone/>
            </a:pPr>
            <a:endParaRPr lang="en-US" dirty="0" smtClean="0"/>
          </a:p>
          <a:p>
            <a:pPr>
              <a:buNone/>
            </a:pPr>
            <a:r>
              <a:rPr lang="en-US" dirty="0" smtClean="0"/>
              <a:t>Discussion: CS social media site </a:t>
            </a:r>
            <a:r>
              <a:rPr lang="en-US" u="sng" dirty="0" smtClean="0">
                <a:hlinkClick r:id="rId2"/>
              </a:rPr>
              <a:t>http://10.33.73.165/wordpress/</a:t>
            </a:r>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a:t>
            </a:r>
            <a:endParaRPr lang="en-US" dirty="0"/>
          </a:p>
        </p:txBody>
      </p:sp>
      <p:sp>
        <p:nvSpPr>
          <p:cNvPr id="2" name="Content Placeholder 1"/>
          <p:cNvSpPr>
            <a:spLocks noGrp="1"/>
          </p:cNvSpPr>
          <p:nvPr>
            <p:ph idx="1"/>
          </p:nvPr>
        </p:nvSpPr>
        <p:spPr>
          <a:xfrm>
            <a:off x="457200" y="1295400"/>
            <a:ext cx="8229600" cy="5334000"/>
          </a:xfrm>
        </p:spPr>
        <p:txBody>
          <a:bodyPr>
            <a:normAutofit fontScale="92500" lnSpcReduction="20000"/>
          </a:bodyPr>
          <a:lstStyle/>
          <a:p>
            <a:pPr marL="624078" indent="-514350">
              <a:buNone/>
            </a:pPr>
            <a:r>
              <a:rPr lang="en-US" dirty="0" smtClean="0"/>
              <a:t>Patterns: </a:t>
            </a:r>
          </a:p>
          <a:p>
            <a:pPr marL="624078" indent="-514350"/>
            <a:r>
              <a:rPr lang="en-US" dirty="0" smtClean="0"/>
              <a:t>Description of best practices within a given domain.</a:t>
            </a:r>
          </a:p>
          <a:p>
            <a:pPr marL="624078" indent="-514350"/>
            <a:r>
              <a:rPr lang="en-US" dirty="0" smtClean="0"/>
              <a:t>Capture common solutions to design tensions or “forces” or challenges</a:t>
            </a:r>
          </a:p>
          <a:p>
            <a:pPr marL="624078" indent="-514350"/>
            <a:r>
              <a:rPr lang="en-US" dirty="0" smtClean="0"/>
              <a:t>Implementation of a single pattern will vary depending on the situation in which it is used.</a:t>
            </a:r>
          </a:p>
          <a:p>
            <a:pPr marL="624078" indent="-514350"/>
            <a:r>
              <a:rPr lang="en-US" dirty="0" smtClean="0"/>
              <a:t>Concrete, not general</a:t>
            </a:r>
          </a:p>
          <a:p>
            <a:pPr marL="624078" indent="-514350"/>
            <a:r>
              <a:rPr lang="en-US" dirty="0" smtClean="0"/>
              <a:t>Valid across different platforms and systems</a:t>
            </a:r>
          </a:p>
          <a:p>
            <a:pPr marL="624078" indent="-514350"/>
            <a:r>
              <a:rPr lang="en-US" dirty="0" smtClean="0"/>
              <a:t>Suggestions, not requirements</a:t>
            </a:r>
          </a:p>
          <a:p>
            <a:pPr marL="624078" indent="-514350"/>
            <a:r>
              <a:rPr lang="en-US" dirty="0" smtClean="0"/>
              <a:t>Relationships among elements, not single elements</a:t>
            </a:r>
          </a:p>
          <a:p>
            <a:pPr marL="624078" indent="-514350"/>
            <a:endParaRPr lang="en-US" dirty="0" smtClean="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457200"/>
            <a:ext cx="6858000" cy="914400"/>
          </a:xfrm>
        </p:spPr>
        <p:txBody>
          <a:bodyPr>
            <a:normAutofit fontScale="90000"/>
          </a:bodyPr>
          <a:lstStyle/>
          <a:p>
            <a:r>
              <a:rPr lang="en-US" dirty="0" smtClean="0"/>
              <a:t>Editorial Mix</a:t>
            </a:r>
            <a:br>
              <a:rPr lang="en-US" dirty="0" smtClean="0"/>
            </a:br>
            <a:endParaRPr lang="en-US" dirty="0"/>
          </a:p>
        </p:txBody>
      </p:sp>
      <p:sp>
        <p:nvSpPr>
          <p:cNvPr id="2" name="Content Placeholder 1"/>
          <p:cNvSpPr>
            <a:spLocks noGrp="1"/>
          </p:cNvSpPr>
          <p:nvPr>
            <p:ph idx="1"/>
          </p:nvPr>
        </p:nvSpPr>
        <p:spPr/>
        <p:txBody>
          <a:bodyPr/>
          <a:lstStyle/>
          <a:p>
            <a:pPr>
              <a:buNone/>
            </a:pPr>
            <a:r>
              <a:rPr lang="en-US" dirty="0" smtClean="0"/>
              <a:t>The “Editorial Mix” pattern is publishing a regular series of articles or links including: </a:t>
            </a:r>
          </a:p>
          <a:p>
            <a:r>
              <a:rPr lang="en-US" dirty="0" smtClean="0"/>
              <a:t>News</a:t>
            </a:r>
          </a:p>
          <a:p>
            <a:r>
              <a:rPr lang="en-US" dirty="0" smtClean="0"/>
              <a:t>human-interest pieces</a:t>
            </a:r>
          </a:p>
          <a:p>
            <a:r>
              <a:rPr lang="en-US" dirty="0" smtClean="0"/>
              <a:t>Photos</a:t>
            </a:r>
          </a:p>
          <a:p>
            <a:r>
              <a:rPr lang="en-US" dirty="0" smtClean="0"/>
              <a:t>Videos</a:t>
            </a:r>
          </a:p>
          <a:p>
            <a:r>
              <a:rPr lang="en-US" dirty="0" smtClean="0"/>
              <a:t>Public service announcements, and other types of content.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81000"/>
            <a:ext cx="7086600" cy="914400"/>
          </a:xfrm>
        </p:spPr>
        <p:txBody>
          <a:bodyPr>
            <a:normAutofit fontScale="90000"/>
          </a:bodyPr>
          <a:lstStyle/>
          <a:p>
            <a:r>
              <a:rPr lang="en-US" dirty="0" smtClean="0"/>
              <a:t>Editorial Mix </a:t>
            </a:r>
            <a:br>
              <a:rPr lang="en-US" dirty="0" smtClean="0"/>
            </a:br>
            <a:endParaRPr lang="en-US" dirty="0"/>
          </a:p>
        </p:txBody>
      </p:sp>
      <p:sp>
        <p:nvSpPr>
          <p:cNvPr id="2" name="Content Placeholder 1"/>
          <p:cNvSpPr>
            <a:spLocks noGrp="1"/>
          </p:cNvSpPr>
          <p:nvPr>
            <p:ph idx="1"/>
          </p:nvPr>
        </p:nvSpPr>
        <p:spPr/>
        <p:txBody>
          <a:bodyPr>
            <a:normAutofit fontScale="92500" lnSpcReduction="10000"/>
          </a:bodyPr>
          <a:lstStyle/>
          <a:p>
            <a:pPr>
              <a:buNone/>
            </a:pPr>
            <a:r>
              <a:rPr lang="en-US" dirty="0" smtClean="0"/>
              <a:t>To create an “Editorial Mix” : </a:t>
            </a:r>
          </a:p>
          <a:p>
            <a:r>
              <a:rPr lang="en-US" dirty="0" smtClean="0"/>
              <a:t>Choose a set of topics that are both related to your mission and interesting to lots of people</a:t>
            </a:r>
          </a:p>
          <a:p>
            <a:r>
              <a:rPr lang="en-US" dirty="0" smtClean="0"/>
              <a:t>Post long written content to your blog and link to it. </a:t>
            </a:r>
          </a:p>
          <a:p>
            <a:r>
              <a:rPr lang="en-US" dirty="0" smtClean="0"/>
              <a:t>Encourage followers to comment. </a:t>
            </a:r>
          </a:p>
          <a:p>
            <a:r>
              <a:rPr lang="en-US" dirty="0" smtClean="0"/>
              <a:t>Don’t overload the social media channels (see “Timing Strategy”)</a:t>
            </a:r>
          </a:p>
          <a:p>
            <a:r>
              <a:rPr lang="en-US" dirty="0" smtClean="0"/>
              <a:t>Avoid overt marketing</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Editorial Mix</a:t>
            </a:r>
            <a:endParaRPr lang="en-US" dirty="0"/>
          </a:p>
        </p:txBody>
      </p:sp>
      <p:sp>
        <p:nvSpPr>
          <p:cNvPr id="5" name="Text Placeholder 4"/>
          <p:cNvSpPr>
            <a:spLocks noGrp="1"/>
          </p:cNvSpPr>
          <p:nvPr>
            <p:ph type="body" idx="1"/>
          </p:nvPr>
        </p:nvSpPr>
        <p:spPr>
          <a:xfrm>
            <a:off x="533400" y="1143000"/>
            <a:ext cx="4040188" cy="762000"/>
          </a:xfrm>
        </p:spPr>
        <p:txBody>
          <a:bodyPr/>
          <a:lstStyle/>
          <a:p>
            <a:r>
              <a:rPr lang="en-US" dirty="0" smtClean="0"/>
              <a:t>Example content: </a:t>
            </a:r>
          </a:p>
          <a:p>
            <a:endParaRPr lang="en-US" dirty="0"/>
          </a:p>
        </p:txBody>
      </p:sp>
      <p:sp>
        <p:nvSpPr>
          <p:cNvPr id="6" name="Content Placeholder 5"/>
          <p:cNvSpPr>
            <a:spLocks noGrp="1"/>
          </p:cNvSpPr>
          <p:nvPr>
            <p:ph sz="quarter" idx="2"/>
          </p:nvPr>
        </p:nvSpPr>
        <p:spPr>
          <a:xfrm>
            <a:off x="457200" y="2286000"/>
            <a:ext cx="4040188" cy="4132389"/>
          </a:xfrm>
        </p:spPr>
        <p:txBody>
          <a:bodyPr>
            <a:normAutofit fontScale="85000" lnSpcReduction="10000"/>
          </a:bodyPr>
          <a:lstStyle/>
          <a:p>
            <a:r>
              <a:rPr lang="en-US" dirty="0" smtClean="0"/>
              <a:t>News articles</a:t>
            </a:r>
          </a:p>
          <a:p>
            <a:r>
              <a:rPr lang="en-US" dirty="0" smtClean="0"/>
              <a:t>Interviews with subject experts</a:t>
            </a:r>
          </a:p>
          <a:p>
            <a:r>
              <a:rPr lang="en-US" dirty="0" smtClean="0"/>
              <a:t>Short, pithy quotes and one-liners</a:t>
            </a:r>
          </a:p>
          <a:p>
            <a:r>
              <a:rPr lang="en-US" dirty="0" smtClean="0"/>
              <a:t>Product reviews</a:t>
            </a:r>
          </a:p>
          <a:p>
            <a:r>
              <a:rPr lang="en-US" dirty="0" smtClean="0"/>
              <a:t>Essays or videos (“behind the scenes” at your organization)</a:t>
            </a:r>
          </a:p>
          <a:p>
            <a:r>
              <a:rPr lang="en-US" dirty="0" smtClean="0"/>
              <a:t>Recipes and how-to instructions</a:t>
            </a:r>
          </a:p>
          <a:p>
            <a:r>
              <a:rPr lang="en-US" dirty="0" smtClean="0"/>
              <a:t>Public service announcements</a:t>
            </a:r>
          </a:p>
          <a:p>
            <a:r>
              <a:rPr lang="en-US" dirty="0" smtClean="0"/>
              <a:t>Ways that people can help out with charities or other altruistic efforts</a:t>
            </a:r>
          </a:p>
        </p:txBody>
      </p:sp>
      <p:sp>
        <p:nvSpPr>
          <p:cNvPr id="8" name="Content Placeholder 7"/>
          <p:cNvSpPr>
            <a:spLocks noGrp="1"/>
          </p:cNvSpPr>
          <p:nvPr>
            <p:ph sz="quarter" idx="4"/>
          </p:nvPr>
        </p:nvSpPr>
        <p:spPr>
          <a:xfrm>
            <a:off x="4645025" y="2286000"/>
            <a:ext cx="4041775" cy="4132389"/>
          </a:xfrm>
        </p:spPr>
        <p:txBody>
          <a:bodyPr>
            <a:normAutofit fontScale="85000" lnSpcReduction="10000"/>
          </a:bodyPr>
          <a:lstStyle/>
          <a:p>
            <a:r>
              <a:rPr lang="en-US" dirty="0" smtClean="0"/>
              <a:t>Humor</a:t>
            </a:r>
          </a:p>
          <a:p>
            <a:r>
              <a:rPr lang="en-US" dirty="0" smtClean="0"/>
              <a:t>Opinion pieces</a:t>
            </a:r>
          </a:p>
          <a:p>
            <a:r>
              <a:rPr lang="en-US" dirty="0" smtClean="0"/>
              <a:t>Letters from readers </a:t>
            </a:r>
          </a:p>
          <a:p>
            <a:r>
              <a:rPr lang="en-US" dirty="0" smtClean="0"/>
              <a:t>Short stories, real or fictional</a:t>
            </a:r>
          </a:p>
          <a:p>
            <a:r>
              <a:rPr lang="en-US" dirty="0" smtClean="0"/>
              <a:t>Musical or artistic performances, usually on video</a:t>
            </a:r>
          </a:p>
          <a:p>
            <a:r>
              <a:rPr lang="en-US" dirty="0" smtClean="0"/>
              <a:t>Slideshows</a:t>
            </a:r>
          </a:p>
          <a:p>
            <a:r>
              <a:rPr lang="en-US" dirty="0" smtClean="0"/>
              <a:t>Podcasts</a:t>
            </a:r>
          </a:p>
          <a:p>
            <a:r>
              <a:rPr lang="en-US" dirty="0" smtClean="0"/>
              <a:t>Questions intended to evoke reader responses</a:t>
            </a:r>
          </a:p>
          <a:p>
            <a:r>
              <a:rPr lang="en-US" dirty="0" smtClean="0"/>
              <a:t>Regular commentary</a:t>
            </a:r>
          </a:p>
          <a:p>
            <a:r>
              <a:rPr lang="en-US" dirty="0" smtClean="0"/>
              <a:t>Other people's blog posts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Session Tracking</a:t>
            </a:r>
            <a:endParaRPr lang="en-US" dirty="0"/>
          </a:p>
        </p:txBody>
      </p:sp>
      <p:sp>
        <p:nvSpPr>
          <p:cNvPr id="2" name="Content Placeholder 1"/>
          <p:cNvSpPr>
            <a:spLocks noGrp="1"/>
          </p:cNvSpPr>
          <p:nvPr>
            <p:ph idx="1"/>
          </p:nvPr>
        </p:nvSpPr>
        <p:spPr>
          <a:xfrm>
            <a:off x="457200" y="1219200"/>
            <a:ext cx="8229600" cy="5071872"/>
          </a:xfrm>
        </p:spPr>
        <p:txBody>
          <a:bodyPr>
            <a:normAutofit fontScale="70000" lnSpcReduction="20000"/>
          </a:bodyPr>
          <a:lstStyle/>
          <a:p>
            <a:pPr>
              <a:buNone/>
            </a:pPr>
            <a:r>
              <a:rPr lang="en-US" dirty="0" smtClean="0"/>
              <a:t>4 ways to track sessions in PHP:</a:t>
            </a:r>
          </a:p>
          <a:p>
            <a:pPr marL="624078" indent="-514350">
              <a:buFont typeface="+mj-lt"/>
              <a:buAutoNum type="arabicPeriod"/>
            </a:pPr>
            <a:r>
              <a:rPr lang="en-US" dirty="0" smtClean="0"/>
              <a:t>Hidden form fields to pass information</a:t>
            </a:r>
          </a:p>
          <a:p>
            <a:pPr marL="624078" indent="-514350">
              <a:buFont typeface="+mj-lt"/>
              <a:buAutoNum type="arabicPeriod"/>
            </a:pPr>
            <a:r>
              <a:rPr lang="en-US" dirty="0" smtClean="0"/>
              <a:t>URL rewriting</a:t>
            </a:r>
          </a:p>
          <a:p>
            <a:pPr marL="624078" indent="-514350">
              <a:buFont typeface="+mj-lt"/>
              <a:buAutoNum type="arabicPeriod"/>
            </a:pPr>
            <a:r>
              <a:rPr lang="en-US" b="1" dirty="0" smtClean="0"/>
              <a:t>Cookies</a:t>
            </a:r>
          </a:p>
          <a:p>
            <a:pPr marL="880110" lvl="1" indent="-514350">
              <a:buNone/>
            </a:pPr>
            <a:r>
              <a:rPr lang="en-US" dirty="0" smtClean="0"/>
              <a:t>      Cookie is a bit of information that the server gives to a client. On subsequent requests the client will give that information back to the server. Access the cookie via the $_COOKIE array.</a:t>
            </a:r>
          </a:p>
          <a:p>
            <a:pPr marL="880110" lvl="1" indent="-514350">
              <a:buNone/>
            </a:pPr>
            <a:endParaRPr lang="en-US" dirty="0" smtClean="0"/>
          </a:p>
          <a:p>
            <a:pPr marL="880110" lvl="1" indent="-514350">
              <a:buNone/>
            </a:pPr>
            <a:r>
              <a:rPr lang="en-US" dirty="0" smtClean="0"/>
              <a:t>	Example: Keep track of the number of times a page has been accessed by this client: </a:t>
            </a:r>
          </a:p>
          <a:p>
            <a:pPr marL="880110" lvl="1" indent="-514350">
              <a:buNone/>
            </a:pPr>
            <a:r>
              <a:rPr lang="en-US" dirty="0" smtClean="0"/>
              <a:t>			&lt;?</a:t>
            </a:r>
            <a:r>
              <a:rPr lang="en-US" dirty="0" err="1" smtClean="0"/>
              <a:t>php</a:t>
            </a:r>
            <a:endParaRPr lang="en-US" dirty="0" smtClean="0"/>
          </a:p>
          <a:p>
            <a:pPr marL="880110" lvl="1" indent="-514350">
              <a:buNone/>
            </a:pPr>
            <a:r>
              <a:rPr lang="en-US" dirty="0" smtClean="0"/>
              <a:t>				$</a:t>
            </a:r>
            <a:r>
              <a:rPr lang="en-US" dirty="0" err="1" smtClean="0"/>
              <a:t>page_accesses</a:t>
            </a:r>
            <a:r>
              <a:rPr lang="en-US" dirty="0" smtClean="0"/>
              <a:t> = $_COOKIE[‘accesses’];</a:t>
            </a:r>
          </a:p>
          <a:p>
            <a:pPr marL="880110" lvl="1" indent="-514350">
              <a:buNone/>
            </a:pPr>
            <a:r>
              <a:rPr lang="en-US" dirty="0" smtClean="0"/>
              <a:t>				</a:t>
            </a:r>
            <a:r>
              <a:rPr lang="en-US" dirty="0" err="1" smtClean="0"/>
              <a:t>setcookie</a:t>
            </a:r>
            <a:r>
              <a:rPr lang="en-US" dirty="0" smtClean="0"/>
              <a:t>(‘accesses’, ++$</a:t>
            </a:r>
            <a:r>
              <a:rPr lang="en-US" dirty="0" err="1" smtClean="0"/>
              <a:t>page_accesses</a:t>
            </a:r>
            <a:r>
              <a:rPr lang="en-US" dirty="0" smtClean="0"/>
              <a:t>);</a:t>
            </a:r>
          </a:p>
          <a:p>
            <a:pPr marL="880110" lvl="1" indent="-514350">
              <a:buNone/>
            </a:pPr>
            <a:r>
              <a:rPr lang="en-US" dirty="0" smtClean="0"/>
              <a:t>			?&gt;</a:t>
            </a:r>
          </a:p>
          <a:p>
            <a:pPr marL="1401318" lvl="3" indent="-514350">
              <a:buNone/>
            </a:pPr>
            <a:r>
              <a:rPr lang="en-US" dirty="0" smtClean="0"/>
              <a:t> </a:t>
            </a:r>
            <a:endParaRPr lang="en-US" b="1" dirty="0" smtClean="0"/>
          </a:p>
          <a:p>
            <a:pPr marL="624078" indent="-514350">
              <a:buFont typeface="+mj-lt"/>
              <a:buAutoNum type="arabicPeriod"/>
            </a:pPr>
            <a:r>
              <a:rPr lang="en-US" dirty="0" smtClean="0"/>
              <a:t>Built-in session tracking</a:t>
            </a:r>
            <a:endParaRPr lang="en-US"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Repost and Comment</a:t>
            </a:r>
            <a:endParaRPr lang="en-US" dirty="0"/>
          </a:p>
        </p:txBody>
      </p:sp>
      <p:sp>
        <p:nvSpPr>
          <p:cNvPr id="2" name="Content Placeholder 1"/>
          <p:cNvSpPr>
            <a:spLocks noGrp="1"/>
          </p:cNvSpPr>
          <p:nvPr>
            <p:ph idx="1"/>
          </p:nvPr>
        </p:nvSpPr>
        <p:spPr>
          <a:xfrm>
            <a:off x="457200" y="1447800"/>
            <a:ext cx="7772400" cy="4845840"/>
          </a:xfrm>
        </p:spPr>
        <p:txBody>
          <a:bodyPr>
            <a:normAutofit fontScale="85000" lnSpcReduction="20000"/>
          </a:bodyPr>
          <a:lstStyle/>
          <a:p>
            <a:pPr>
              <a:buNone/>
            </a:pPr>
            <a:r>
              <a:rPr lang="en-US" dirty="0" smtClean="0"/>
              <a:t>“Repost and Comment” - finding works on other sites that you can link to, quote, or repost. Add your own commentary or invite your readers to comment. : </a:t>
            </a:r>
          </a:p>
          <a:p>
            <a:r>
              <a:rPr lang="en-US" dirty="0" smtClean="0"/>
              <a:t>You play the role of an aggregator: find good stuff that your audience will like and repost it.</a:t>
            </a:r>
          </a:p>
          <a:p>
            <a:r>
              <a:rPr lang="en-US" dirty="0" smtClean="0"/>
              <a:t>(Some organizations prefer to only publish their own content)</a:t>
            </a:r>
          </a:p>
          <a:p>
            <a:r>
              <a:rPr lang="en-US" dirty="0" smtClean="0"/>
              <a:t>Make sure followers can tell what the reposted article is about.</a:t>
            </a:r>
          </a:p>
          <a:p>
            <a:r>
              <a:rPr lang="en-US" dirty="0" smtClean="0"/>
              <a:t>Tell your readers why you thought that this was worth reposting.</a:t>
            </a:r>
          </a:p>
          <a:p>
            <a:r>
              <a:rPr lang="en-US" dirty="0" smtClean="0"/>
              <a:t>Offer followers a chance to comment.</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Conversation Starters</a:t>
            </a:r>
            <a:endParaRPr lang="en-US" dirty="0"/>
          </a:p>
        </p:txBody>
      </p:sp>
      <p:sp>
        <p:nvSpPr>
          <p:cNvPr id="2" name="Content Placeholder 1"/>
          <p:cNvSpPr>
            <a:spLocks noGrp="1"/>
          </p:cNvSpPr>
          <p:nvPr>
            <p:ph idx="1"/>
          </p:nvPr>
        </p:nvSpPr>
        <p:spPr>
          <a:xfrm>
            <a:off x="914400" y="1524000"/>
            <a:ext cx="7772400" cy="5074440"/>
          </a:xfrm>
        </p:spPr>
        <p:txBody>
          <a:bodyPr>
            <a:normAutofit fontScale="85000" lnSpcReduction="20000"/>
          </a:bodyPr>
          <a:lstStyle/>
          <a:p>
            <a:pPr>
              <a:buNone/>
            </a:pPr>
            <a:r>
              <a:rPr lang="en-US" dirty="0" smtClean="0"/>
              <a:t>Conversation Starters - posing questions, riddles, or topics for discussion. Let your followers post answers and carry on conversations, with you or amongst themselves. </a:t>
            </a:r>
          </a:p>
          <a:p>
            <a:r>
              <a:rPr lang="en-US" dirty="0" smtClean="0"/>
              <a:t>Possibly get more followers simply because your conversation starters are entertaining. </a:t>
            </a:r>
          </a:p>
          <a:p>
            <a:r>
              <a:rPr lang="en-US" dirty="0" smtClean="0"/>
              <a:t>In the best case, the readers’ comments become interesting content in their own right.</a:t>
            </a:r>
          </a:p>
          <a:p>
            <a:r>
              <a:rPr lang="en-US" dirty="0" smtClean="0"/>
              <a:t>Understand which topics might get your audience fired up.  </a:t>
            </a:r>
          </a:p>
          <a:p>
            <a:r>
              <a:rPr lang="en-US" dirty="0" smtClean="0"/>
              <a:t>Choose topics that will get your readers talking to each other. </a:t>
            </a:r>
          </a:p>
          <a:p>
            <a:r>
              <a:rPr lang="en-US" dirty="0" err="1" smtClean="0"/>
              <a:t>Facebook</a:t>
            </a:r>
            <a:r>
              <a:rPr lang="en-US" dirty="0" smtClean="0"/>
              <a:t>  seems to work best for this.</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Inverted </a:t>
            </a:r>
            <a:r>
              <a:rPr lang="en-US" dirty="0" err="1" smtClean="0"/>
              <a:t>Nano-pryamid</a:t>
            </a:r>
            <a:endParaRPr lang="en-US" dirty="0"/>
          </a:p>
        </p:txBody>
      </p:sp>
      <p:sp>
        <p:nvSpPr>
          <p:cNvPr id="2" name="Content Placeholder 1"/>
          <p:cNvSpPr>
            <a:spLocks noGrp="1"/>
          </p:cNvSpPr>
          <p:nvPr>
            <p:ph idx="1"/>
          </p:nvPr>
        </p:nvSpPr>
        <p:spPr/>
        <p:txBody>
          <a:bodyPr>
            <a:normAutofit fontScale="70000" lnSpcReduction="20000"/>
          </a:bodyPr>
          <a:lstStyle/>
          <a:p>
            <a:pPr>
              <a:buNone/>
            </a:pPr>
            <a:r>
              <a:rPr lang="en-US" dirty="0" smtClean="0"/>
              <a:t>Inverted </a:t>
            </a:r>
            <a:r>
              <a:rPr lang="en-US" dirty="0" err="1" smtClean="0"/>
              <a:t>Nano</a:t>
            </a:r>
            <a:r>
              <a:rPr lang="en-US" dirty="0" smtClean="0"/>
              <a:t>-pyramid - writing short, dense status updates and headlines. The first few words are most important; they should catch the interest of the right readers, and transmit the most information. </a:t>
            </a:r>
          </a:p>
          <a:p>
            <a:r>
              <a:rPr lang="en-US" dirty="0" smtClean="0"/>
              <a:t>Choose words that accurately represent the topic and scope. </a:t>
            </a:r>
          </a:p>
          <a:p>
            <a:r>
              <a:rPr lang="en-US" dirty="0" smtClean="0"/>
              <a:t>Use words that are specific, not general. </a:t>
            </a:r>
          </a:p>
          <a:p>
            <a:r>
              <a:rPr lang="en-US" dirty="0" smtClean="0"/>
              <a:t>Make one single point. </a:t>
            </a:r>
          </a:p>
          <a:p>
            <a:r>
              <a:rPr lang="en-US" dirty="0" smtClean="0"/>
              <a:t>Typically, replace long words with short</a:t>
            </a:r>
          </a:p>
          <a:p>
            <a:r>
              <a:rPr lang="en-US" dirty="0" smtClean="0"/>
              <a:t>Consider using one of the eight types of headlines: direct, indirect, news, how-to, questions, command, reason why, and testimonial (see </a:t>
            </a:r>
            <a:r>
              <a:rPr lang="en-US" dirty="0" err="1" smtClean="0"/>
              <a:t>Copyblugger’s</a:t>
            </a:r>
            <a:r>
              <a:rPr lang="en-US" dirty="0" smtClean="0"/>
              <a:t> summary at </a:t>
            </a:r>
            <a:r>
              <a:rPr lang="en-US" dirty="0" smtClean="0">
                <a:hlinkClick r:id="rId2"/>
              </a:rPr>
              <a:t>http://www.copyblogger.com/how-to-write-headlines-that-work</a:t>
            </a:r>
            <a:r>
              <a:rPr lang="en-US" dirty="0" smtClean="0"/>
              <a:t>.)</a:t>
            </a:r>
          </a:p>
          <a:p>
            <a:r>
              <a:rPr lang="en-US" dirty="0" smtClean="0"/>
              <a:t>Be patient as you write. Short content requires more thought and iteration than you might expect. </a:t>
            </a:r>
          </a:p>
          <a:p>
            <a:endParaRPr lang="en-US" dirty="0" smtClean="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Timing Strategy</a:t>
            </a:r>
            <a:endParaRPr lang="en-US" dirty="0"/>
          </a:p>
        </p:txBody>
      </p:sp>
      <p:sp>
        <p:nvSpPr>
          <p:cNvPr id="2" name="Content Placeholder 1"/>
          <p:cNvSpPr>
            <a:spLocks noGrp="1"/>
          </p:cNvSpPr>
          <p:nvPr>
            <p:ph idx="1"/>
          </p:nvPr>
        </p:nvSpPr>
        <p:spPr>
          <a:xfrm>
            <a:off x="609600" y="1447800"/>
            <a:ext cx="7772400" cy="5074440"/>
          </a:xfrm>
        </p:spPr>
        <p:txBody>
          <a:bodyPr>
            <a:normAutofit fontScale="92500" lnSpcReduction="20000"/>
          </a:bodyPr>
          <a:lstStyle/>
          <a:p>
            <a:pPr>
              <a:buNone/>
            </a:pPr>
            <a:r>
              <a:rPr lang="en-US" dirty="0" smtClean="0"/>
              <a:t>Timing Strategy - placing your social media posts according to the expectations of the channels you use; some channels require more frequent posts, some less. Cross-post the best pieces, and consider when in the day or week you make your posts. </a:t>
            </a:r>
          </a:p>
          <a:p>
            <a:r>
              <a:rPr lang="en-US" dirty="0" smtClean="0"/>
              <a:t>Overusing a social media channel can overwhelm your followers so they drop you or form a negative impression.</a:t>
            </a:r>
          </a:p>
          <a:p>
            <a:r>
              <a:rPr lang="en-US" dirty="0" smtClean="0"/>
              <a:t>Under using a channel means that you don’t have your name in front of followers as often as you could. </a:t>
            </a:r>
          </a:p>
          <a:p>
            <a:pPr lvl="1"/>
            <a:endParaRPr lang="en-US" dirty="0" smtClean="0"/>
          </a:p>
          <a:p>
            <a:endParaRPr lang="en-US" dirty="0" smtClean="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Timing Strategy</a:t>
            </a:r>
            <a:endParaRPr lang="en-US" dirty="0"/>
          </a:p>
        </p:txBody>
      </p:sp>
      <p:sp>
        <p:nvSpPr>
          <p:cNvPr id="2" name="Content Placeholder 1"/>
          <p:cNvSpPr>
            <a:spLocks noGrp="1"/>
          </p:cNvSpPr>
          <p:nvPr>
            <p:ph idx="1"/>
          </p:nvPr>
        </p:nvSpPr>
        <p:spPr>
          <a:xfrm>
            <a:off x="685800" y="1447800"/>
            <a:ext cx="7772400" cy="5074440"/>
          </a:xfrm>
        </p:spPr>
        <p:txBody>
          <a:bodyPr>
            <a:normAutofit fontScale="92500"/>
          </a:bodyPr>
          <a:lstStyle/>
          <a:p>
            <a:pPr>
              <a:buNone/>
            </a:pPr>
            <a:r>
              <a:rPr lang="en-US" dirty="0" smtClean="0"/>
              <a:t>Tidwell suggests– very approximated!: </a:t>
            </a:r>
          </a:p>
          <a:p>
            <a:pPr lvl="1"/>
            <a:r>
              <a:rPr lang="en-US" dirty="0" err="1" smtClean="0"/>
              <a:t>Facebook</a:t>
            </a:r>
            <a:r>
              <a:rPr lang="en-US" dirty="0" smtClean="0"/>
              <a:t> pages update once per day or once per two days. Exceptions are for time-sensitive events.</a:t>
            </a:r>
          </a:p>
          <a:p>
            <a:pPr lvl="1"/>
            <a:r>
              <a:rPr lang="en-US" dirty="0" smtClean="0"/>
              <a:t>Twitter posts much more frequent than </a:t>
            </a:r>
            <a:r>
              <a:rPr lang="en-US" dirty="0" err="1" smtClean="0"/>
              <a:t>Facebook</a:t>
            </a:r>
            <a:r>
              <a:rPr lang="en-US" dirty="0" smtClean="0"/>
              <a:t> posts.</a:t>
            </a:r>
          </a:p>
          <a:p>
            <a:pPr lvl="1"/>
            <a:r>
              <a:rPr lang="en-US" dirty="0" smtClean="0"/>
              <a:t>Blogs range between 0.5 and 2.5 posts per day.</a:t>
            </a:r>
          </a:p>
          <a:p>
            <a:pPr lvl="1"/>
            <a:r>
              <a:rPr lang="en-US" dirty="0" smtClean="0"/>
              <a:t>Email should be infrequent. If you send email more than once every few days, you may get labeled as spam. </a:t>
            </a:r>
          </a:p>
          <a:p>
            <a:pPr lvl="1"/>
            <a:r>
              <a:rPr lang="en-US" dirty="0" err="1" smtClean="0"/>
              <a:t>Flickr</a:t>
            </a:r>
            <a:r>
              <a:rPr lang="en-US" dirty="0" smtClean="0"/>
              <a:t> and YouTube don’t push content, so post as frequently as you’d like. </a:t>
            </a:r>
          </a:p>
          <a:p>
            <a:pPr lvl="1"/>
            <a:endParaRPr lang="en-US" dirty="0" smtClean="0"/>
          </a:p>
          <a:p>
            <a:endParaRPr lang="en-US" dirty="0" smtClean="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Specialized Streams</a:t>
            </a:r>
            <a:endParaRPr lang="en-US" dirty="0"/>
          </a:p>
        </p:txBody>
      </p:sp>
      <p:sp>
        <p:nvSpPr>
          <p:cNvPr id="2" name="Content Placeholder 1"/>
          <p:cNvSpPr>
            <a:spLocks noGrp="1"/>
          </p:cNvSpPr>
          <p:nvPr>
            <p:ph idx="1"/>
          </p:nvPr>
        </p:nvSpPr>
        <p:spPr/>
        <p:txBody>
          <a:bodyPr>
            <a:normAutofit fontScale="85000" lnSpcReduction="10000"/>
          </a:bodyPr>
          <a:lstStyle/>
          <a:p>
            <a:pPr>
              <a:buNone/>
            </a:pPr>
            <a:r>
              <a:rPr lang="en-US" dirty="0" smtClean="0"/>
              <a:t>Specialized Streams - dividing your content stream into many different channels, each with a different readership and a different “feel”. Use multiple Twitter identities, </a:t>
            </a:r>
            <a:r>
              <a:rPr lang="en-US" dirty="0" err="1" smtClean="0"/>
              <a:t>Facebook</a:t>
            </a:r>
            <a:r>
              <a:rPr lang="en-US" dirty="0" smtClean="0"/>
              <a:t> pages, blogs, etc.</a:t>
            </a:r>
          </a:p>
          <a:p>
            <a:r>
              <a:rPr lang="en-US" dirty="0" smtClean="0"/>
              <a:t>You could categorize by: </a:t>
            </a:r>
          </a:p>
          <a:p>
            <a:pPr lvl="1"/>
            <a:r>
              <a:rPr lang="en-US" dirty="0" smtClean="0"/>
              <a:t>Product</a:t>
            </a:r>
          </a:p>
          <a:p>
            <a:pPr lvl="1"/>
            <a:r>
              <a:rPr lang="en-US" dirty="0" smtClean="0"/>
              <a:t>Topic</a:t>
            </a:r>
          </a:p>
          <a:p>
            <a:pPr lvl="1"/>
            <a:r>
              <a:rPr lang="en-US" dirty="0" smtClean="0"/>
              <a:t>Professional role</a:t>
            </a:r>
          </a:p>
          <a:p>
            <a:pPr lvl="1"/>
            <a:r>
              <a:rPr lang="en-US" dirty="0" smtClean="0"/>
              <a:t>Social media usage style</a:t>
            </a:r>
          </a:p>
          <a:p>
            <a:r>
              <a:rPr lang="en-US" dirty="0" smtClean="0"/>
              <a:t>Be sure to label each clearly with your organization’s name, logo, etc. </a:t>
            </a:r>
          </a:p>
          <a:p>
            <a:endParaRPr lang="en-US" dirty="0" smtClean="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Social Links</a:t>
            </a:r>
            <a:endParaRPr lang="en-US" dirty="0"/>
          </a:p>
        </p:txBody>
      </p:sp>
      <p:sp>
        <p:nvSpPr>
          <p:cNvPr id="2" name="Content Placeholder 1"/>
          <p:cNvSpPr>
            <a:spLocks noGrp="1"/>
          </p:cNvSpPr>
          <p:nvPr>
            <p:ph idx="1"/>
          </p:nvPr>
        </p:nvSpPr>
        <p:spPr>
          <a:xfrm>
            <a:off x="762000" y="1447800"/>
            <a:ext cx="7772400" cy="4769640"/>
          </a:xfrm>
        </p:spPr>
        <p:txBody>
          <a:bodyPr>
            <a:normAutofit fontScale="85000" lnSpcReduction="10000"/>
          </a:bodyPr>
          <a:lstStyle/>
          <a:p>
            <a:pPr>
              <a:buNone/>
            </a:pPr>
            <a:r>
              <a:rPr lang="en-US" dirty="0" smtClean="0"/>
              <a:t>Social Links - putting a group of links to your social media presences on your homepage. </a:t>
            </a:r>
          </a:p>
          <a:p>
            <a:r>
              <a:rPr lang="en-US" dirty="0" smtClean="0"/>
              <a:t>Create a small area containing well-labeled links to social media sites and public repositories: </a:t>
            </a:r>
            <a:r>
              <a:rPr lang="en-US" dirty="0" err="1" smtClean="0"/>
              <a:t>Facebook</a:t>
            </a:r>
            <a:r>
              <a:rPr lang="en-US" dirty="0" smtClean="0"/>
              <a:t>, Twitter, YouTube, </a:t>
            </a:r>
            <a:r>
              <a:rPr lang="en-US" dirty="0" err="1" smtClean="0"/>
              <a:t>Flickr</a:t>
            </a:r>
            <a:r>
              <a:rPr lang="en-US" dirty="0" smtClean="0"/>
              <a:t>, Delicious, your blog, and so on. </a:t>
            </a:r>
          </a:p>
          <a:p>
            <a:r>
              <a:rPr lang="en-US" dirty="0" smtClean="0"/>
              <a:t>A disadvantage is that this may send your visitors to a different sites. Social networks seem to have a long “dwell time”. One way to avoid this is to change the links in the social section into buttons which brings up a widget to make the user a fan, for instance, rather than taking him to </a:t>
            </a:r>
            <a:r>
              <a:rPr lang="en-US" dirty="0" err="1" smtClean="0"/>
              <a:t>Facebook</a:t>
            </a:r>
            <a:r>
              <a:rPr lang="en-US" dirty="0" smtClean="0"/>
              <a:t> itself. </a:t>
            </a:r>
          </a:p>
          <a:p>
            <a:endParaRPr lang="en-US" dirty="0" smtClean="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Content </a:t>
            </a:r>
            <a:r>
              <a:rPr lang="en-US" dirty="0" err="1" smtClean="0"/>
              <a:t>Leaderboard</a:t>
            </a:r>
            <a:endParaRPr lang="en-US" dirty="0"/>
          </a:p>
        </p:txBody>
      </p:sp>
      <p:sp>
        <p:nvSpPr>
          <p:cNvPr id="2" name="Content Placeholder 1"/>
          <p:cNvSpPr>
            <a:spLocks noGrp="1"/>
          </p:cNvSpPr>
          <p:nvPr>
            <p:ph idx="1"/>
          </p:nvPr>
        </p:nvSpPr>
        <p:spPr/>
        <p:txBody>
          <a:bodyPr>
            <a:normAutofit lnSpcReduction="10000"/>
          </a:bodyPr>
          <a:lstStyle/>
          <a:p>
            <a:pPr>
              <a:buNone/>
            </a:pPr>
            <a:r>
              <a:rPr lang="en-US" dirty="0" smtClean="0"/>
              <a:t>Context </a:t>
            </a:r>
            <a:r>
              <a:rPr lang="en-US" dirty="0" err="1" smtClean="0"/>
              <a:t>Leaderboard</a:t>
            </a:r>
            <a:r>
              <a:rPr lang="en-US" dirty="0" smtClean="0"/>
              <a:t> - showing a list of the most popular articles, blog posts, </a:t>
            </a:r>
            <a:r>
              <a:rPr lang="en-US" dirty="0" err="1" smtClean="0"/>
              <a:t>videos,etc</a:t>
            </a:r>
            <a:r>
              <a:rPr lang="en-US" dirty="0" smtClean="0"/>
              <a:t>. Use social media-based metrics such as most shared, most emailed, and most blogged. </a:t>
            </a:r>
          </a:p>
          <a:p>
            <a:r>
              <a:rPr lang="en-US" dirty="0" smtClean="0"/>
              <a:t>Usually displayed as small sidebars on the home page and internal pages. </a:t>
            </a:r>
          </a:p>
          <a:p>
            <a:r>
              <a:rPr lang="en-US" dirty="0" smtClean="0"/>
              <a:t>Most sites present primary content according to some other priority, such as freshness or editorial choice, </a:t>
            </a:r>
          </a:p>
          <a:p>
            <a:endParaRPr lang="en-US" dirty="0" smtClean="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b="1" dirty="0" smtClean="0"/>
              <a:t>Search Engine Optimization, SOE</a:t>
            </a:r>
            <a:endParaRPr lang="en-US" sz="6000" b="1"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Search Engine Optimization</a:t>
            </a:r>
            <a:endParaRPr lang="en-US" dirty="0"/>
          </a:p>
        </p:txBody>
      </p:sp>
      <p:sp>
        <p:nvSpPr>
          <p:cNvPr id="2" name="Content Placeholder 1"/>
          <p:cNvSpPr>
            <a:spLocks noGrp="1"/>
          </p:cNvSpPr>
          <p:nvPr>
            <p:ph idx="1"/>
          </p:nvPr>
        </p:nvSpPr>
        <p:spPr/>
        <p:txBody>
          <a:bodyPr/>
          <a:lstStyle/>
          <a:p>
            <a:pPr>
              <a:buNone/>
            </a:pPr>
            <a:r>
              <a:rPr lang="en-US" dirty="0" smtClean="0"/>
              <a:t>	SEO is the active practice of optimizing a web site by improving its internal and external aspects in order to increase the traffic the site receives from search engines.</a:t>
            </a:r>
          </a:p>
          <a:p>
            <a:pPr algn="r">
              <a:buNone/>
            </a:pPr>
            <a:r>
              <a:rPr lang="en-US" sz="1800" dirty="0" smtClean="0">
                <a:hlinkClick r:id="rId2"/>
              </a:rPr>
              <a:t>http://www.seomoz.org/beginners-guide-to-seo</a:t>
            </a:r>
            <a:endParaRPr lang="en-US" sz="1800" dirty="0" smtClean="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Session Tracking</a:t>
            </a:r>
            <a:endParaRPr lang="en-US" dirty="0"/>
          </a:p>
        </p:txBody>
      </p:sp>
      <p:sp>
        <p:nvSpPr>
          <p:cNvPr id="2" name="Content Placeholder 1"/>
          <p:cNvSpPr>
            <a:spLocks noGrp="1"/>
          </p:cNvSpPr>
          <p:nvPr>
            <p:ph idx="1"/>
          </p:nvPr>
        </p:nvSpPr>
        <p:spPr/>
        <p:txBody>
          <a:bodyPr>
            <a:normAutofit/>
          </a:bodyPr>
          <a:lstStyle/>
          <a:p>
            <a:pPr>
              <a:buNone/>
            </a:pPr>
            <a:r>
              <a:rPr lang="en-US" dirty="0" smtClean="0"/>
              <a:t>4 ways to track sessions in PHP:</a:t>
            </a:r>
          </a:p>
          <a:p>
            <a:pPr marL="624078" indent="-514350">
              <a:buFont typeface="+mj-lt"/>
              <a:buAutoNum type="arabicPeriod"/>
            </a:pPr>
            <a:r>
              <a:rPr lang="en-US" dirty="0" smtClean="0"/>
              <a:t>Hidden form fields to pass information</a:t>
            </a:r>
          </a:p>
          <a:p>
            <a:pPr marL="624078" indent="-514350">
              <a:buFont typeface="+mj-lt"/>
              <a:buAutoNum type="arabicPeriod"/>
            </a:pPr>
            <a:r>
              <a:rPr lang="en-US" dirty="0" smtClean="0"/>
              <a:t>URL rewriting</a:t>
            </a:r>
          </a:p>
          <a:p>
            <a:pPr marL="624078" indent="-514350">
              <a:buFont typeface="+mj-lt"/>
              <a:buAutoNum type="arabicPeriod"/>
            </a:pPr>
            <a:r>
              <a:rPr lang="en-US" dirty="0" smtClean="0"/>
              <a:t>Cookies</a:t>
            </a:r>
          </a:p>
          <a:p>
            <a:pPr marL="624078" indent="-514350">
              <a:buFont typeface="+mj-lt"/>
              <a:buAutoNum type="arabicPeriod"/>
            </a:pPr>
            <a:r>
              <a:rPr lang="en-US" b="1" dirty="0" smtClean="0"/>
              <a:t>Built-in session tracking</a:t>
            </a:r>
          </a:p>
          <a:p>
            <a:pPr marL="880110" lvl="1" indent="-514350">
              <a:buNone/>
            </a:pPr>
            <a:r>
              <a:rPr lang="en-US" dirty="0" smtClean="0"/>
              <a:t>	PHP handles the details. It uses cookies where possible and URL rewriting when can’t use cookies. </a:t>
            </a:r>
            <a:endParaRPr lang="en-US" b="1"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Google Searches</a:t>
            </a:r>
            <a:endParaRPr lang="en-US" dirty="0"/>
          </a:p>
        </p:txBody>
      </p:sp>
      <p:sp>
        <p:nvSpPr>
          <p:cNvPr id="2" name="Content Placeholder 1"/>
          <p:cNvSpPr>
            <a:spLocks noGrp="1"/>
          </p:cNvSpPr>
          <p:nvPr>
            <p:ph idx="1"/>
          </p:nvPr>
        </p:nvSpPr>
        <p:spPr>
          <a:xfrm>
            <a:off x="457200" y="1295400"/>
            <a:ext cx="8229600" cy="4711891"/>
          </a:xfrm>
        </p:spPr>
        <p:txBody>
          <a:bodyPr>
            <a:normAutofit fontScale="92500" lnSpcReduction="20000"/>
          </a:bodyPr>
          <a:lstStyle/>
          <a:p>
            <a:pPr>
              <a:buNone/>
            </a:pPr>
            <a:r>
              <a:rPr lang="en-US" dirty="0" smtClean="0"/>
              <a:t>How Google searches: </a:t>
            </a:r>
          </a:p>
          <a:p>
            <a:pPr marL="624078" indent="-514350">
              <a:buFont typeface="+mj-lt"/>
              <a:buAutoNum type="arabicPeriod"/>
            </a:pPr>
            <a:r>
              <a:rPr lang="en-US" dirty="0" smtClean="0"/>
              <a:t>Crawling: </a:t>
            </a:r>
            <a:r>
              <a:rPr lang="en-US" dirty="0" err="1" smtClean="0"/>
              <a:t>Googlebots</a:t>
            </a:r>
            <a:r>
              <a:rPr lang="en-US" dirty="0" smtClean="0"/>
              <a:t> continuously “crawl” the web</a:t>
            </a:r>
          </a:p>
          <a:p>
            <a:pPr marL="624078" indent="-514350">
              <a:buFont typeface="+mj-lt"/>
              <a:buAutoNum type="arabicPeriod"/>
            </a:pPr>
            <a:r>
              <a:rPr lang="en-US" dirty="0" smtClean="0"/>
              <a:t>Index: Indexes are created from the crawling</a:t>
            </a:r>
          </a:p>
          <a:p>
            <a:pPr marL="624078" indent="-514350">
              <a:buFont typeface="+mj-lt"/>
              <a:buAutoNum type="arabicPeriod"/>
            </a:pPr>
            <a:r>
              <a:rPr lang="en-US" dirty="0" smtClean="0"/>
              <a:t>Serving: Search results are served based on the indexes</a:t>
            </a:r>
          </a:p>
          <a:p>
            <a:pPr marL="624078" indent="-514350">
              <a:buNone/>
            </a:pPr>
            <a:endParaRPr lang="en-US" dirty="0" smtClean="0"/>
          </a:p>
          <a:p>
            <a:pPr marL="624078" indent="-514350">
              <a:buNone/>
            </a:pPr>
            <a:endParaRPr lang="en-US" dirty="0" smtClean="0"/>
          </a:p>
          <a:p>
            <a:pPr marL="624078" indent="-514350" algn="r">
              <a:buNone/>
            </a:pPr>
            <a:r>
              <a:rPr lang="en-US" sz="1900" dirty="0" smtClean="0"/>
              <a:t>Much of this information is from: http://static.googleusercontent.com/external_content/untrusted_dlcp/www.google.com/en/us/webmasters/docs/search-engine-optimization-starter-guide.pdf</a:t>
            </a:r>
          </a:p>
          <a:p>
            <a:pPr marL="624078" indent="-514350">
              <a:buNone/>
            </a:pPr>
            <a:endParaRPr lang="en-US" dirty="0" smtClean="0"/>
          </a:p>
          <a:p>
            <a:pPr marL="624078" indent="-514350">
              <a:buNone/>
            </a:pPr>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Google Searches</a:t>
            </a:r>
            <a:endParaRPr lang="en-US" dirty="0"/>
          </a:p>
        </p:txBody>
      </p:sp>
      <p:sp>
        <p:nvSpPr>
          <p:cNvPr id="2" name="Content Placeholder 1"/>
          <p:cNvSpPr>
            <a:spLocks noGrp="1"/>
          </p:cNvSpPr>
          <p:nvPr>
            <p:ph idx="1"/>
          </p:nvPr>
        </p:nvSpPr>
        <p:spPr>
          <a:xfrm>
            <a:off x="457200" y="1295400"/>
            <a:ext cx="8229600" cy="4711891"/>
          </a:xfrm>
        </p:spPr>
        <p:txBody>
          <a:bodyPr>
            <a:normAutofit fontScale="85000" lnSpcReduction="20000"/>
          </a:bodyPr>
          <a:lstStyle/>
          <a:p>
            <a:pPr>
              <a:buNone/>
            </a:pPr>
            <a:r>
              <a:rPr lang="en-US" dirty="0" smtClean="0"/>
              <a:t>How Google searches: </a:t>
            </a:r>
          </a:p>
          <a:p>
            <a:pPr marL="624078" indent="-514350">
              <a:buFont typeface="+mj-lt"/>
              <a:buAutoNum type="arabicPeriod"/>
            </a:pPr>
            <a:r>
              <a:rPr lang="en-US" dirty="0" smtClean="0"/>
              <a:t>Crawling</a:t>
            </a:r>
          </a:p>
          <a:p>
            <a:pPr marL="880110" lvl="1" indent="-514350"/>
            <a:r>
              <a:rPr lang="en-US" dirty="0" smtClean="0"/>
              <a:t>Huge set of computers running computer programs, </a:t>
            </a:r>
            <a:r>
              <a:rPr lang="en-US" dirty="0" err="1" smtClean="0"/>
              <a:t>Googlebots</a:t>
            </a:r>
            <a:r>
              <a:rPr lang="en-US" dirty="0" smtClean="0"/>
              <a:t> (robots, bots, spiders) to fetch information</a:t>
            </a:r>
          </a:p>
          <a:p>
            <a:pPr marL="1117854" lvl="2" indent="-514350"/>
            <a:r>
              <a:rPr lang="en-US" dirty="0" smtClean="0"/>
              <a:t>Visit a page</a:t>
            </a:r>
          </a:p>
          <a:p>
            <a:pPr marL="1117854" lvl="2" indent="-514350"/>
            <a:r>
              <a:rPr lang="en-US" dirty="0" smtClean="0"/>
              <a:t>copy its contents</a:t>
            </a:r>
          </a:p>
          <a:p>
            <a:pPr marL="1117854" lvl="2" indent="-514350"/>
            <a:r>
              <a:rPr lang="en-US" dirty="0" smtClean="0"/>
              <a:t>follow it links</a:t>
            </a:r>
          </a:p>
          <a:p>
            <a:pPr marL="1117854" lvl="2" indent="-514350"/>
            <a:r>
              <a:rPr lang="en-US" dirty="0" smtClean="0"/>
              <a:t>Repeat</a:t>
            </a:r>
          </a:p>
          <a:p>
            <a:pPr marL="880110" lvl="1" indent="-514350"/>
            <a:r>
              <a:rPr lang="en-US" dirty="0" smtClean="0"/>
              <a:t>Continue until have crawled billions of pages</a:t>
            </a:r>
          </a:p>
          <a:p>
            <a:pPr marL="880110" lvl="1" indent="-514350"/>
            <a:r>
              <a:rPr lang="en-US" dirty="0" smtClean="0"/>
              <a:t>Program algorithms determine:</a:t>
            </a:r>
          </a:p>
          <a:p>
            <a:pPr marL="1117854" lvl="2" indent="-514350"/>
            <a:r>
              <a:rPr lang="en-US" dirty="0" smtClean="0"/>
              <a:t>which sites to crawl</a:t>
            </a:r>
          </a:p>
          <a:p>
            <a:pPr marL="1117854" lvl="2" indent="-514350"/>
            <a:r>
              <a:rPr lang="en-US" dirty="0" smtClean="0"/>
              <a:t>how often </a:t>
            </a:r>
          </a:p>
          <a:p>
            <a:pPr marL="1117854" lvl="2" indent="-514350"/>
            <a:r>
              <a:rPr lang="en-US" dirty="0" smtClean="0"/>
              <a:t>how many pages to fetch from each site </a:t>
            </a:r>
          </a:p>
          <a:p>
            <a:pPr marL="880110" lvl="1" indent="-514350"/>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Google Searches</a:t>
            </a:r>
            <a:endParaRPr lang="en-US" dirty="0"/>
          </a:p>
        </p:txBody>
      </p:sp>
      <p:sp>
        <p:nvSpPr>
          <p:cNvPr id="2" name="Content Placeholder 1"/>
          <p:cNvSpPr>
            <a:spLocks noGrp="1"/>
          </p:cNvSpPr>
          <p:nvPr>
            <p:ph idx="1"/>
          </p:nvPr>
        </p:nvSpPr>
        <p:spPr>
          <a:xfrm>
            <a:off x="457200" y="1295400"/>
            <a:ext cx="8229600" cy="4711891"/>
          </a:xfrm>
        </p:spPr>
        <p:txBody>
          <a:bodyPr>
            <a:normAutofit fontScale="85000" lnSpcReduction="10000"/>
          </a:bodyPr>
          <a:lstStyle/>
          <a:p>
            <a:pPr>
              <a:buNone/>
            </a:pPr>
            <a:r>
              <a:rPr lang="en-US" dirty="0" smtClean="0"/>
              <a:t>How Google searches: </a:t>
            </a:r>
          </a:p>
          <a:p>
            <a:pPr marL="624078" indent="-514350">
              <a:buFont typeface="+mj-lt"/>
              <a:buAutoNum type="arabicPeriod"/>
            </a:pPr>
            <a:r>
              <a:rPr lang="en-US" dirty="0" smtClean="0"/>
              <a:t>Crawling</a:t>
            </a:r>
          </a:p>
          <a:p>
            <a:pPr marL="624078" indent="-514350">
              <a:buFont typeface="+mj-lt"/>
              <a:buAutoNum type="arabicPeriod"/>
            </a:pPr>
            <a:r>
              <a:rPr lang="en-US" dirty="0" smtClean="0"/>
              <a:t>Indexing</a:t>
            </a:r>
          </a:p>
          <a:p>
            <a:pPr marL="880110" lvl="1" indent="-514350"/>
            <a:r>
              <a:rPr lang="en-US" dirty="0" smtClean="0"/>
              <a:t>Process the information gotten from crawling to create an index</a:t>
            </a:r>
          </a:p>
          <a:p>
            <a:pPr marL="880110" lvl="1" indent="-514350"/>
            <a:r>
              <a:rPr lang="en-US" dirty="0" smtClean="0"/>
              <a:t>Index contains </a:t>
            </a:r>
          </a:p>
          <a:p>
            <a:pPr marL="1117854" lvl="2" indent="-514350"/>
            <a:r>
              <a:rPr lang="en-US" dirty="0" smtClean="0"/>
              <a:t>lists of words on pages and where they are located</a:t>
            </a:r>
          </a:p>
          <a:p>
            <a:pPr marL="1117854" lvl="2" indent="-514350"/>
            <a:r>
              <a:rPr lang="en-US" dirty="0" smtClean="0"/>
              <a:t>Information about the links</a:t>
            </a:r>
          </a:p>
          <a:p>
            <a:pPr marL="1117854" lvl="2" indent="-514350"/>
            <a:r>
              <a:rPr lang="en-US" dirty="0" smtClean="0"/>
              <a:t>Information included in key content tags and attributes (title, alt, meta tags)</a:t>
            </a:r>
          </a:p>
          <a:p>
            <a:pPr marL="880110" lvl="1" indent="-514350"/>
            <a:r>
              <a:rPr lang="en-US" dirty="0" smtClean="0"/>
              <a:t>Parcel the index into manageable sections and store across a large network of computers around the world</a:t>
            </a:r>
          </a:p>
          <a:p>
            <a:pPr marL="880110" lvl="1" indent="-514350"/>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Google Searches</a:t>
            </a:r>
            <a:endParaRPr lang="en-US" dirty="0"/>
          </a:p>
        </p:txBody>
      </p:sp>
      <p:sp>
        <p:nvSpPr>
          <p:cNvPr id="2" name="Content Placeholder 1"/>
          <p:cNvSpPr>
            <a:spLocks noGrp="1"/>
          </p:cNvSpPr>
          <p:nvPr>
            <p:ph idx="1"/>
          </p:nvPr>
        </p:nvSpPr>
        <p:spPr>
          <a:xfrm>
            <a:off x="457200" y="1295400"/>
            <a:ext cx="8229600" cy="4711891"/>
          </a:xfrm>
        </p:spPr>
        <p:txBody>
          <a:bodyPr>
            <a:normAutofit fontScale="85000" lnSpcReduction="20000"/>
          </a:bodyPr>
          <a:lstStyle/>
          <a:p>
            <a:pPr>
              <a:buNone/>
            </a:pPr>
            <a:r>
              <a:rPr lang="en-US" dirty="0" smtClean="0"/>
              <a:t>How Google searches: </a:t>
            </a:r>
          </a:p>
          <a:p>
            <a:pPr marL="624078" indent="-514350">
              <a:buFont typeface="+mj-lt"/>
              <a:buAutoNum type="arabicPeriod"/>
            </a:pPr>
            <a:r>
              <a:rPr lang="en-US" dirty="0" smtClean="0"/>
              <a:t>Crawling</a:t>
            </a:r>
          </a:p>
          <a:p>
            <a:pPr marL="624078" indent="-514350">
              <a:buFont typeface="+mj-lt"/>
              <a:buAutoNum type="arabicPeriod"/>
            </a:pPr>
            <a:r>
              <a:rPr lang="en-US" dirty="0" smtClean="0"/>
              <a:t>Index</a:t>
            </a:r>
          </a:p>
          <a:p>
            <a:pPr marL="624078" indent="-514350">
              <a:buFont typeface="+mj-lt"/>
              <a:buAutoNum type="arabicPeriod"/>
            </a:pPr>
            <a:r>
              <a:rPr lang="en-US" dirty="0" smtClean="0"/>
              <a:t>Serving</a:t>
            </a:r>
          </a:p>
          <a:p>
            <a:pPr marL="880110" lvl="1" indent="-514350"/>
            <a:r>
              <a:rPr lang="en-US" dirty="0" smtClean="0"/>
              <a:t>User types a query into a search box</a:t>
            </a:r>
          </a:p>
          <a:p>
            <a:pPr marL="880110" lvl="1" indent="-514350"/>
            <a:r>
              <a:rPr lang="en-US" dirty="0" err="1" smtClean="0"/>
              <a:t>Goolge</a:t>
            </a:r>
            <a:r>
              <a:rPr lang="en-US" dirty="0" smtClean="0"/>
              <a:t> machines take query and compare it with documents stored in the index to determine the most relevant matches</a:t>
            </a:r>
          </a:p>
          <a:p>
            <a:pPr marL="880110" lvl="1" indent="-514350"/>
            <a:r>
              <a:rPr lang="en-US" dirty="0" smtClean="0"/>
              <a:t>System prepares a list of the most relevant pages, along with the relevant sections and bits of text, images, videos</a:t>
            </a:r>
          </a:p>
          <a:p>
            <a:pPr marL="880110" lvl="1" indent="-514350"/>
            <a:r>
              <a:rPr lang="en-US" dirty="0" smtClean="0"/>
              <a:t>Get a list of search results with relevant information excerpted in “snippets” beneath each result.</a:t>
            </a:r>
          </a:p>
          <a:p>
            <a:pPr marL="880110" lvl="1" indent="-514350"/>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Anatomy of a Google Search Result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981200"/>
            <a:ext cx="8552793" cy="2362200"/>
          </a:xfrm>
          <a:prstGeom prst="rect">
            <a:avLst/>
          </a:prstGeom>
          <a:noFill/>
          <a:ln w="9525">
            <a:noFill/>
            <a:miter lim="800000"/>
            <a:headEnd/>
            <a:tailEnd/>
          </a:ln>
        </p:spPr>
      </p:pic>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Anatomy of a Google Search Result</a:t>
            </a:r>
            <a:endParaRPr lang="en-US" dirty="0"/>
          </a:p>
        </p:txBody>
      </p:sp>
      <p:sp>
        <p:nvSpPr>
          <p:cNvPr id="4" name="Content Placeholder 3"/>
          <p:cNvSpPr>
            <a:spLocks noGrp="1"/>
          </p:cNvSpPr>
          <p:nvPr>
            <p:ph idx="1"/>
          </p:nvPr>
        </p:nvSpPr>
        <p:spPr/>
        <p:txBody>
          <a:bodyPr>
            <a:normAutofit lnSpcReduction="10000"/>
          </a:bodyPr>
          <a:lstStyle/>
          <a:p>
            <a:pPr>
              <a:buNone/>
            </a:pPr>
            <a:r>
              <a:rPr lang="en-US" dirty="0" smtClean="0"/>
              <a:t>Title</a:t>
            </a:r>
          </a:p>
          <a:p>
            <a:r>
              <a:rPr lang="en-US" dirty="0" smtClean="0"/>
              <a:t>Typically comes from the title tag but may come from the anchor text of a link to that page or from the Open Directory Project (ODP)</a:t>
            </a:r>
          </a:p>
          <a:p>
            <a:r>
              <a:rPr lang="en-US" dirty="0" smtClean="0"/>
              <a:t>Use a keyword or two that people might search for. </a:t>
            </a:r>
          </a:p>
          <a:p>
            <a:pPr lvl="1"/>
            <a:r>
              <a:rPr lang="en-US" dirty="0" smtClean="0"/>
              <a:t>Good: &lt;title&gt;Starbucks Coffee&lt;/title&gt;</a:t>
            </a:r>
          </a:p>
          <a:p>
            <a:pPr lvl="1"/>
            <a:r>
              <a:rPr lang="en-US" dirty="0" smtClean="0"/>
              <a:t>Less good: &lt;title&gt;Starbucks Homepage&lt;/title&gt;</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Open Directory Project (ODP) </a:t>
            </a:r>
          </a:p>
        </p:txBody>
      </p:sp>
      <p:sp>
        <p:nvSpPr>
          <p:cNvPr id="4" name="Content Placeholder 3"/>
          <p:cNvSpPr>
            <a:spLocks noGrp="1"/>
          </p:cNvSpPr>
          <p:nvPr>
            <p:ph idx="1"/>
          </p:nvPr>
        </p:nvSpPr>
        <p:spPr/>
        <p:txBody>
          <a:bodyPr/>
          <a:lstStyle/>
          <a:p>
            <a:pPr>
              <a:buNone/>
            </a:pPr>
            <a:r>
              <a:rPr lang="en-US" dirty="0" smtClean="0"/>
              <a:t>Open Directory Project (ODP) </a:t>
            </a:r>
          </a:p>
          <a:p>
            <a:r>
              <a:rPr lang="en-US" dirty="0" smtClean="0"/>
              <a:t>Open source project to list and categorize web sites</a:t>
            </a:r>
          </a:p>
          <a:p>
            <a:r>
              <a:rPr lang="en-US" dirty="0" smtClean="0"/>
              <a:t>Human-edited – you can contribute</a:t>
            </a:r>
          </a:p>
          <a:p>
            <a:r>
              <a:rPr lang="en-US" dirty="0" smtClean="0"/>
              <a:t>According to the official Web site, ODP hosts the largest and most comprehensive Web site directory in the world.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Anatomy of a Google Search Result</a:t>
            </a:r>
            <a:endParaRPr lang="en-US" dirty="0"/>
          </a:p>
        </p:txBody>
      </p:sp>
      <p:sp>
        <p:nvSpPr>
          <p:cNvPr id="4" name="Content Placeholder 3"/>
          <p:cNvSpPr>
            <a:spLocks noGrp="1"/>
          </p:cNvSpPr>
          <p:nvPr>
            <p:ph idx="1"/>
          </p:nvPr>
        </p:nvSpPr>
        <p:spPr>
          <a:xfrm>
            <a:off x="457200" y="1219200"/>
            <a:ext cx="8229600" cy="4788091"/>
          </a:xfrm>
        </p:spPr>
        <p:txBody>
          <a:bodyPr>
            <a:normAutofit fontScale="70000" lnSpcReduction="20000"/>
          </a:bodyPr>
          <a:lstStyle/>
          <a:p>
            <a:pPr>
              <a:buNone/>
            </a:pPr>
            <a:r>
              <a:rPr lang="en-US" dirty="0" smtClean="0"/>
              <a:t>Snippet</a:t>
            </a:r>
          </a:p>
          <a:p>
            <a:r>
              <a:rPr lang="en-US" dirty="0" smtClean="0"/>
              <a:t>May be pulled from the page’s meta description tag, but may also use the description from the ODP, or may pull from the page. </a:t>
            </a:r>
          </a:p>
          <a:p>
            <a:endParaRPr lang="en-US" dirty="0" smtClean="0"/>
          </a:p>
          <a:p>
            <a:pPr>
              <a:buNone/>
            </a:pPr>
            <a:endParaRPr lang="en-US" dirty="0" smtClean="0"/>
          </a:p>
          <a:p>
            <a:pPr>
              <a:buNone/>
            </a:pPr>
            <a:r>
              <a:rPr lang="en-US" dirty="0" smtClean="0"/>
              <a:t>Results from a Google search on: </a:t>
            </a:r>
          </a:p>
          <a:p>
            <a:pPr>
              <a:buNone/>
            </a:pPr>
            <a:r>
              <a:rPr lang="en-US" dirty="0" smtClean="0"/>
              <a:t>		“computer science Montana Tech Butte”</a:t>
            </a:r>
          </a:p>
          <a:p>
            <a:endParaRPr lang="en-US" dirty="0" smtClean="0"/>
          </a:p>
          <a:p>
            <a:pPr lvl="1">
              <a:buNone/>
            </a:pPr>
            <a:r>
              <a:rPr lang="en-US" i="1" dirty="0" smtClean="0">
                <a:hlinkClick r:id="rId2"/>
              </a:rPr>
              <a:t>Computer Science</a:t>
            </a:r>
            <a:r>
              <a:rPr lang="en-US" dirty="0" smtClean="0">
                <a:hlinkClick r:id="rId2"/>
              </a:rPr>
              <a:t> - </a:t>
            </a:r>
            <a:r>
              <a:rPr lang="en-US" i="1" dirty="0" smtClean="0">
                <a:hlinkClick r:id="rId2"/>
              </a:rPr>
              <a:t>Montana Tech</a:t>
            </a:r>
            <a:endParaRPr lang="en-US" dirty="0" smtClean="0"/>
          </a:p>
          <a:p>
            <a:pPr>
              <a:buNone/>
            </a:pPr>
            <a:r>
              <a:rPr lang="en-US" dirty="0" smtClean="0"/>
              <a:t>   The </a:t>
            </a:r>
            <a:r>
              <a:rPr lang="en-US" i="1" dirty="0" smtClean="0"/>
              <a:t>Computer Science</a:t>
            </a:r>
            <a:r>
              <a:rPr lang="en-US" dirty="0" smtClean="0"/>
              <a:t> &amp; Software Engineering programs are accredited by the </a:t>
            </a:r>
            <a:r>
              <a:rPr lang="en-US" b="1" dirty="0" smtClean="0"/>
              <a:t>...</a:t>
            </a:r>
            <a:r>
              <a:rPr lang="en-US" dirty="0" smtClean="0"/>
              <a:t/>
            </a:r>
            <a:br>
              <a:rPr lang="en-US" dirty="0" smtClean="0"/>
            </a:br>
            <a:r>
              <a:rPr lang="en-US" i="1" dirty="0" smtClean="0"/>
              <a:t>www.m</a:t>
            </a:r>
            <a:r>
              <a:rPr lang="en-US" b="1" i="1" dirty="0" smtClean="0"/>
              <a:t>tech</a:t>
            </a:r>
            <a:r>
              <a:rPr lang="en-US" i="1" dirty="0" smtClean="0"/>
              <a:t>.edu/clsps/cs_se/</a:t>
            </a:r>
            <a:r>
              <a:rPr lang="en-US" dirty="0" smtClean="0"/>
              <a:t> - </a:t>
            </a:r>
            <a:r>
              <a:rPr lang="en-US" dirty="0" smtClean="0">
                <a:hlinkClick r:id="rId3"/>
              </a:rPr>
              <a:t>Cached</a:t>
            </a:r>
            <a:r>
              <a:rPr lang="en-US" dirty="0" smtClean="0"/>
              <a:t> - </a:t>
            </a:r>
            <a:r>
              <a:rPr lang="en-US" dirty="0" smtClean="0">
                <a:hlinkClick r:id="rId4" action="ppaction://hlinkfile"/>
              </a:rPr>
              <a:t>Similar</a:t>
            </a:r>
            <a:endParaRPr lang="en-US" dirty="0" smtClean="0"/>
          </a:p>
          <a:p>
            <a:pPr>
              <a:buNone/>
            </a:pPr>
            <a:endParaRPr lang="en-US" dirty="0" smtClean="0"/>
          </a:p>
          <a:p>
            <a:pPr>
              <a:buNone/>
            </a:pPr>
            <a:r>
              <a:rPr lang="en-US" dirty="0" smtClean="0"/>
              <a:t>Where did this snippet come from?</a:t>
            </a:r>
          </a:p>
          <a:p>
            <a:endParaRPr lang="en-US" dirty="0" smtClean="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Anatomy of a Google Search Result</a:t>
            </a:r>
            <a:endParaRPr lang="en-US" dirty="0"/>
          </a:p>
        </p:txBody>
      </p:sp>
      <p:sp>
        <p:nvSpPr>
          <p:cNvPr id="4" name="Content Placeholder 3"/>
          <p:cNvSpPr>
            <a:spLocks noGrp="1"/>
          </p:cNvSpPr>
          <p:nvPr>
            <p:ph idx="1"/>
          </p:nvPr>
        </p:nvSpPr>
        <p:spPr/>
        <p:txBody>
          <a:bodyPr>
            <a:normAutofit/>
          </a:bodyPr>
          <a:lstStyle/>
          <a:p>
            <a:pPr>
              <a:buNone/>
            </a:pPr>
            <a:r>
              <a:rPr lang="en-US" dirty="0" err="1" smtClean="0"/>
              <a:t>Sitelinks</a:t>
            </a:r>
            <a:endParaRPr lang="en-US" dirty="0" smtClean="0"/>
          </a:p>
          <a:p>
            <a:r>
              <a:rPr lang="en-US" dirty="0" smtClean="0"/>
              <a:t>Generally extracted from the site’s home page, although Google may shorten link titles and make other changes to make this easier to scan</a:t>
            </a:r>
          </a:p>
          <a:p>
            <a:r>
              <a:rPr lang="en-US" dirty="0" smtClean="0"/>
              <a:t>These are generated by an algorithm and can not be purchased</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Anatomy of a Google Search Result</a:t>
            </a:r>
            <a:endParaRPr lang="en-US" dirty="0"/>
          </a:p>
        </p:txBody>
      </p:sp>
      <p:sp>
        <p:nvSpPr>
          <p:cNvPr id="4" name="Content Placeholder 3"/>
          <p:cNvSpPr>
            <a:spLocks noGrp="1"/>
          </p:cNvSpPr>
          <p:nvPr>
            <p:ph idx="1"/>
          </p:nvPr>
        </p:nvSpPr>
        <p:spPr/>
        <p:txBody>
          <a:bodyPr>
            <a:normAutofit/>
          </a:bodyPr>
          <a:lstStyle/>
          <a:p>
            <a:pPr>
              <a:buNone/>
            </a:pPr>
            <a:r>
              <a:rPr lang="en-US" dirty="0" smtClean="0"/>
              <a:t>Plus box</a:t>
            </a:r>
          </a:p>
          <a:p>
            <a:r>
              <a:rPr lang="en-US" dirty="0" smtClean="0"/>
              <a:t>Included with some search results</a:t>
            </a:r>
          </a:p>
          <a:p>
            <a:r>
              <a:rPr lang="en-US" dirty="0" smtClean="0"/>
              <a:t>See one with “computer science Montana Tech Butte”</a:t>
            </a:r>
          </a:p>
          <a:p>
            <a:pPr lvl="1"/>
            <a:r>
              <a:rPr lang="en-US" dirty="0" smtClean="0"/>
              <a:t>Tutor Bios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PHP Regular Expressions</a:t>
            </a:r>
            <a:endParaRPr lang="en-US" dirty="0"/>
          </a:p>
        </p:txBody>
      </p:sp>
      <p:graphicFrame>
        <p:nvGraphicFramePr>
          <p:cNvPr id="4" name="Content Placeholder 3"/>
          <p:cNvGraphicFramePr>
            <a:graphicFrameLocks noGrp="1"/>
          </p:cNvGraphicFramePr>
          <p:nvPr>
            <p:ph idx="1"/>
          </p:nvPr>
        </p:nvGraphicFramePr>
        <p:xfrm>
          <a:off x="304800" y="838200"/>
          <a:ext cx="8229600" cy="4079240"/>
        </p:xfrm>
        <a:graphic>
          <a:graphicData uri="http://schemas.openxmlformats.org/drawingml/2006/table">
            <a:tbl>
              <a:tblPr firstRow="1" bandRow="1">
                <a:tableStyleId>{5C22544A-7EE6-4342-B048-85BDC9FD1C3A}</a:tableStyleId>
              </a:tblPr>
              <a:tblGrid>
                <a:gridCol w="2895600"/>
                <a:gridCol w="5334000"/>
              </a:tblGrid>
              <a:tr h="370840">
                <a:tc>
                  <a:txBody>
                    <a:bodyPr/>
                    <a:lstStyle/>
                    <a:p>
                      <a:pPr algn="l" fontAlgn="t"/>
                      <a:r>
                        <a:rPr lang="en-US" sz="1800" b="1" dirty="0">
                          <a:solidFill>
                            <a:srgbClr val="FFFFFF"/>
                          </a:solidFill>
                          <a:latin typeface="Verdana"/>
                        </a:rPr>
                        <a:t>Regular Expression</a:t>
                      </a:r>
                    </a:p>
                  </a:txBody>
                  <a:tcPr marL="47625" marR="47625" marT="47625" marB="47625"/>
                </a:tc>
                <a:tc>
                  <a:txBody>
                    <a:bodyPr/>
                    <a:lstStyle/>
                    <a:p>
                      <a:pPr algn="l" fontAlgn="t"/>
                      <a:r>
                        <a:rPr lang="en-US" sz="1800" b="1" dirty="0">
                          <a:solidFill>
                            <a:srgbClr val="FFFFFF"/>
                          </a:solidFill>
                          <a:latin typeface="Verdana"/>
                        </a:rPr>
                        <a:t>Will match...</a:t>
                      </a:r>
                    </a:p>
                  </a:txBody>
                  <a:tcPr marL="47625" marR="47625" marT="47625" marB="47625"/>
                </a:tc>
              </a:tr>
              <a:tr h="370840">
                <a:tc>
                  <a:txBody>
                    <a:bodyPr/>
                    <a:lstStyle/>
                    <a:p>
                      <a:pPr algn="l" fontAlgn="t"/>
                      <a:r>
                        <a:rPr lang="en-US" sz="1800" dirty="0" smtClean="0">
                          <a:solidFill>
                            <a:srgbClr val="333333"/>
                          </a:solidFill>
                          <a:latin typeface="Verdana"/>
                        </a:rPr>
                        <a:t>^</a:t>
                      </a:r>
                      <a:endParaRPr lang="en-US" sz="1800" dirty="0">
                        <a:solidFill>
                          <a:srgbClr val="333333"/>
                        </a:solidFill>
                        <a:latin typeface="Verdana"/>
                      </a:endParaRPr>
                    </a:p>
                  </a:txBody>
                  <a:tcPr marL="47625" marR="47625" marT="47625" marB="47625"/>
                </a:tc>
                <a:tc>
                  <a:txBody>
                    <a:bodyPr/>
                    <a:lstStyle/>
                    <a:p>
                      <a:pPr algn="l" fontAlgn="t"/>
                      <a:r>
                        <a:rPr lang="en-US" sz="1800" dirty="0" smtClean="0">
                          <a:solidFill>
                            <a:srgbClr val="333333"/>
                          </a:solidFill>
                          <a:latin typeface="Verdana"/>
                        </a:rPr>
                        <a:t>start </a:t>
                      </a:r>
                      <a:r>
                        <a:rPr lang="en-US" sz="1800" dirty="0">
                          <a:solidFill>
                            <a:srgbClr val="333333"/>
                          </a:solidFill>
                          <a:latin typeface="Verdana"/>
                        </a:rPr>
                        <a:t>of a string</a:t>
                      </a:r>
                    </a:p>
                  </a:txBody>
                  <a:tcPr marL="47625" marR="47625" marT="47625" marB="47625"/>
                </a:tc>
              </a:tr>
              <a:tr h="370840">
                <a:tc>
                  <a:txBody>
                    <a:bodyPr/>
                    <a:lstStyle/>
                    <a:p>
                      <a:pPr algn="l" fontAlgn="t"/>
                      <a:r>
                        <a:rPr lang="en-US" sz="1800" dirty="0" smtClean="0">
                          <a:solidFill>
                            <a:srgbClr val="333333"/>
                          </a:solidFill>
                          <a:latin typeface="Verdana"/>
                        </a:rPr>
                        <a:t>$</a:t>
                      </a:r>
                      <a:endParaRPr lang="en-US" sz="1800" dirty="0">
                        <a:solidFill>
                          <a:srgbClr val="333333"/>
                        </a:solidFill>
                        <a:latin typeface="Verdana"/>
                      </a:endParaRPr>
                    </a:p>
                  </a:txBody>
                  <a:tcPr marL="47625" marR="47625" marT="47625" marB="47625"/>
                </a:tc>
                <a:tc>
                  <a:txBody>
                    <a:bodyPr/>
                    <a:lstStyle/>
                    <a:p>
                      <a:pPr algn="l" fontAlgn="t"/>
                      <a:r>
                        <a:rPr lang="en-US" sz="1800" dirty="0" smtClean="0">
                          <a:solidFill>
                            <a:srgbClr val="333333"/>
                          </a:solidFill>
                          <a:latin typeface="Verdana"/>
                        </a:rPr>
                        <a:t>end </a:t>
                      </a:r>
                      <a:r>
                        <a:rPr lang="en-US" sz="1800" dirty="0">
                          <a:solidFill>
                            <a:srgbClr val="333333"/>
                          </a:solidFill>
                          <a:latin typeface="Verdana"/>
                        </a:rPr>
                        <a:t>of a string</a:t>
                      </a:r>
                    </a:p>
                  </a:txBody>
                  <a:tcPr marL="47625" marR="47625" marT="47625" marB="47625"/>
                </a:tc>
              </a:tr>
              <a:tr h="370840">
                <a:tc>
                  <a:txBody>
                    <a:bodyPr/>
                    <a:lstStyle/>
                    <a:p>
                      <a:pPr algn="l" fontAlgn="t"/>
                      <a:r>
                        <a:rPr lang="en-US" sz="1800" dirty="0">
                          <a:solidFill>
                            <a:srgbClr val="333333"/>
                          </a:solidFill>
                          <a:latin typeface="Verdana"/>
                        </a:rPr>
                        <a:t>[</a:t>
                      </a:r>
                      <a:r>
                        <a:rPr lang="en-US" sz="1800" dirty="0" err="1">
                          <a:solidFill>
                            <a:srgbClr val="333333"/>
                          </a:solidFill>
                          <a:latin typeface="Verdana"/>
                        </a:rPr>
                        <a:t>abc</a:t>
                      </a:r>
                      <a:r>
                        <a:rPr lang="en-US" sz="1800" dirty="0">
                          <a:solidFill>
                            <a:srgbClr val="333333"/>
                          </a:solidFill>
                          <a:latin typeface="Verdana"/>
                        </a:rPr>
                        <a:t>]</a:t>
                      </a:r>
                    </a:p>
                  </a:txBody>
                  <a:tcPr marL="47625" marR="47625" marT="47625" marB="47625"/>
                </a:tc>
                <a:tc>
                  <a:txBody>
                    <a:bodyPr/>
                    <a:lstStyle/>
                    <a:p>
                      <a:pPr algn="l" fontAlgn="t"/>
                      <a:r>
                        <a:rPr lang="en-US" sz="1800" dirty="0" smtClean="0">
                          <a:solidFill>
                            <a:srgbClr val="333333"/>
                          </a:solidFill>
                          <a:latin typeface="Verdana"/>
                        </a:rPr>
                        <a:t>letter a</a:t>
                      </a:r>
                      <a:r>
                        <a:rPr lang="en-US" sz="1800" dirty="0">
                          <a:solidFill>
                            <a:srgbClr val="333333"/>
                          </a:solidFill>
                          <a:latin typeface="Verdana"/>
                        </a:rPr>
                        <a:t>, b, or c</a:t>
                      </a:r>
                    </a:p>
                  </a:txBody>
                  <a:tcPr marL="47625" marR="47625" marT="47625" marB="47625"/>
                </a:tc>
              </a:tr>
              <a:tr h="370840">
                <a:tc>
                  <a:txBody>
                    <a:bodyPr/>
                    <a:lstStyle/>
                    <a:p>
                      <a:pPr algn="l" fontAlgn="t"/>
                      <a:r>
                        <a:rPr lang="en-US" sz="1800">
                          <a:solidFill>
                            <a:srgbClr val="333333"/>
                          </a:solidFill>
                          <a:latin typeface="Verdana"/>
                        </a:rPr>
                        <a:t>[a-z]</a:t>
                      </a:r>
                    </a:p>
                  </a:txBody>
                  <a:tcPr marL="47625" marR="47625" marT="47625" marB="47625"/>
                </a:tc>
                <a:tc>
                  <a:txBody>
                    <a:bodyPr/>
                    <a:lstStyle/>
                    <a:p>
                      <a:pPr algn="l" fontAlgn="t"/>
                      <a:r>
                        <a:rPr lang="en-US" sz="1800">
                          <a:solidFill>
                            <a:srgbClr val="333333"/>
                          </a:solidFill>
                          <a:latin typeface="Verdana"/>
                        </a:rPr>
                        <a:t>Any lowercase letter</a:t>
                      </a:r>
                    </a:p>
                  </a:txBody>
                  <a:tcPr marL="47625" marR="47625" marT="47625" marB="47625"/>
                </a:tc>
              </a:tr>
              <a:tr h="370840">
                <a:tc>
                  <a:txBody>
                    <a:bodyPr/>
                    <a:lstStyle/>
                    <a:p>
                      <a:pPr algn="l" fontAlgn="t"/>
                      <a:r>
                        <a:rPr lang="en-US" sz="1800" dirty="0">
                          <a:solidFill>
                            <a:srgbClr val="333333"/>
                          </a:solidFill>
                          <a:latin typeface="Verdana"/>
                        </a:rPr>
                        <a:t>[^A-Z]</a:t>
                      </a:r>
                    </a:p>
                  </a:txBody>
                  <a:tcPr marL="47625" marR="47625" marT="47625" marB="47625"/>
                </a:tc>
                <a:tc>
                  <a:txBody>
                    <a:bodyPr/>
                    <a:lstStyle/>
                    <a:p>
                      <a:pPr algn="l" fontAlgn="t"/>
                      <a:r>
                        <a:rPr lang="en-US" sz="1800" dirty="0" smtClean="0">
                          <a:solidFill>
                            <a:srgbClr val="333333"/>
                          </a:solidFill>
                          <a:latin typeface="Verdana"/>
                        </a:rPr>
                        <a:t>Here ^ is not</a:t>
                      </a:r>
                      <a:endParaRPr lang="en-US" sz="1800" dirty="0">
                        <a:solidFill>
                          <a:srgbClr val="333333"/>
                        </a:solidFill>
                        <a:latin typeface="Verdana"/>
                      </a:endParaRPr>
                    </a:p>
                  </a:txBody>
                  <a:tcPr marL="47625" marR="47625" marT="47625" marB="47625"/>
                </a:tc>
              </a:tr>
              <a:tr h="370840">
                <a:tc>
                  <a:txBody>
                    <a:bodyPr/>
                    <a:lstStyle/>
                    <a:p>
                      <a:pPr algn="l" fontAlgn="t"/>
                      <a:r>
                        <a:rPr lang="en-US" sz="1800" dirty="0" smtClean="0">
                          <a:solidFill>
                            <a:srgbClr val="333333"/>
                          </a:solidFill>
                          <a:latin typeface="Verdana"/>
                        </a:rPr>
                        <a:t>*</a:t>
                      </a:r>
                      <a:endParaRPr lang="en-US" sz="1800" dirty="0">
                        <a:solidFill>
                          <a:srgbClr val="333333"/>
                        </a:solidFill>
                        <a:latin typeface="Verdana"/>
                      </a:endParaRPr>
                    </a:p>
                  </a:txBody>
                  <a:tcPr marL="47625" marR="47625" marT="47625" marB="47625"/>
                </a:tc>
                <a:tc>
                  <a:txBody>
                    <a:bodyPr/>
                    <a:lstStyle/>
                    <a:p>
                      <a:pPr algn="l" fontAlgn="t"/>
                      <a:r>
                        <a:rPr lang="en-US" sz="1800" dirty="0" smtClean="0">
                          <a:solidFill>
                            <a:srgbClr val="333333"/>
                          </a:solidFill>
                          <a:latin typeface="Verdana"/>
                        </a:rPr>
                        <a:t>0 or</a:t>
                      </a:r>
                      <a:r>
                        <a:rPr lang="en-US" sz="1800" baseline="0" dirty="0" smtClean="0">
                          <a:solidFill>
                            <a:srgbClr val="333333"/>
                          </a:solidFill>
                          <a:latin typeface="Verdana"/>
                        </a:rPr>
                        <a:t> more</a:t>
                      </a:r>
                      <a:endParaRPr lang="en-US" sz="1800" dirty="0">
                        <a:solidFill>
                          <a:srgbClr val="333333"/>
                        </a:solidFill>
                        <a:latin typeface="Verdana"/>
                      </a:endParaRPr>
                    </a:p>
                  </a:txBody>
                  <a:tcPr marL="47625" marR="47625" marT="47625" marB="47625"/>
                </a:tc>
              </a:tr>
              <a:tr h="370840">
                <a:tc>
                  <a:txBody>
                    <a:bodyPr/>
                    <a:lstStyle/>
                    <a:p>
                      <a:pPr algn="l" fontAlgn="t"/>
                      <a:r>
                        <a:rPr lang="en-US" sz="1800" dirty="0" smtClean="0">
                          <a:solidFill>
                            <a:srgbClr val="333333"/>
                          </a:solidFill>
                          <a:latin typeface="Verdana"/>
                        </a:rPr>
                        <a:t>+</a:t>
                      </a:r>
                      <a:endParaRPr lang="en-US" sz="1800" dirty="0">
                        <a:solidFill>
                          <a:srgbClr val="333333"/>
                        </a:solidFill>
                        <a:latin typeface="Verdana"/>
                      </a:endParaRPr>
                    </a:p>
                  </a:txBody>
                  <a:tcPr marL="47625" marR="47625" marT="47625" marB="47625"/>
                </a:tc>
                <a:tc>
                  <a:txBody>
                    <a:bodyPr/>
                    <a:lstStyle/>
                    <a:p>
                      <a:pPr algn="l" fontAlgn="t"/>
                      <a:r>
                        <a:rPr lang="en-US" sz="1800" dirty="0">
                          <a:solidFill>
                            <a:srgbClr val="333333"/>
                          </a:solidFill>
                          <a:latin typeface="Verdana"/>
                        </a:rPr>
                        <a:t>One or more </a:t>
                      </a:r>
                    </a:p>
                  </a:txBody>
                  <a:tcPr marL="47625" marR="47625" marT="47625" marB="47625"/>
                </a:tc>
              </a:tr>
              <a:tr h="370840">
                <a:tc>
                  <a:txBody>
                    <a:bodyPr/>
                    <a:lstStyle/>
                    <a:p>
                      <a:pPr algn="l" fontAlgn="t"/>
                      <a:r>
                        <a:rPr lang="en-US" sz="1800" dirty="0">
                          <a:solidFill>
                            <a:srgbClr val="333333"/>
                          </a:solidFill>
                          <a:latin typeface="Verdana"/>
                        </a:rPr>
                        <a:t>[0-9\.\-]</a:t>
                      </a:r>
                    </a:p>
                  </a:txBody>
                  <a:tcPr marL="47625" marR="47625" marT="47625" marB="47625"/>
                </a:tc>
                <a:tc>
                  <a:txBody>
                    <a:bodyPr/>
                    <a:lstStyle/>
                    <a:p>
                      <a:pPr algn="l" fontAlgn="t"/>
                      <a:r>
                        <a:rPr lang="en-US" sz="1800">
                          <a:solidFill>
                            <a:srgbClr val="333333"/>
                          </a:solidFill>
                          <a:latin typeface="Verdana"/>
                        </a:rPr>
                        <a:t>Аny number, dot, or minus sign</a:t>
                      </a:r>
                    </a:p>
                  </a:txBody>
                  <a:tcPr marL="47625" marR="47625" marT="47625" marB="47625"/>
                </a:tc>
              </a:tr>
              <a:tr h="370840">
                <a:tc>
                  <a:txBody>
                    <a:bodyPr/>
                    <a:lstStyle/>
                    <a:p>
                      <a:pPr algn="l" fontAlgn="t"/>
                      <a:r>
                        <a:rPr lang="en-US" sz="1800" dirty="0" smtClean="0">
                          <a:solidFill>
                            <a:srgbClr val="333333"/>
                          </a:solidFill>
                          <a:latin typeface="Verdana"/>
                        </a:rPr>
                        <a:t>[a-z]{n}</a:t>
                      </a:r>
                      <a:endParaRPr lang="en-US" sz="1800" dirty="0">
                        <a:solidFill>
                          <a:srgbClr val="333333"/>
                        </a:solidFill>
                        <a:latin typeface="Verdana"/>
                      </a:endParaRPr>
                    </a:p>
                  </a:txBody>
                  <a:tcPr marL="47625" marR="47625" marT="47625" marB="47625"/>
                </a:tc>
                <a:tc>
                  <a:txBody>
                    <a:bodyPr/>
                    <a:lstStyle/>
                    <a:p>
                      <a:pPr algn="l" fontAlgn="t"/>
                      <a:r>
                        <a:rPr lang="en-US" sz="1800" dirty="0" smtClean="0">
                          <a:solidFill>
                            <a:srgbClr val="333333"/>
                          </a:solidFill>
                          <a:latin typeface="Verdana"/>
                        </a:rPr>
                        <a:t>n (a number) copies of letter</a:t>
                      </a:r>
                      <a:endParaRPr lang="en-US" sz="1800" dirty="0">
                        <a:solidFill>
                          <a:srgbClr val="333333"/>
                        </a:solidFill>
                        <a:latin typeface="Verdana"/>
                      </a:endParaRPr>
                    </a:p>
                  </a:txBody>
                  <a:tcPr marL="47625" marR="47625" marT="47625" marB="47625"/>
                </a:tc>
              </a:tr>
              <a:tr h="370840">
                <a:tc>
                  <a:txBody>
                    <a:bodyPr/>
                    <a:lstStyle/>
                    <a:p>
                      <a:pPr algn="l" fontAlgn="t"/>
                      <a:r>
                        <a:rPr lang="en-US" sz="1800" dirty="0">
                          <a:solidFill>
                            <a:srgbClr val="333333"/>
                          </a:solidFill>
                          <a:latin typeface="Verdana"/>
                        </a:rPr>
                        <a:t>([</a:t>
                      </a:r>
                      <a:r>
                        <a:rPr lang="en-US" sz="1800" dirty="0" err="1">
                          <a:solidFill>
                            <a:srgbClr val="333333"/>
                          </a:solidFill>
                          <a:latin typeface="Verdana"/>
                        </a:rPr>
                        <a:t>wx</a:t>
                      </a:r>
                      <a:r>
                        <a:rPr lang="en-US" sz="1800" dirty="0">
                          <a:solidFill>
                            <a:srgbClr val="333333"/>
                          </a:solidFill>
                          <a:latin typeface="Verdana"/>
                        </a:rPr>
                        <a:t>])([</a:t>
                      </a:r>
                      <a:r>
                        <a:rPr lang="en-US" sz="1800" dirty="0" err="1">
                          <a:solidFill>
                            <a:srgbClr val="333333"/>
                          </a:solidFill>
                          <a:latin typeface="Verdana"/>
                        </a:rPr>
                        <a:t>yz</a:t>
                      </a:r>
                      <a:r>
                        <a:rPr lang="en-US" sz="1800" dirty="0">
                          <a:solidFill>
                            <a:srgbClr val="333333"/>
                          </a:solidFill>
                          <a:latin typeface="Verdana"/>
                        </a:rPr>
                        <a:t>])</a:t>
                      </a:r>
                    </a:p>
                  </a:txBody>
                  <a:tcPr marL="47625" marR="47625" marT="47625" marB="47625"/>
                </a:tc>
                <a:tc>
                  <a:txBody>
                    <a:bodyPr/>
                    <a:lstStyle/>
                    <a:p>
                      <a:pPr algn="l" fontAlgn="t"/>
                      <a:r>
                        <a:rPr lang="en-US" sz="1800" dirty="0" err="1">
                          <a:solidFill>
                            <a:srgbClr val="333333"/>
                          </a:solidFill>
                          <a:latin typeface="Verdana"/>
                        </a:rPr>
                        <a:t>wy</a:t>
                      </a:r>
                      <a:r>
                        <a:rPr lang="en-US" sz="1800" dirty="0">
                          <a:solidFill>
                            <a:srgbClr val="333333"/>
                          </a:solidFill>
                          <a:latin typeface="Verdana"/>
                        </a:rPr>
                        <a:t>, </a:t>
                      </a:r>
                      <a:r>
                        <a:rPr lang="en-US" sz="1800" dirty="0" err="1">
                          <a:solidFill>
                            <a:srgbClr val="333333"/>
                          </a:solidFill>
                          <a:latin typeface="Verdana"/>
                        </a:rPr>
                        <a:t>wz</a:t>
                      </a:r>
                      <a:r>
                        <a:rPr lang="en-US" sz="1800" dirty="0">
                          <a:solidFill>
                            <a:srgbClr val="333333"/>
                          </a:solidFill>
                          <a:latin typeface="Verdana"/>
                        </a:rPr>
                        <a:t>, </a:t>
                      </a:r>
                      <a:r>
                        <a:rPr lang="en-US" sz="1800" dirty="0" err="1">
                          <a:solidFill>
                            <a:srgbClr val="333333"/>
                          </a:solidFill>
                          <a:latin typeface="Verdana"/>
                        </a:rPr>
                        <a:t>xy</a:t>
                      </a:r>
                      <a:r>
                        <a:rPr lang="en-US" sz="1800" dirty="0">
                          <a:solidFill>
                            <a:srgbClr val="333333"/>
                          </a:solidFill>
                          <a:latin typeface="Verdana"/>
                        </a:rPr>
                        <a:t>, or </a:t>
                      </a:r>
                      <a:r>
                        <a:rPr lang="en-US" sz="1800" dirty="0" err="1">
                          <a:solidFill>
                            <a:srgbClr val="333333"/>
                          </a:solidFill>
                          <a:latin typeface="Verdana"/>
                        </a:rPr>
                        <a:t>xz</a:t>
                      </a:r>
                      <a:endParaRPr lang="en-US" sz="1800" dirty="0">
                        <a:solidFill>
                          <a:srgbClr val="333333"/>
                        </a:solidFill>
                        <a:latin typeface="Verdana"/>
                      </a:endParaRPr>
                    </a:p>
                  </a:txBody>
                  <a:tcPr marL="47625" marR="47625" marT="47625" marB="476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Built-In Sessions</a:t>
            </a:r>
            <a:endParaRPr lang="en-US" dirty="0"/>
          </a:p>
        </p:txBody>
      </p:sp>
      <p:sp>
        <p:nvSpPr>
          <p:cNvPr id="2" name="Content Placeholder 1"/>
          <p:cNvSpPr>
            <a:spLocks noGrp="1"/>
          </p:cNvSpPr>
          <p:nvPr>
            <p:ph idx="1"/>
          </p:nvPr>
        </p:nvSpPr>
        <p:spPr/>
        <p:txBody>
          <a:bodyPr>
            <a:normAutofit/>
          </a:bodyPr>
          <a:lstStyle/>
          <a:p>
            <a:r>
              <a:rPr lang="en-US" dirty="0" smtClean="0"/>
              <a:t>First request from a browser - a unique session id is issued. </a:t>
            </a:r>
          </a:p>
          <a:p>
            <a:r>
              <a:rPr lang="en-US" dirty="0" smtClean="0"/>
              <a:t>Can access by calling the </a:t>
            </a:r>
            <a:r>
              <a:rPr lang="en-US" dirty="0" err="1" smtClean="0"/>
              <a:t>session_id</a:t>
            </a:r>
            <a:r>
              <a:rPr lang="en-US" dirty="0" smtClean="0"/>
              <a:t>() function</a:t>
            </a:r>
          </a:p>
          <a:p>
            <a:r>
              <a:rPr lang="en-US" dirty="0" smtClean="0"/>
              <a:t>A session store (stored in files in on the server) will then be associated with that session id</a:t>
            </a:r>
          </a:p>
          <a:p>
            <a:r>
              <a:rPr lang="en-US" dirty="0" smtClean="0"/>
              <a:t>Register (create) variables to be loaded from the data store when the page is loaded and store it back afterwards</a:t>
            </a:r>
          </a:p>
          <a:p>
            <a:pPr>
              <a:buNone/>
            </a:pPr>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fontScale="92500"/>
          </a:bodyPr>
          <a:lstStyle/>
          <a:p>
            <a:r>
              <a:rPr lang="en-US" dirty="0" smtClean="0"/>
              <a:t>Use title tags</a:t>
            </a:r>
          </a:p>
          <a:p>
            <a:pPr lvl="1"/>
            <a:r>
              <a:rPr lang="en-US" dirty="0" smtClean="0"/>
              <a:t>Make them short and informative. If too long, Google will only show a portion</a:t>
            </a:r>
          </a:p>
          <a:p>
            <a:pPr lvl="1"/>
            <a:r>
              <a:rPr lang="en-US" dirty="0" smtClean="0"/>
              <a:t>Ideally create a unique title for each page on your site</a:t>
            </a:r>
          </a:p>
          <a:p>
            <a:pPr lvl="1"/>
            <a:r>
              <a:rPr lang="en-US" dirty="0" smtClean="0"/>
              <a:t>Choose a title that effectively communicates the topic of the page’s content</a:t>
            </a:r>
          </a:p>
          <a:p>
            <a:pPr lvl="1"/>
            <a:r>
              <a:rPr lang="en-US" dirty="0" smtClean="0"/>
              <a:t>Avoid things like “Untitled”, “New Page 1”, “Home Page”</a:t>
            </a:r>
          </a:p>
          <a:p>
            <a:pPr lvl="1"/>
            <a:r>
              <a:rPr lang="en-US" dirty="0" smtClean="0"/>
              <a:t>Avoid stuffing unneeded keywords into your title tag</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a:bodyPr>
          <a:lstStyle/>
          <a:p>
            <a:r>
              <a:rPr lang="en-US" dirty="0" smtClean="0"/>
              <a:t>What is the title tag on: </a:t>
            </a:r>
          </a:p>
          <a:p>
            <a:pPr>
              <a:buNone/>
            </a:pPr>
            <a:r>
              <a:rPr lang="en-US" dirty="0" smtClean="0"/>
              <a:t>		cs.mtech.edu</a:t>
            </a:r>
          </a:p>
          <a:p>
            <a:pPr>
              <a:buNone/>
            </a:pPr>
            <a:r>
              <a:rPr lang="en-US" dirty="0" smtClean="0"/>
              <a:t>   and what would you recommend?</a:t>
            </a:r>
          </a:p>
          <a:p>
            <a:pPr>
              <a:buNone/>
            </a:pPr>
            <a:endParaRPr lang="en-US" dirty="0" smtClean="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lnSpcReduction="10000"/>
          </a:bodyPr>
          <a:lstStyle/>
          <a:p>
            <a:r>
              <a:rPr lang="en-US" dirty="0" smtClean="0"/>
              <a:t>Use description meta tags</a:t>
            </a:r>
          </a:p>
          <a:p>
            <a:pPr lvl="1"/>
            <a:r>
              <a:rPr lang="en-US" dirty="0" smtClean="0"/>
              <a:t>This can be a couple sentences or even a short paragraph. </a:t>
            </a:r>
          </a:p>
          <a:p>
            <a:pPr lvl="1"/>
            <a:r>
              <a:rPr lang="en-US" dirty="0" smtClean="0"/>
              <a:t>These may get used in “snippets”</a:t>
            </a:r>
          </a:p>
          <a:p>
            <a:pPr lvl="1"/>
            <a:r>
              <a:rPr lang="en-US" dirty="0" smtClean="0"/>
              <a:t>Use a different description meta tag for each page</a:t>
            </a:r>
          </a:p>
          <a:p>
            <a:pPr lvl="1"/>
            <a:r>
              <a:rPr lang="en-US" dirty="0" smtClean="0"/>
              <a:t>Avoid using generic descriptions like “This is a web page…” </a:t>
            </a:r>
          </a:p>
          <a:p>
            <a:pPr lvl="1"/>
            <a:r>
              <a:rPr lang="en-US" dirty="0" smtClean="0"/>
              <a:t>Avoid just writing a bunch of keywords</a:t>
            </a:r>
          </a:p>
          <a:p>
            <a:pPr lvl="1"/>
            <a:r>
              <a:rPr lang="en-US" dirty="0" smtClean="0"/>
              <a:t>Don’t copy and past the entire content of the document into the description meta tag</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a:bodyPr>
          <a:lstStyle/>
          <a:p>
            <a:r>
              <a:rPr lang="en-US" dirty="0" smtClean="0"/>
              <a:t>What is the description meta tag on: </a:t>
            </a:r>
          </a:p>
          <a:p>
            <a:pPr>
              <a:buNone/>
            </a:pPr>
            <a:r>
              <a:rPr lang="en-US" dirty="0" smtClean="0"/>
              <a:t>		cs.mtech.edu</a:t>
            </a:r>
          </a:p>
          <a:p>
            <a:pPr>
              <a:buNone/>
            </a:pPr>
            <a:r>
              <a:rPr lang="en-US" dirty="0" smtClean="0"/>
              <a:t>   and what would you recommend?</a:t>
            </a:r>
          </a:p>
          <a:p>
            <a:pPr>
              <a:buNone/>
            </a:pPr>
            <a:endParaRPr lang="en-US" dirty="0" smtClean="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Use keyword meta tags</a:t>
            </a:r>
          </a:p>
          <a:p>
            <a:pPr lvl="1"/>
            <a:r>
              <a:rPr lang="en-US" dirty="0" smtClean="0"/>
              <a:t>These are not a major factor search engines consider but should not be left off the page</a:t>
            </a:r>
          </a:p>
          <a:p>
            <a:pPr lvl="1"/>
            <a:r>
              <a:rPr lang="en-US" dirty="0" smtClean="0"/>
              <a:t>Scan a copy of your page, making a list of the most important terms</a:t>
            </a:r>
          </a:p>
          <a:p>
            <a:pPr lvl="1"/>
            <a:r>
              <a:rPr lang="en-US" dirty="0" smtClean="0"/>
              <a:t>Pick 10 or 15 terms or phrases that most accurately describe the content</a:t>
            </a:r>
          </a:p>
          <a:p>
            <a:pPr lvl="1"/>
            <a:r>
              <a:rPr lang="en-US" dirty="0" smtClean="0"/>
              <a:t>Separate words or phrases by commas</a:t>
            </a:r>
          </a:p>
          <a:p>
            <a:pPr lvl="1"/>
            <a:r>
              <a:rPr lang="en-US" dirty="0" smtClean="0"/>
              <a:t>Don’t repeat</a:t>
            </a:r>
          </a:p>
          <a:p>
            <a:pPr lvl="1"/>
            <a:r>
              <a:rPr lang="en-US" dirty="0" smtClean="0"/>
              <a:t>Put most important on top</a:t>
            </a:r>
          </a:p>
          <a:p>
            <a:pPr lvl="1"/>
            <a:r>
              <a:rPr lang="en-US" dirty="0" smtClean="0"/>
              <a:t>Pages need to be focused on one or two specific keyword phrases to get a top placement</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Improve the structure of your URLs</a:t>
            </a:r>
          </a:p>
          <a:p>
            <a:pPr lvl="1"/>
            <a:r>
              <a:rPr lang="en-US" dirty="0" smtClean="0"/>
              <a:t>Using descriptive directories and filenames enables users to understand where they are on your site</a:t>
            </a:r>
          </a:p>
          <a:p>
            <a:pPr lvl="1"/>
            <a:r>
              <a:rPr lang="en-US" dirty="0" smtClean="0"/>
              <a:t>Simple directory structures help web crawling</a:t>
            </a:r>
          </a:p>
          <a:p>
            <a:pPr lvl="1"/>
            <a:r>
              <a:rPr lang="en-US" dirty="0" smtClean="0"/>
              <a:t>Visitors may be intimidated by extremely long and cryptic URLs that contain few recognizable words</a:t>
            </a:r>
          </a:p>
          <a:p>
            <a:pPr lvl="1"/>
            <a:r>
              <a:rPr lang="en-US" dirty="0" smtClean="0"/>
              <a:t>The URL is displayed as part of the search result, and words in the search string will be bolded, so this is another chance to get words relevant to your sites content displayed</a:t>
            </a:r>
          </a:p>
          <a:p>
            <a:pPr lvl="1"/>
            <a:r>
              <a:rPr lang="en-US" dirty="0" smtClean="0"/>
              <a:t>Avoid deep nesting of subdirectories</a:t>
            </a:r>
          </a:p>
          <a:p>
            <a:pPr lvl="1"/>
            <a:r>
              <a:rPr lang="en-US" dirty="0" smtClean="0"/>
              <a:t>Provide only one version of a URL so you don’t split your reputation</a:t>
            </a:r>
          </a:p>
          <a:p>
            <a:pPr lvl="1"/>
            <a:r>
              <a:rPr lang="en-US" dirty="0" smtClean="0"/>
              <a:t>Don’t use odd capitalization of URLs. Users expect lower-case and remember them better</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lnSpcReduction="10000"/>
          </a:bodyPr>
          <a:lstStyle/>
          <a:p>
            <a:r>
              <a:rPr lang="en-US" dirty="0" smtClean="0"/>
              <a:t>Navigation is important for search engines</a:t>
            </a:r>
          </a:p>
          <a:p>
            <a:pPr lvl="1"/>
            <a:r>
              <a:rPr lang="en-US" dirty="0" smtClean="0"/>
              <a:t>Plan your navigation based on your homepage</a:t>
            </a:r>
          </a:p>
          <a:p>
            <a:pPr lvl="1"/>
            <a:r>
              <a:rPr lang="en-US" dirty="0" smtClean="0"/>
              <a:t>Your navigation should shows what the webmaster thinks is important</a:t>
            </a:r>
          </a:p>
          <a:p>
            <a:pPr lvl="1"/>
            <a:r>
              <a:rPr lang="en-US" dirty="0" smtClean="0"/>
              <a:t>Breadcrumbs help users know where they are in your site and move around in your site</a:t>
            </a:r>
          </a:p>
          <a:p>
            <a:pPr lvl="1"/>
            <a:r>
              <a:rPr lang="en-US" dirty="0" smtClean="0"/>
              <a:t>Allow for the possibility of a part of the URL being dropped – customized 404 (“page not found”) errors. </a:t>
            </a:r>
          </a:p>
          <a:p>
            <a:pPr lvl="3">
              <a:buNone/>
            </a:pPr>
            <a:r>
              <a:rPr lang="en-US" dirty="0" smtClean="0"/>
              <a:t>Example: </a:t>
            </a:r>
            <a:r>
              <a:rPr lang="en-US" dirty="0" smtClean="0">
                <a:hlinkClick r:id="rId2"/>
              </a:rPr>
              <a:t>http://www.google.com/corporate.tech.html</a:t>
            </a:r>
            <a:endParaRPr lang="en-US" dirty="0" smtClean="0"/>
          </a:p>
          <a:p>
            <a:pPr lvl="3">
              <a:buNone/>
            </a:pPr>
            <a:endParaRPr lang="en-US" dirty="0" smtClean="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a:bodyPr>
          <a:lstStyle/>
          <a:p>
            <a:r>
              <a:rPr lang="en-US" dirty="0" smtClean="0"/>
              <a:t>Use suitable anchor text</a:t>
            </a:r>
          </a:p>
          <a:p>
            <a:pPr lvl="1"/>
            <a:r>
              <a:rPr lang="en-US" dirty="0" smtClean="0"/>
              <a:t>&lt;a </a:t>
            </a:r>
            <a:r>
              <a:rPr lang="en-US" dirty="0" err="1" smtClean="0"/>
              <a:t>href</a:t>
            </a:r>
            <a:r>
              <a:rPr lang="en-US" dirty="0" smtClean="0"/>
              <a:t>=“…”&gt;Here is your anchor text&lt;/a&gt;</a:t>
            </a:r>
          </a:p>
          <a:p>
            <a:pPr lvl="1"/>
            <a:r>
              <a:rPr lang="en-US" dirty="0" smtClean="0"/>
              <a:t>May be internal or external</a:t>
            </a:r>
          </a:p>
          <a:p>
            <a:pPr lvl="1"/>
            <a:r>
              <a:rPr lang="en-US" dirty="0" smtClean="0"/>
              <a:t>The better it is, the easier for users and crawler to understand</a:t>
            </a:r>
          </a:p>
          <a:p>
            <a:pPr lvl="1"/>
            <a:r>
              <a:rPr lang="en-US" dirty="0" smtClean="0"/>
              <a:t>Pay attention to the text used for internal links and Google can navigate your site better</a:t>
            </a:r>
          </a:p>
          <a:p>
            <a:pPr lvl="1"/>
            <a:r>
              <a:rPr lang="en-US" dirty="0" smtClean="0"/>
              <a:t>Avoid using excessively keyword-filled or lengthy anchor text</a:t>
            </a:r>
          </a:p>
          <a:p>
            <a:pPr lvl="3">
              <a:buNone/>
            </a:pPr>
            <a:endParaRPr lang="en-US" dirty="0" smtClean="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I Get My Site to Appear?</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Use two sitemaps</a:t>
            </a:r>
          </a:p>
          <a:p>
            <a:pPr lvl="1"/>
            <a:r>
              <a:rPr lang="en-US" dirty="0" smtClean="0"/>
              <a:t>sitemap for your users</a:t>
            </a:r>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r>
              <a:rPr lang="en-US" dirty="0" smtClean="0"/>
              <a:t>Sitemap for search engines</a:t>
            </a:r>
          </a:p>
          <a:p>
            <a:pPr lvl="1"/>
            <a:endParaRPr lang="en-US" dirty="0" smtClean="0"/>
          </a:p>
          <a:p>
            <a:pPr lvl="1"/>
            <a:endParaRPr lang="en-US" dirty="0" smtClean="0"/>
          </a:p>
          <a:p>
            <a:pPr lvl="1"/>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1447800" y="2438400"/>
            <a:ext cx="5429250" cy="1695450"/>
          </a:xfrm>
          <a:prstGeom prst="rect">
            <a:avLst/>
          </a:prstGeom>
          <a:noFill/>
          <a:ln w="9525">
            <a:noFill/>
            <a:miter lim="800000"/>
            <a:headEnd/>
            <a:tailEnd/>
          </a:ln>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a:bodyPr>
          <a:lstStyle/>
          <a:p>
            <a:r>
              <a:rPr lang="en-US" dirty="0" smtClean="0"/>
              <a:t>Sitemap for Search Engines</a:t>
            </a:r>
            <a:endParaRPr lang="en-US" dirty="0"/>
          </a:p>
        </p:txBody>
      </p:sp>
      <p:sp>
        <p:nvSpPr>
          <p:cNvPr id="4" name="Rectangle 3"/>
          <p:cNvSpPr/>
          <p:nvPr/>
        </p:nvSpPr>
        <p:spPr>
          <a:xfrm>
            <a:off x="533400" y="914400"/>
            <a:ext cx="8610600" cy="6137910"/>
          </a:xfrm>
          <a:prstGeom prst="rect">
            <a:avLst/>
          </a:prstGeom>
        </p:spPr>
        <p:txBody>
          <a:bodyPr wrap="square">
            <a:spAutoFit/>
          </a:bodyPr>
          <a:lstStyle/>
          <a:p>
            <a:endParaRPr lang="en-US" dirty="0" smtClean="0"/>
          </a:p>
          <a:p>
            <a:r>
              <a:rPr lang="en-US" dirty="0" smtClean="0"/>
              <a:t>&lt;?xml version="1.0" encoding="UTF-8"?&gt; </a:t>
            </a:r>
          </a:p>
          <a:p>
            <a:r>
              <a:rPr lang="en-US" dirty="0" smtClean="0"/>
              <a:t>&lt;</a:t>
            </a:r>
            <a:r>
              <a:rPr lang="en-US" dirty="0" err="1" smtClean="0"/>
              <a:t>urlset</a:t>
            </a:r>
            <a:r>
              <a:rPr lang="en-US" dirty="0" smtClean="0"/>
              <a:t> </a:t>
            </a:r>
            <a:r>
              <a:rPr lang="en-US" dirty="0" err="1" smtClean="0"/>
              <a:t>xmlns</a:t>
            </a:r>
            <a:r>
              <a:rPr lang="en-US" dirty="0" smtClean="0"/>
              <a:t>="http://www.sitemaps.org/schemas/sitemap/0.9"&gt; </a:t>
            </a:r>
          </a:p>
          <a:p>
            <a:r>
              <a:rPr lang="en-US" dirty="0" smtClean="0"/>
              <a:t>&lt;</a:t>
            </a:r>
            <a:r>
              <a:rPr lang="en-US" dirty="0" err="1" smtClean="0"/>
              <a:t>url</a:t>
            </a:r>
            <a:r>
              <a:rPr lang="en-US" dirty="0" smtClean="0"/>
              <a:t>&gt; </a:t>
            </a:r>
          </a:p>
          <a:p>
            <a:r>
              <a:rPr lang="en-US" dirty="0" smtClean="0"/>
              <a:t>	&lt;loc&gt;http://www.brandonsbaseballcards.com/&lt;/loc&gt; </a:t>
            </a:r>
          </a:p>
          <a:p>
            <a:r>
              <a:rPr lang="en-US" dirty="0" smtClean="0"/>
              <a:t>	&lt;</a:t>
            </a:r>
            <a:r>
              <a:rPr lang="en-US" dirty="0" err="1" smtClean="0"/>
              <a:t>changefreq</a:t>
            </a:r>
            <a:r>
              <a:rPr lang="en-US" dirty="0" smtClean="0"/>
              <a:t>&gt;daily&lt;/</a:t>
            </a:r>
            <a:r>
              <a:rPr lang="en-US" dirty="0" err="1" smtClean="0"/>
              <a:t>changefreq</a:t>
            </a:r>
            <a:r>
              <a:rPr lang="en-US" dirty="0" smtClean="0"/>
              <a:t>&gt; </a:t>
            </a:r>
          </a:p>
          <a:p>
            <a:r>
              <a:rPr lang="en-US" dirty="0" smtClean="0"/>
              <a:t>	&lt;priority&gt;0.8&lt;/priority&gt; </a:t>
            </a:r>
          </a:p>
          <a:p>
            <a:r>
              <a:rPr lang="en-US" dirty="0" smtClean="0"/>
              <a:t>&lt;/</a:t>
            </a:r>
            <a:r>
              <a:rPr lang="en-US" dirty="0" err="1" smtClean="0"/>
              <a:t>url</a:t>
            </a:r>
            <a:r>
              <a:rPr lang="en-US" dirty="0" smtClean="0"/>
              <a:t>&gt; </a:t>
            </a:r>
          </a:p>
          <a:p>
            <a:r>
              <a:rPr lang="en-US" dirty="0" smtClean="0"/>
              <a:t>&lt;</a:t>
            </a:r>
            <a:r>
              <a:rPr lang="en-US" dirty="0" err="1" smtClean="0"/>
              <a:t>url</a:t>
            </a:r>
            <a:r>
              <a:rPr lang="en-US" dirty="0" smtClean="0"/>
              <a:t>&gt; </a:t>
            </a:r>
          </a:p>
          <a:p>
            <a:r>
              <a:rPr lang="en-US" dirty="0" smtClean="0"/>
              <a:t>	&lt;loc&gt;http://www.brandonsbaseballcards.com/news/&lt;/loc&gt; </a:t>
            </a:r>
          </a:p>
          <a:p>
            <a:r>
              <a:rPr lang="en-US" dirty="0" smtClean="0"/>
              <a:t>&lt;/</a:t>
            </a:r>
            <a:r>
              <a:rPr lang="en-US" dirty="0" err="1" smtClean="0"/>
              <a:t>url</a:t>
            </a:r>
            <a:r>
              <a:rPr lang="en-US" dirty="0" smtClean="0"/>
              <a:t>&gt; </a:t>
            </a:r>
          </a:p>
          <a:p>
            <a:r>
              <a:rPr lang="en-US" dirty="0" smtClean="0"/>
              <a:t>&lt;</a:t>
            </a:r>
            <a:r>
              <a:rPr lang="en-US" dirty="0" err="1" smtClean="0"/>
              <a:t>url</a:t>
            </a:r>
            <a:r>
              <a:rPr lang="en-US" dirty="0" smtClean="0"/>
              <a:t>&gt; </a:t>
            </a:r>
          </a:p>
          <a:p>
            <a:r>
              <a:rPr lang="en-US" dirty="0" smtClean="0"/>
              <a:t>	&lt;loc&gt;http://www.brandonsbaseballcards.com/news/2008/&lt;/loc&gt; </a:t>
            </a:r>
          </a:p>
          <a:p>
            <a:r>
              <a:rPr lang="en-US" dirty="0" smtClean="0"/>
              <a:t>&lt;/</a:t>
            </a:r>
            <a:r>
              <a:rPr lang="en-US" dirty="0" err="1" smtClean="0"/>
              <a:t>url</a:t>
            </a:r>
            <a:r>
              <a:rPr lang="en-US" dirty="0" smtClean="0"/>
              <a:t>&gt; </a:t>
            </a:r>
          </a:p>
          <a:p>
            <a:r>
              <a:rPr lang="en-US" dirty="0" smtClean="0"/>
              <a:t>&lt;</a:t>
            </a:r>
            <a:r>
              <a:rPr lang="en-US" dirty="0" err="1" smtClean="0"/>
              <a:t>url</a:t>
            </a:r>
            <a:r>
              <a:rPr lang="en-US" dirty="0" smtClean="0"/>
              <a:t>&gt; </a:t>
            </a:r>
          </a:p>
          <a:p>
            <a:r>
              <a:rPr lang="en-US" dirty="0" smtClean="0"/>
              <a:t>	&lt;loc&gt;http://www.brandonsbaseballcards.com/news/2009/&lt;/loc&gt; </a:t>
            </a:r>
          </a:p>
          <a:p>
            <a:r>
              <a:rPr lang="en-US" dirty="0" smtClean="0"/>
              <a:t>&lt;/</a:t>
            </a:r>
            <a:r>
              <a:rPr lang="en-US" dirty="0" err="1" smtClean="0"/>
              <a:t>url</a:t>
            </a:r>
            <a:r>
              <a:rPr lang="en-US" dirty="0" smtClean="0"/>
              <a:t>&gt; </a:t>
            </a:r>
          </a:p>
          <a:p>
            <a:r>
              <a:rPr lang="en-US" dirty="0" smtClean="0"/>
              <a:t>&lt;</a:t>
            </a:r>
            <a:r>
              <a:rPr lang="en-US" dirty="0" err="1" smtClean="0"/>
              <a:t>url</a:t>
            </a:r>
            <a:r>
              <a:rPr lang="en-US" dirty="0" smtClean="0"/>
              <a:t>&gt; </a:t>
            </a:r>
          </a:p>
          <a:p>
            <a:r>
              <a:rPr lang="en-US" dirty="0" smtClean="0"/>
              <a:t>	&lt;loc&gt;http://www.brandonsbaseballcards.com/news/2010/&lt;/loc&gt; </a:t>
            </a:r>
          </a:p>
          <a:p>
            <a:r>
              <a:rPr lang="en-US" dirty="0" smtClean="0"/>
              <a:t>&lt;/</a:t>
            </a:r>
            <a:r>
              <a:rPr lang="en-US" dirty="0" err="1" smtClean="0"/>
              <a:t>url</a:t>
            </a:r>
            <a:r>
              <a:rPr lang="en-US" dirty="0" smtClean="0"/>
              <a:t>&gt; </a:t>
            </a:r>
          </a:p>
          <a:p>
            <a:r>
              <a:rPr lang="en-US" dirty="0" smtClean="0"/>
              <a:t>&lt;/</a:t>
            </a:r>
            <a:r>
              <a:rPr lang="en-US" dirty="0" err="1" smtClean="0"/>
              <a:t>urlset</a:t>
            </a:r>
            <a:r>
              <a:rPr lang="en-US" dirty="0" smtClean="0"/>
              <a:t>&gt;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Built-In Sessions</a:t>
            </a:r>
            <a:endParaRPr lang="en-US" dirty="0"/>
          </a:p>
        </p:txBody>
      </p:sp>
      <p:sp>
        <p:nvSpPr>
          <p:cNvPr id="2" name="Content Placeholder 1"/>
          <p:cNvSpPr>
            <a:spLocks noGrp="1"/>
          </p:cNvSpPr>
          <p:nvPr>
            <p:ph idx="1"/>
          </p:nvPr>
        </p:nvSpPr>
        <p:spPr>
          <a:xfrm>
            <a:off x="457200" y="1219200"/>
            <a:ext cx="8229600" cy="4788091"/>
          </a:xfrm>
        </p:spPr>
        <p:txBody>
          <a:bodyPr>
            <a:normAutofit fontScale="92500" lnSpcReduction="20000"/>
          </a:bodyPr>
          <a:lstStyle/>
          <a:p>
            <a:pPr>
              <a:buNone/>
            </a:pPr>
            <a:r>
              <a:rPr lang="en-US" dirty="0" smtClean="0"/>
              <a:t>Create a session</a:t>
            </a:r>
          </a:p>
          <a:p>
            <a:pPr>
              <a:buNone/>
            </a:pPr>
            <a:endParaRPr lang="en-US" dirty="0" smtClean="0"/>
          </a:p>
          <a:p>
            <a:r>
              <a:rPr lang="en-US" dirty="0" err="1" smtClean="0"/>
              <a:t>session_start</a:t>
            </a:r>
            <a:r>
              <a:rPr lang="en-US" dirty="0" smtClean="0"/>
              <a:t>();     </a:t>
            </a:r>
          </a:p>
          <a:p>
            <a:pPr lvl="1"/>
            <a:r>
              <a:rPr lang="en-US" dirty="0" smtClean="0"/>
              <a:t>Call in every page that uses sessions</a:t>
            </a:r>
          </a:p>
          <a:p>
            <a:pPr lvl="1"/>
            <a:r>
              <a:rPr lang="en-US" dirty="0" smtClean="0"/>
              <a:t>Call before any of the document has been generated </a:t>
            </a:r>
          </a:p>
          <a:p>
            <a:pPr lvl="1"/>
            <a:r>
              <a:rPr lang="en-US" dirty="0" smtClean="0"/>
              <a:t>Example: &lt;?</a:t>
            </a:r>
            <a:r>
              <a:rPr lang="en-US" dirty="0" err="1" smtClean="0"/>
              <a:t>php</a:t>
            </a:r>
            <a:r>
              <a:rPr lang="en-US" dirty="0" smtClean="0"/>
              <a:t> </a:t>
            </a:r>
          </a:p>
          <a:p>
            <a:pPr lvl="1">
              <a:buNone/>
            </a:pPr>
            <a:r>
              <a:rPr lang="en-US" dirty="0" smtClean="0"/>
              <a:t>				</a:t>
            </a:r>
            <a:r>
              <a:rPr lang="en-US" dirty="0" err="1" smtClean="0"/>
              <a:t>session_start</a:t>
            </a:r>
            <a:r>
              <a:rPr lang="en-US" dirty="0" smtClean="0"/>
              <a:t>();</a:t>
            </a:r>
          </a:p>
          <a:p>
            <a:pPr lvl="1">
              <a:buNone/>
            </a:pPr>
            <a:r>
              <a:rPr lang="en-US" dirty="0" smtClean="0"/>
              <a:t>			?&gt;</a:t>
            </a:r>
          </a:p>
          <a:p>
            <a:pPr lvl="1">
              <a:buNone/>
            </a:pPr>
            <a:r>
              <a:rPr lang="en-US" dirty="0" smtClean="0"/>
              <a:t>			&lt;html&gt; </a:t>
            </a:r>
          </a:p>
          <a:p>
            <a:pPr lvl="1">
              <a:buNone/>
            </a:pPr>
            <a:r>
              <a:rPr lang="en-US" dirty="0" smtClean="0"/>
              <a:t>			…</a:t>
            </a:r>
          </a:p>
          <a:p>
            <a:pPr lvl="1">
              <a:buNone/>
            </a:pPr>
            <a:r>
              <a:rPr lang="en-US" dirty="0" smtClean="0"/>
              <a:t>			&lt;/html&gt; </a:t>
            </a:r>
          </a:p>
          <a:p>
            <a:pPr>
              <a:buNone/>
            </a:pPr>
            <a:endParaRPr lang="en-US" dirty="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Sitemap for Search Engines</a:t>
            </a:r>
            <a:endParaRPr lang="en-US" dirty="0"/>
          </a:p>
        </p:txBody>
      </p:sp>
      <p:sp>
        <p:nvSpPr>
          <p:cNvPr id="2" name="Content Placeholder 1"/>
          <p:cNvSpPr>
            <a:spLocks noGrp="1"/>
          </p:cNvSpPr>
          <p:nvPr>
            <p:ph idx="1"/>
          </p:nvPr>
        </p:nvSpPr>
        <p:spPr/>
        <p:txBody>
          <a:bodyPr>
            <a:normAutofit fontScale="92500" lnSpcReduction="20000"/>
          </a:bodyPr>
          <a:lstStyle/>
          <a:p>
            <a:pPr>
              <a:buNone/>
            </a:pPr>
            <a:r>
              <a:rPr lang="en-US" dirty="0" smtClean="0"/>
              <a:t>Search engine Sitemaps tell Google about pages on your site which might not have been discovered by the crawlers. </a:t>
            </a:r>
          </a:p>
          <a:p>
            <a:r>
              <a:rPr lang="en-US" dirty="0" smtClean="0"/>
              <a:t>XML</a:t>
            </a:r>
          </a:p>
          <a:p>
            <a:r>
              <a:rPr lang="en-US" dirty="0" smtClean="0"/>
              <a:t>Good to use if your site</a:t>
            </a:r>
          </a:p>
          <a:p>
            <a:pPr lvl="1"/>
            <a:r>
              <a:rPr lang="en-US" dirty="0" smtClean="0"/>
              <a:t>has dynamic content</a:t>
            </a:r>
          </a:p>
          <a:p>
            <a:pPr lvl="1"/>
            <a:r>
              <a:rPr lang="en-US" dirty="0" smtClean="0"/>
              <a:t>uses rich AJAX or images</a:t>
            </a:r>
          </a:p>
          <a:p>
            <a:pPr lvl="1"/>
            <a:r>
              <a:rPr lang="en-US" dirty="0" smtClean="0"/>
              <a:t>Is new and has few links to it</a:t>
            </a:r>
          </a:p>
          <a:p>
            <a:pPr lvl="1"/>
            <a:r>
              <a:rPr lang="en-US" dirty="0" smtClean="0"/>
              <a:t>Has a large archive of content pages that are not well linked to each other</a:t>
            </a:r>
          </a:p>
          <a:p>
            <a:r>
              <a:rPr lang="en-US" dirty="0" smtClean="0"/>
              <a:t>To define: </a:t>
            </a:r>
            <a:r>
              <a:rPr lang="en-US" dirty="0" smtClean="0">
                <a:hlinkClick r:id="rId2"/>
              </a:rPr>
              <a:t>http://www.sitemaps.org/protocol.php</a:t>
            </a:r>
            <a:endParaRPr lang="en-US" dirty="0" smtClean="0"/>
          </a:p>
          <a:p>
            <a:endParaRPr lang="en-US" dirty="0" smtClean="0"/>
          </a:p>
          <a:p>
            <a:endParaRPr 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Sitemap for Search Engines</a:t>
            </a:r>
            <a:endParaRPr lang="en-US" dirty="0"/>
          </a:p>
        </p:txBody>
      </p:sp>
      <p:sp>
        <p:nvSpPr>
          <p:cNvPr id="2" name="Content Placeholder 1"/>
          <p:cNvSpPr>
            <a:spLocks noGrp="1"/>
          </p:cNvSpPr>
          <p:nvPr>
            <p:ph idx="1"/>
          </p:nvPr>
        </p:nvSpPr>
        <p:spPr/>
        <p:txBody>
          <a:bodyPr>
            <a:normAutofit/>
          </a:bodyPr>
          <a:lstStyle/>
          <a:p>
            <a:pPr>
              <a:buNone/>
            </a:pPr>
            <a:r>
              <a:rPr lang="en-US" dirty="0" smtClean="0"/>
              <a:t>The Sitemap must:</a:t>
            </a:r>
          </a:p>
          <a:p>
            <a:r>
              <a:rPr lang="en-US" dirty="0" smtClean="0"/>
              <a:t>Begin with an opening &lt;</a:t>
            </a:r>
            <a:r>
              <a:rPr lang="en-US" dirty="0" err="1" smtClean="0"/>
              <a:t>urlset</a:t>
            </a:r>
            <a:r>
              <a:rPr lang="en-US" dirty="0" smtClean="0"/>
              <a:t>&gt; tag and end with &lt;/</a:t>
            </a:r>
            <a:r>
              <a:rPr lang="en-US" dirty="0" err="1" smtClean="0"/>
              <a:t>urlset</a:t>
            </a:r>
            <a:r>
              <a:rPr lang="en-US" dirty="0" smtClean="0"/>
              <a:t>&gt; tag</a:t>
            </a:r>
          </a:p>
          <a:p>
            <a:r>
              <a:rPr lang="en-US" dirty="0" smtClean="0"/>
              <a:t>Specify the namespace protocol:</a:t>
            </a:r>
          </a:p>
          <a:p>
            <a:pPr>
              <a:buNone/>
            </a:pPr>
            <a:r>
              <a:rPr lang="en-US" sz="2200" dirty="0" smtClean="0"/>
              <a:t>&lt;</a:t>
            </a:r>
            <a:r>
              <a:rPr lang="en-US" sz="2200" dirty="0" err="1" smtClean="0">
                <a:hlinkClick r:id="" action="ppaction://hlinkfile"/>
              </a:rPr>
              <a:t>urlset</a:t>
            </a:r>
            <a:r>
              <a:rPr lang="en-US" sz="2200" dirty="0" smtClean="0"/>
              <a:t> </a:t>
            </a:r>
            <a:r>
              <a:rPr lang="en-US" sz="2200" dirty="0" err="1" smtClean="0"/>
              <a:t>xmlns</a:t>
            </a:r>
            <a:r>
              <a:rPr lang="en-US" sz="2200" dirty="0" smtClean="0"/>
              <a:t>="http://www.sitemaps.org/schemas/sitemap/0.9"&gt;  </a:t>
            </a:r>
          </a:p>
          <a:p>
            <a:r>
              <a:rPr lang="en-US" dirty="0" smtClean="0"/>
              <a:t>Include a &lt;</a:t>
            </a:r>
            <a:r>
              <a:rPr lang="en-US" dirty="0" err="1" smtClean="0"/>
              <a:t>url</a:t>
            </a:r>
            <a:r>
              <a:rPr lang="en-US" dirty="0" smtClean="0"/>
              <a:t>&gt; entry for each URL</a:t>
            </a:r>
          </a:p>
          <a:p>
            <a:r>
              <a:rPr lang="en-US" dirty="0" smtClean="0"/>
              <a:t>Include a &lt;loc&gt; child entry for each &lt;</a:t>
            </a:r>
            <a:r>
              <a:rPr lang="en-US" dirty="0" err="1" smtClean="0"/>
              <a:t>url</a:t>
            </a:r>
            <a:r>
              <a:rPr lang="en-US" dirty="0" smtClean="0"/>
              <a:t>&gt; parent tag</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Built-In Sessions</a:t>
            </a:r>
            <a:endParaRPr lang="en-US" dirty="0"/>
          </a:p>
        </p:txBody>
      </p:sp>
      <p:sp>
        <p:nvSpPr>
          <p:cNvPr id="2" name="Content Placeholder 1"/>
          <p:cNvSpPr>
            <a:spLocks noGrp="1"/>
          </p:cNvSpPr>
          <p:nvPr>
            <p:ph idx="1"/>
          </p:nvPr>
        </p:nvSpPr>
        <p:spPr>
          <a:xfrm>
            <a:off x="457200" y="1481328"/>
            <a:ext cx="8229600" cy="5148072"/>
          </a:xfrm>
        </p:spPr>
        <p:txBody>
          <a:bodyPr>
            <a:normAutofit fontScale="85000" lnSpcReduction="20000"/>
          </a:bodyPr>
          <a:lstStyle/>
          <a:p>
            <a:pPr>
              <a:buNone/>
            </a:pPr>
            <a:r>
              <a:rPr lang="en-US" dirty="0" smtClean="0"/>
              <a:t>Create a session variable</a:t>
            </a:r>
          </a:p>
          <a:p>
            <a:pPr>
              <a:buNone/>
            </a:pPr>
            <a:endParaRPr lang="en-US" dirty="0" smtClean="0"/>
          </a:p>
          <a:p>
            <a:r>
              <a:rPr lang="en-US" dirty="0" smtClean="0"/>
              <a:t>$_SESSION[‘</a:t>
            </a:r>
            <a:r>
              <a:rPr lang="en-US" dirty="0" err="1" smtClean="0"/>
              <a:t>myVariable</a:t>
            </a:r>
            <a:r>
              <a:rPr lang="en-US" dirty="0" smtClean="0"/>
              <a:t>’] = </a:t>
            </a:r>
            <a:r>
              <a:rPr lang="en-US" dirty="0" err="1" smtClean="0"/>
              <a:t>myValue</a:t>
            </a:r>
            <a:r>
              <a:rPr lang="en-US" dirty="0" smtClean="0"/>
              <a:t>;</a:t>
            </a:r>
          </a:p>
          <a:p>
            <a:r>
              <a:rPr lang="en-US" dirty="0" smtClean="0"/>
              <a:t>Access via $_SESSION[‘</a:t>
            </a:r>
            <a:r>
              <a:rPr lang="en-US" dirty="0" err="1" smtClean="0"/>
              <a:t>myVariable</a:t>
            </a:r>
            <a:r>
              <a:rPr lang="en-US" dirty="0" smtClean="0"/>
              <a:t>’]</a:t>
            </a:r>
          </a:p>
          <a:p>
            <a:r>
              <a:rPr lang="en-US" dirty="0" smtClean="0"/>
              <a:t>Example: </a:t>
            </a:r>
          </a:p>
          <a:p>
            <a:pPr lvl="2">
              <a:buNone/>
            </a:pPr>
            <a:r>
              <a:rPr lang="en-US" dirty="0" smtClean="0"/>
              <a:t>    &lt;?</a:t>
            </a:r>
            <a:r>
              <a:rPr lang="en-US" dirty="0" err="1" smtClean="0"/>
              <a:t>php</a:t>
            </a:r>
            <a:r>
              <a:rPr lang="en-US" dirty="0" smtClean="0"/>
              <a:t> </a:t>
            </a:r>
          </a:p>
          <a:p>
            <a:pPr lvl="1">
              <a:buNone/>
            </a:pPr>
            <a:r>
              <a:rPr lang="en-US" dirty="0" smtClean="0"/>
              <a:t>			</a:t>
            </a:r>
            <a:r>
              <a:rPr lang="en-US" dirty="0" err="1" smtClean="0"/>
              <a:t>session_start</a:t>
            </a:r>
            <a:r>
              <a:rPr lang="en-US" dirty="0" smtClean="0"/>
              <a:t>();</a:t>
            </a:r>
          </a:p>
          <a:p>
            <a:pPr lvl="1">
              <a:buNone/>
            </a:pPr>
            <a:r>
              <a:rPr lang="en-US" dirty="0" smtClean="0"/>
              <a:t>			$_SESSION[‘hits’];</a:t>
            </a:r>
          </a:p>
          <a:p>
            <a:pPr lvl="1">
              <a:buNone/>
            </a:pPr>
            <a:r>
              <a:rPr lang="en-US" dirty="0" smtClean="0"/>
              <a:t>			++$_SESSION[‘hits’];</a:t>
            </a:r>
          </a:p>
          <a:p>
            <a:pPr lvl="1">
              <a:buNone/>
            </a:pPr>
            <a:r>
              <a:rPr lang="en-US" dirty="0" smtClean="0"/>
              <a:t>		?&gt;</a:t>
            </a:r>
          </a:p>
          <a:p>
            <a:pPr lvl="1">
              <a:buNone/>
            </a:pPr>
            <a:r>
              <a:rPr lang="en-US" dirty="0" smtClean="0"/>
              <a:t>		This page has been viewed </a:t>
            </a:r>
          </a:p>
          <a:p>
            <a:pPr lvl="1">
              <a:buNone/>
            </a:pPr>
            <a:r>
              <a:rPr lang="en-US" dirty="0" smtClean="0"/>
              <a:t>			&lt;?</a:t>
            </a:r>
            <a:r>
              <a:rPr lang="en-US" dirty="0" err="1" smtClean="0"/>
              <a:t>php</a:t>
            </a:r>
            <a:r>
              <a:rPr lang="en-US" dirty="0" smtClean="0"/>
              <a:t> $_SESSION[‘hits’]  ?&gt; times. </a:t>
            </a:r>
          </a:p>
          <a:p>
            <a:pPr lvl="1">
              <a:buNone/>
            </a:pPr>
            <a:r>
              <a:rPr lang="en-US" dirty="0" smtClean="0"/>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Built-In Sessions</a:t>
            </a:r>
            <a:endParaRPr lang="en-US" dirty="0"/>
          </a:p>
        </p:txBody>
      </p:sp>
      <p:sp>
        <p:nvSpPr>
          <p:cNvPr id="2" name="Content Placeholder 1"/>
          <p:cNvSpPr>
            <a:spLocks noGrp="1"/>
          </p:cNvSpPr>
          <p:nvPr>
            <p:ph idx="1"/>
          </p:nvPr>
        </p:nvSpPr>
        <p:spPr>
          <a:xfrm>
            <a:off x="457200" y="1481328"/>
            <a:ext cx="8229600" cy="5148072"/>
          </a:xfrm>
        </p:spPr>
        <p:txBody>
          <a:bodyPr>
            <a:normAutofit/>
          </a:bodyPr>
          <a:lstStyle/>
          <a:p>
            <a:pPr>
              <a:buNone/>
            </a:pPr>
            <a:r>
              <a:rPr lang="en-US" dirty="0" smtClean="0"/>
              <a:t>Delete a session variable (free it)</a:t>
            </a:r>
          </a:p>
          <a:p>
            <a:pPr>
              <a:buNone/>
            </a:pPr>
            <a:endParaRPr lang="en-US" dirty="0" smtClean="0"/>
          </a:p>
          <a:p>
            <a:r>
              <a:rPr lang="en-US" dirty="0" smtClean="0"/>
              <a:t>unset($_SESSION[‘</a:t>
            </a:r>
            <a:r>
              <a:rPr lang="en-US" dirty="0" err="1" smtClean="0"/>
              <a:t>myVariable</a:t>
            </a:r>
            <a:r>
              <a:rPr lang="en-US" dirty="0" smtClean="0"/>
              <a:t>’]);</a:t>
            </a:r>
          </a:p>
          <a:p>
            <a:endParaRPr lang="en-US" dirty="0" smtClean="0"/>
          </a:p>
          <a:p>
            <a:pPr>
              <a:buNone/>
            </a:pPr>
            <a:r>
              <a:rPr lang="en-US" dirty="0" smtClean="0"/>
              <a:t>See if a variable exists</a:t>
            </a:r>
          </a:p>
          <a:p>
            <a:r>
              <a:rPr lang="en-US" dirty="0" err="1" smtClean="0"/>
              <a:t>isset</a:t>
            </a:r>
            <a:r>
              <a:rPr lang="en-US" dirty="0" smtClean="0"/>
              <a:t>($_SESSION[‘</a:t>
            </a:r>
            <a:r>
              <a:rPr lang="en-US" dirty="0" err="1" smtClean="0"/>
              <a:t>myVariable</a:t>
            </a:r>
            <a:r>
              <a:rPr lang="en-US" dirty="0" smtClean="0"/>
              <a:t>’]);</a:t>
            </a:r>
          </a:p>
          <a:p>
            <a:pPr lvl="1">
              <a:buNone/>
            </a:pPr>
            <a:r>
              <a:rPr lang="en-US" dirty="0" smtClean="0"/>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Built-In Sessions</a:t>
            </a:r>
            <a:endParaRPr lang="en-US" dirty="0"/>
          </a:p>
        </p:txBody>
      </p:sp>
      <p:sp>
        <p:nvSpPr>
          <p:cNvPr id="2" name="Content Placeholder 1"/>
          <p:cNvSpPr>
            <a:spLocks noGrp="1"/>
          </p:cNvSpPr>
          <p:nvPr>
            <p:ph idx="1"/>
          </p:nvPr>
        </p:nvSpPr>
        <p:spPr/>
        <p:txBody>
          <a:bodyPr>
            <a:normAutofit/>
          </a:bodyPr>
          <a:lstStyle/>
          <a:p>
            <a:pPr>
              <a:buNone/>
            </a:pPr>
            <a:r>
              <a:rPr lang="en-US" dirty="0" smtClean="0"/>
              <a:t>Delete a session</a:t>
            </a:r>
          </a:p>
          <a:p>
            <a:pPr>
              <a:buNone/>
            </a:pPr>
            <a:endParaRPr lang="en-US" dirty="0" smtClean="0"/>
          </a:p>
          <a:p>
            <a:r>
              <a:rPr lang="en-US" dirty="0" err="1" smtClean="0"/>
              <a:t>session_destroy</a:t>
            </a:r>
            <a:r>
              <a:rPr lang="en-US" dirty="0" smtClean="0"/>
              <a:t>();     </a:t>
            </a:r>
          </a:p>
          <a:p>
            <a:pPr lvl="1"/>
            <a:r>
              <a:rPr lang="en-US" dirty="0" smtClean="0"/>
              <a:t>Removes the session from the data store, but doesn’t remove the cookie from the browser cache. </a:t>
            </a:r>
          </a:p>
          <a:p>
            <a:pPr lvl="1"/>
            <a:r>
              <a:rPr lang="en-US" dirty="0" smtClean="0"/>
              <a:t>On subsequent visits to session–enable pages, the user will have the same session id as before the call to </a:t>
            </a:r>
            <a:r>
              <a:rPr lang="en-US" dirty="0" err="1" smtClean="0"/>
              <a:t>session_destroy</a:t>
            </a:r>
            <a:r>
              <a:rPr lang="en-US" dirty="0" smtClean="0"/>
              <a:t>(), but none of the data</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b="1" dirty="0" smtClean="0"/>
              <a:t>DB Access Through the Web, Chapter 13</a:t>
            </a:r>
            <a:endParaRPr lang="en-US" sz="6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Corvettes Data Model</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2050" name="Picture 2" descr="C:\Documents and Settings\Administrator\Desktop\CSCI_311-Current\scn0005.tif"/>
          <p:cNvPicPr>
            <a:picLocks noChangeAspect="1" noChangeArrowheads="1"/>
          </p:cNvPicPr>
          <p:nvPr/>
        </p:nvPicPr>
        <p:blipFill>
          <a:blip r:embed="rId2" cstate="print"/>
          <a:srcRect/>
          <a:stretch>
            <a:fillRect/>
          </a:stretch>
        </p:blipFill>
        <p:spPr bwMode="auto">
          <a:xfrm>
            <a:off x="228600" y="1447800"/>
            <a:ext cx="8776513" cy="4724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1143000"/>
          </a:xfrm>
        </p:spPr>
        <p:txBody>
          <a:bodyPr>
            <a:normAutofit fontScale="90000"/>
          </a:bodyPr>
          <a:lstStyle/>
          <a:p>
            <a:r>
              <a:rPr lang="en-US" dirty="0" smtClean="0"/>
              <a:t>Corvettes Data Model in UML</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581400" y="152399"/>
            <a:ext cx="4191000" cy="647101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Model Vocabulary</a:t>
            </a:r>
            <a:endParaRPr lang="en-US"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lgn="ctr">
                        <a:spcBef>
                          <a:spcPts val="0"/>
                        </a:spcBef>
                        <a:spcAft>
                          <a:spcPts val="0"/>
                        </a:spcAft>
                      </a:pPr>
                      <a:r>
                        <a:rPr lang="en-US" sz="2400" b="1" dirty="0">
                          <a:latin typeface="Times New Roman"/>
                          <a:ea typeface="Times New Roman"/>
                        </a:rPr>
                        <a:t>Common Term</a:t>
                      </a:r>
                      <a:endParaRPr lang="en-US" sz="2400" dirty="0">
                        <a:latin typeface="Times New Roman"/>
                        <a:ea typeface="Times New Roman"/>
                      </a:endParaRPr>
                    </a:p>
                    <a:p>
                      <a:pPr marL="0" marR="0" algn="ctr">
                        <a:spcBef>
                          <a:spcPts val="0"/>
                        </a:spcBef>
                        <a:spcAft>
                          <a:spcPts val="0"/>
                        </a:spcAft>
                      </a:pPr>
                      <a:r>
                        <a:rPr lang="en-US" sz="2400" b="1" dirty="0">
                          <a:latin typeface="Times New Roman"/>
                          <a:ea typeface="Times New Roman"/>
                        </a:rPr>
                        <a:t>(alternate 1)</a:t>
                      </a:r>
                      <a:endParaRPr lang="en-US" sz="2400" dirty="0">
                        <a:latin typeface="Times New Roman"/>
                        <a:ea typeface="Times New Roman"/>
                      </a:endParaRPr>
                    </a:p>
                  </a:txBody>
                  <a:tcPr marL="68580" marR="68580" marT="0" marB="0"/>
                </a:tc>
                <a:tc>
                  <a:txBody>
                    <a:bodyPr/>
                    <a:lstStyle/>
                    <a:p>
                      <a:pPr marL="0" marR="0" algn="ctr">
                        <a:spcBef>
                          <a:spcPts val="0"/>
                        </a:spcBef>
                        <a:spcAft>
                          <a:spcPts val="0"/>
                        </a:spcAft>
                      </a:pPr>
                      <a:r>
                        <a:rPr lang="en-US" sz="2400" b="1">
                          <a:latin typeface="Times New Roman"/>
                          <a:ea typeface="Times New Roman"/>
                        </a:rPr>
                        <a:t>Common Terms</a:t>
                      </a:r>
                      <a:endParaRPr lang="en-US" sz="2400">
                        <a:latin typeface="Times New Roman"/>
                        <a:ea typeface="Times New Roman"/>
                      </a:endParaRPr>
                    </a:p>
                    <a:p>
                      <a:pPr marL="0" marR="0" algn="ctr">
                        <a:spcBef>
                          <a:spcPts val="0"/>
                        </a:spcBef>
                        <a:spcAft>
                          <a:spcPts val="0"/>
                        </a:spcAft>
                      </a:pPr>
                      <a:r>
                        <a:rPr lang="en-US" sz="2400" b="1">
                          <a:latin typeface="Times New Roman"/>
                          <a:ea typeface="Times New Roman"/>
                        </a:rPr>
                        <a:t>(alternate 2)</a:t>
                      </a:r>
                      <a:endParaRPr lang="en-US" sz="2400">
                        <a:latin typeface="Times New Roman"/>
                        <a:ea typeface="Times New Roman"/>
                      </a:endParaRPr>
                    </a:p>
                  </a:txBody>
                  <a:tcPr marL="68580" marR="68580" marT="0" marB="0"/>
                </a:tc>
                <a:tc>
                  <a:txBody>
                    <a:bodyPr/>
                    <a:lstStyle/>
                    <a:p>
                      <a:pPr marL="0" marR="0" algn="ctr">
                        <a:spcBef>
                          <a:spcPts val="0"/>
                        </a:spcBef>
                        <a:spcAft>
                          <a:spcPts val="0"/>
                        </a:spcAft>
                      </a:pPr>
                      <a:r>
                        <a:rPr lang="en-US" sz="2400" b="1" dirty="0">
                          <a:latin typeface="Times New Roman"/>
                          <a:ea typeface="Times New Roman"/>
                        </a:rPr>
                        <a:t>Relational DB term</a:t>
                      </a:r>
                      <a:endParaRPr lang="en-US" sz="2400" dirty="0">
                        <a:latin typeface="Times New Roman"/>
                        <a:ea typeface="Times New Roman"/>
                      </a:endParaRPr>
                    </a:p>
                  </a:txBody>
                  <a:tcPr marL="68580" marR="68580" marT="0" marB="0"/>
                </a:tc>
              </a:tr>
              <a:tr h="370840">
                <a:tc>
                  <a:txBody>
                    <a:bodyPr/>
                    <a:lstStyle/>
                    <a:p>
                      <a:pPr marL="0" marR="0" algn="ctr">
                        <a:spcBef>
                          <a:spcPts val="0"/>
                        </a:spcBef>
                        <a:spcAft>
                          <a:spcPts val="0"/>
                        </a:spcAft>
                      </a:pPr>
                      <a:r>
                        <a:rPr lang="en-US" sz="2400">
                          <a:latin typeface="Times New Roman"/>
                          <a:ea typeface="Times New Roman"/>
                        </a:rPr>
                        <a:t>Table</a:t>
                      </a:r>
                    </a:p>
                  </a:txBody>
                  <a:tcPr marL="68580" marR="68580" marT="0" marB="0"/>
                </a:tc>
                <a:tc>
                  <a:txBody>
                    <a:bodyPr/>
                    <a:lstStyle/>
                    <a:p>
                      <a:pPr marL="0" marR="0" algn="ctr">
                        <a:spcBef>
                          <a:spcPts val="0"/>
                        </a:spcBef>
                        <a:spcAft>
                          <a:spcPts val="0"/>
                        </a:spcAft>
                      </a:pPr>
                      <a:r>
                        <a:rPr lang="en-US" sz="2400">
                          <a:latin typeface="Times New Roman"/>
                          <a:ea typeface="Times New Roman"/>
                        </a:rPr>
                        <a:t>File</a:t>
                      </a:r>
                    </a:p>
                  </a:txBody>
                  <a:tcPr marL="68580" marR="68580" marT="0" marB="0"/>
                </a:tc>
                <a:tc>
                  <a:txBody>
                    <a:bodyPr/>
                    <a:lstStyle/>
                    <a:p>
                      <a:pPr marL="0" marR="0" algn="ctr">
                        <a:spcBef>
                          <a:spcPts val="0"/>
                        </a:spcBef>
                        <a:spcAft>
                          <a:spcPts val="0"/>
                        </a:spcAft>
                      </a:pPr>
                      <a:r>
                        <a:rPr lang="en-US" sz="2400">
                          <a:latin typeface="Times New Roman"/>
                          <a:ea typeface="Times New Roman"/>
                        </a:rPr>
                        <a:t>Relation </a:t>
                      </a:r>
                    </a:p>
                  </a:txBody>
                  <a:tcPr marL="68580" marR="68580" marT="0" marB="0"/>
                </a:tc>
              </a:tr>
              <a:tr h="370840">
                <a:tc>
                  <a:txBody>
                    <a:bodyPr/>
                    <a:lstStyle/>
                    <a:p>
                      <a:pPr marL="0" marR="0" algn="ctr">
                        <a:spcBef>
                          <a:spcPts val="0"/>
                        </a:spcBef>
                        <a:spcAft>
                          <a:spcPts val="0"/>
                        </a:spcAft>
                      </a:pPr>
                      <a:r>
                        <a:rPr lang="en-US" sz="2400">
                          <a:latin typeface="Times New Roman"/>
                          <a:ea typeface="Times New Roman"/>
                        </a:rPr>
                        <a:t>Column</a:t>
                      </a:r>
                    </a:p>
                  </a:txBody>
                  <a:tcPr marL="68580" marR="68580" marT="0" marB="0"/>
                </a:tc>
                <a:tc>
                  <a:txBody>
                    <a:bodyPr/>
                    <a:lstStyle/>
                    <a:p>
                      <a:pPr marL="0" marR="0" algn="ctr">
                        <a:spcBef>
                          <a:spcPts val="0"/>
                        </a:spcBef>
                        <a:spcAft>
                          <a:spcPts val="0"/>
                        </a:spcAft>
                      </a:pPr>
                      <a:r>
                        <a:rPr lang="en-US" sz="2400">
                          <a:latin typeface="Times New Roman"/>
                          <a:ea typeface="Times New Roman"/>
                        </a:rPr>
                        <a:t>Field</a:t>
                      </a:r>
                    </a:p>
                  </a:txBody>
                  <a:tcPr marL="68580" marR="68580" marT="0" marB="0"/>
                </a:tc>
                <a:tc>
                  <a:txBody>
                    <a:bodyPr/>
                    <a:lstStyle/>
                    <a:p>
                      <a:pPr marL="0" marR="0" algn="ctr">
                        <a:spcBef>
                          <a:spcPts val="0"/>
                        </a:spcBef>
                        <a:spcAft>
                          <a:spcPts val="0"/>
                        </a:spcAft>
                      </a:pPr>
                      <a:r>
                        <a:rPr lang="en-US" sz="2400">
                          <a:latin typeface="Times New Roman"/>
                          <a:ea typeface="Times New Roman"/>
                        </a:rPr>
                        <a:t>Attribute</a:t>
                      </a:r>
                    </a:p>
                  </a:txBody>
                  <a:tcPr marL="68580" marR="68580" marT="0" marB="0"/>
                </a:tc>
              </a:tr>
              <a:tr h="370840">
                <a:tc>
                  <a:txBody>
                    <a:bodyPr/>
                    <a:lstStyle/>
                    <a:p>
                      <a:pPr marL="0" marR="0" algn="ctr">
                        <a:spcBef>
                          <a:spcPts val="0"/>
                        </a:spcBef>
                        <a:spcAft>
                          <a:spcPts val="0"/>
                        </a:spcAft>
                      </a:pPr>
                      <a:r>
                        <a:rPr lang="en-US" sz="2400">
                          <a:latin typeface="Times New Roman"/>
                          <a:ea typeface="Times New Roman"/>
                        </a:rPr>
                        <a:t>Row</a:t>
                      </a:r>
                    </a:p>
                  </a:txBody>
                  <a:tcPr marL="68580" marR="68580" marT="0" marB="0"/>
                </a:tc>
                <a:tc>
                  <a:txBody>
                    <a:bodyPr/>
                    <a:lstStyle/>
                    <a:p>
                      <a:pPr marL="0" marR="0" algn="ctr">
                        <a:spcBef>
                          <a:spcPts val="0"/>
                        </a:spcBef>
                        <a:spcAft>
                          <a:spcPts val="0"/>
                        </a:spcAft>
                      </a:pPr>
                      <a:r>
                        <a:rPr lang="en-US" sz="2400">
                          <a:latin typeface="Times New Roman"/>
                          <a:ea typeface="Times New Roman"/>
                        </a:rPr>
                        <a:t>Record</a:t>
                      </a:r>
                    </a:p>
                  </a:txBody>
                  <a:tcPr marL="68580" marR="68580" marT="0" marB="0"/>
                </a:tc>
                <a:tc>
                  <a:txBody>
                    <a:bodyPr/>
                    <a:lstStyle/>
                    <a:p>
                      <a:pPr marL="0" marR="0" algn="ctr">
                        <a:spcBef>
                          <a:spcPts val="0"/>
                        </a:spcBef>
                        <a:spcAft>
                          <a:spcPts val="0"/>
                        </a:spcAft>
                      </a:pPr>
                      <a:r>
                        <a:rPr lang="en-US" sz="2400" dirty="0" err="1">
                          <a:latin typeface="Times New Roman"/>
                          <a:ea typeface="Times New Roman"/>
                        </a:rPr>
                        <a:t>Tuple</a:t>
                      </a:r>
                      <a:endParaRPr lang="en-US" sz="2400" dirty="0">
                        <a:latin typeface="Times New Roman"/>
                        <a:ea typeface="Times New Roman"/>
                      </a:endParaRPr>
                    </a:p>
                  </a:txBody>
                  <a:tcPr marL="68580" marR="68580" marT="0" marB="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r>
              <a:rPr lang="en-US" dirty="0" smtClean="0"/>
              <a:t>    </a:t>
            </a:r>
            <a:endParaRPr lang="en-US" dirty="0"/>
          </a:p>
        </p:txBody>
      </p:sp>
      <p:sp>
        <p:nvSpPr>
          <p:cNvPr id="7" name="Content Placeholder 6"/>
          <p:cNvSpPr>
            <a:spLocks noGrp="1"/>
          </p:cNvSpPr>
          <p:nvPr>
            <p:ph idx="1"/>
          </p:nvPr>
        </p:nvSpPr>
        <p:spPr>
          <a:xfrm>
            <a:off x="457200" y="1600200"/>
            <a:ext cx="8686800" cy="5105400"/>
          </a:xfrm>
        </p:spPr>
        <p:txBody>
          <a:bodyPr/>
          <a:lstStyle/>
          <a:p>
            <a:pPr>
              <a:buNone/>
            </a:pPr>
            <a:r>
              <a:rPr lang="en-US" dirty="0" smtClean="0"/>
              <a:t> </a:t>
            </a:r>
            <a:endParaRPr lang="en-US"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2" cstate="print"/>
          <a:srcRect/>
          <a:stretch>
            <a:fillRect/>
          </a:stretch>
        </p:blipFill>
        <p:spPr bwMode="auto">
          <a:xfrm>
            <a:off x="304800" y="228600"/>
            <a:ext cx="8645664" cy="5486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PHP Regular Expressions</a:t>
            </a:r>
            <a:endParaRPr lang="en-US" dirty="0"/>
          </a:p>
        </p:txBody>
      </p:sp>
      <p:graphicFrame>
        <p:nvGraphicFramePr>
          <p:cNvPr id="4" name="Content Placeholder 3"/>
          <p:cNvGraphicFramePr>
            <a:graphicFrameLocks noGrp="1"/>
          </p:cNvGraphicFramePr>
          <p:nvPr>
            <p:ph idx="1"/>
          </p:nvPr>
        </p:nvGraphicFramePr>
        <p:xfrm>
          <a:off x="304800" y="838200"/>
          <a:ext cx="8229600" cy="5562600"/>
        </p:xfrm>
        <a:graphic>
          <a:graphicData uri="http://schemas.openxmlformats.org/drawingml/2006/table">
            <a:tbl>
              <a:tblPr firstRow="1" bandRow="1">
                <a:tableStyleId>{5C22544A-7EE6-4342-B048-85BDC9FD1C3A}</a:tableStyleId>
              </a:tblPr>
              <a:tblGrid>
                <a:gridCol w="2895600"/>
                <a:gridCol w="5334000"/>
              </a:tblGrid>
              <a:tr h="370840">
                <a:tc>
                  <a:txBody>
                    <a:bodyPr/>
                    <a:lstStyle/>
                    <a:p>
                      <a:pPr algn="l" fontAlgn="t"/>
                      <a:r>
                        <a:rPr lang="en-US" sz="1800" b="1" dirty="0">
                          <a:solidFill>
                            <a:srgbClr val="FFFFFF"/>
                          </a:solidFill>
                          <a:latin typeface="Verdana"/>
                        </a:rPr>
                        <a:t>Regular Expression</a:t>
                      </a:r>
                    </a:p>
                  </a:txBody>
                  <a:tcPr marL="47625" marR="47625" marT="47625" marB="47625"/>
                </a:tc>
                <a:tc>
                  <a:txBody>
                    <a:bodyPr/>
                    <a:lstStyle/>
                    <a:p>
                      <a:pPr algn="l" fontAlgn="t"/>
                      <a:r>
                        <a:rPr lang="en-US" sz="1800" b="1" dirty="0">
                          <a:solidFill>
                            <a:srgbClr val="FFFFFF"/>
                          </a:solidFill>
                          <a:latin typeface="Verdana"/>
                        </a:rPr>
                        <a:t>Will match...</a:t>
                      </a:r>
                    </a:p>
                  </a:txBody>
                  <a:tcPr marL="47625" marR="47625" marT="47625" marB="47625"/>
                </a:tc>
              </a:tr>
              <a:tr h="370840">
                <a:tc>
                  <a:txBody>
                    <a:bodyPr/>
                    <a:lstStyle/>
                    <a:p>
                      <a:pPr algn="l" fontAlgn="t"/>
                      <a:r>
                        <a:rPr lang="en-US" sz="1800">
                          <a:solidFill>
                            <a:srgbClr val="333333"/>
                          </a:solidFill>
                          <a:latin typeface="Verdana"/>
                        </a:rPr>
                        <a:t>foo</a:t>
                      </a:r>
                    </a:p>
                  </a:txBody>
                  <a:tcPr marL="47625" marR="47625" marT="47625" marB="47625"/>
                </a:tc>
                <a:tc>
                  <a:txBody>
                    <a:bodyPr/>
                    <a:lstStyle/>
                    <a:p>
                      <a:pPr algn="l" fontAlgn="t"/>
                      <a:r>
                        <a:rPr lang="en-US" sz="1800" dirty="0">
                          <a:solidFill>
                            <a:srgbClr val="333333"/>
                          </a:solidFill>
                          <a:latin typeface="Verdana"/>
                        </a:rPr>
                        <a:t>The string "</a:t>
                      </a:r>
                      <a:r>
                        <a:rPr lang="en-US" sz="1800" dirty="0" err="1">
                          <a:solidFill>
                            <a:srgbClr val="333333"/>
                          </a:solidFill>
                          <a:latin typeface="Verdana"/>
                        </a:rPr>
                        <a:t>foo</a:t>
                      </a:r>
                      <a:r>
                        <a:rPr lang="en-US" sz="1800" dirty="0">
                          <a:solidFill>
                            <a:srgbClr val="333333"/>
                          </a:solidFill>
                          <a:latin typeface="Verdana"/>
                        </a:rPr>
                        <a:t>"</a:t>
                      </a:r>
                    </a:p>
                  </a:txBody>
                  <a:tcPr marL="47625" marR="47625" marT="47625" marB="47625"/>
                </a:tc>
              </a:tr>
              <a:tr h="370840">
                <a:tc>
                  <a:txBody>
                    <a:bodyPr/>
                    <a:lstStyle/>
                    <a:p>
                      <a:pPr algn="l" fontAlgn="t"/>
                      <a:r>
                        <a:rPr lang="en-US" sz="1800" dirty="0">
                          <a:solidFill>
                            <a:srgbClr val="333333"/>
                          </a:solidFill>
                          <a:latin typeface="Verdana"/>
                        </a:rPr>
                        <a:t>^</a:t>
                      </a:r>
                      <a:r>
                        <a:rPr lang="en-US" sz="1800" dirty="0" err="1">
                          <a:solidFill>
                            <a:srgbClr val="333333"/>
                          </a:solidFill>
                          <a:latin typeface="Verdana"/>
                        </a:rPr>
                        <a:t>foo</a:t>
                      </a:r>
                      <a:endParaRPr lang="en-US" sz="1800" dirty="0">
                        <a:solidFill>
                          <a:srgbClr val="333333"/>
                        </a:solidFill>
                        <a:latin typeface="Verdana"/>
                      </a:endParaRPr>
                    </a:p>
                  </a:txBody>
                  <a:tcPr marL="47625" marR="47625" marT="47625" marB="47625"/>
                </a:tc>
                <a:tc>
                  <a:txBody>
                    <a:bodyPr/>
                    <a:lstStyle/>
                    <a:p>
                      <a:pPr algn="l" fontAlgn="t"/>
                      <a:r>
                        <a:rPr lang="en-US" sz="1800">
                          <a:solidFill>
                            <a:srgbClr val="333333"/>
                          </a:solidFill>
                          <a:latin typeface="Verdana"/>
                        </a:rPr>
                        <a:t>"foo" at the start of a string</a:t>
                      </a:r>
                    </a:p>
                  </a:txBody>
                  <a:tcPr marL="47625" marR="47625" marT="47625" marB="47625"/>
                </a:tc>
              </a:tr>
              <a:tr h="370840">
                <a:tc>
                  <a:txBody>
                    <a:bodyPr/>
                    <a:lstStyle/>
                    <a:p>
                      <a:pPr algn="l" fontAlgn="t"/>
                      <a:r>
                        <a:rPr lang="en-US" sz="1800" dirty="0" err="1">
                          <a:solidFill>
                            <a:srgbClr val="333333"/>
                          </a:solidFill>
                          <a:latin typeface="Verdana"/>
                        </a:rPr>
                        <a:t>foo</a:t>
                      </a:r>
                      <a:r>
                        <a:rPr lang="en-US" sz="1800" dirty="0">
                          <a:solidFill>
                            <a:srgbClr val="333333"/>
                          </a:solidFill>
                          <a:latin typeface="Verdana"/>
                        </a:rPr>
                        <a:t>$</a:t>
                      </a:r>
                    </a:p>
                  </a:txBody>
                  <a:tcPr marL="47625" marR="47625" marT="47625" marB="47625"/>
                </a:tc>
                <a:tc>
                  <a:txBody>
                    <a:bodyPr/>
                    <a:lstStyle/>
                    <a:p>
                      <a:pPr algn="l" fontAlgn="t"/>
                      <a:r>
                        <a:rPr lang="en-US" sz="1800" dirty="0">
                          <a:solidFill>
                            <a:srgbClr val="333333"/>
                          </a:solidFill>
                          <a:latin typeface="Verdana"/>
                        </a:rPr>
                        <a:t>"</a:t>
                      </a:r>
                      <a:r>
                        <a:rPr lang="en-US" sz="1800" dirty="0" err="1">
                          <a:solidFill>
                            <a:srgbClr val="333333"/>
                          </a:solidFill>
                          <a:latin typeface="Verdana"/>
                        </a:rPr>
                        <a:t>foo</a:t>
                      </a:r>
                      <a:r>
                        <a:rPr lang="en-US" sz="1800" dirty="0">
                          <a:solidFill>
                            <a:srgbClr val="333333"/>
                          </a:solidFill>
                          <a:latin typeface="Verdana"/>
                        </a:rPr>
                        <a:t>" at the end of a string</a:t>
                      </a:r>
                    </a:p>
                  </a:txBody>
                  <a:tcPr marL="47625" marR="47625" marT="47625" marB="47625"/>
                </a:tc>
              </a:tr>
              <a:tr h="370840">
                <a:tc>
                  <a:txBody>
                    <a:bodyPr/>
                    <a:lstStyle/>
                    <a:p>
                      <a:pPr algn="l" fontAlgn="t"/>
                      <a:r>
                        <a:rPr lang="en-US" sz="1800">
                          <a:solidFill>
                            <a:srgbClr val="333333"/>
                          </a:solidFill>
                          <a:latin typeface="Verdana"/>
                        </a:rPr>
                        <a:t>^foo$</a:t>
                      </a:r>
                    </a:p>
                  </a:txBody>
                  <a:tcPr marL="47625" marR="47625" marT="47625" marB="47625"/>
                </a:tc>
                <a:tc>
                  <a:txBody>
                    <a:bodyPr/>
                    <a:lstStyle/>
                    <a:p>
                      <a:pPr algn="l" fontAlgn="t"/>
                      <a:r>
                        <a:rPr lang="en-US" sz="1800">
                          <a:solidFill>
                            <a:srgbClr val="333333"/>
                          </a:solidFill>
                          <a:latin typeface="Verdana"/>
                        </a:rPr>
                        <a:t>"foo" when it is alone on a string</a:t>
                      </a:r>
                    </a:p>
                  </a:txBody>
                  <a:tcPr marL="47625" marR="47625" marT="47625" marB="47625"/>
                </a:tc>
              </a:tr>
              <a:tr h="370840">
                <a:tc>
                  <a:txBody>
                    <a:bodyPr/>
                    <a:lstStyle/>
                    <a:p>
                      <a:pPr algn="l" fontAlgn="t"/>
                      <a:r>
                        <a:rPr lang="en-US" sz="1800">
                          <a:solidFill>
                            <a:srgbClr val="333333"/>
                          </a:solidFill>
                          <a:latin typeface="Verdana"/>
                        </a:rPr>
                        <a:t>[abc]</a:t>
                      </a:r>
                    </a:p>
                  </a:txBody>
                  <a:tcPr marL="47625" marR="47625" marT="47625" marB="47625"/>
                </a:tc>
                <a:tc>
                  <a:txBody>
                    <a:bodyPr/>
                    <a:lstStyle/>
                    <a:p>
                      <a:pPr algn="l" fontAlgn="t"/>
                      <a:r>
                        <a:rPr lang="en-US" sz="1800">
                          <a:solidFill>
                            <a:srgbClr val="333333"/>
                          </a:solidFill>
                          <a:latin typeface="Verdana"/>
                        </a:rPr>
                        <a:t>a, b, or c</a:t>
                      </a:r>
                    </a:p>
                  </a:txBody>
                  <a:tcPr marL="47625" marR="47625" marT="47625" marB="47625"/>
                </a:tc>
              </a:tr>
              <a:tr h="370840">
                <a:tc>
                  <a:txBody>
                    <a:bodyPr/>
                    <a:lstStyle/>
                    <a:p>
                      <a:pPr algn="l" fontAlgn="t"/>
                      <a:r>
                        <a:rPr lang="en-US" sz="1800">
                          <a:solidFill>
                            <a:srgbClr val="333333"/>
                          </a:solidFill>
                          <a:latin typeface="Verdana"/>
                        </a:rPr>
                        <a:t>[a-z]</a:t>
                      </a:r>
                    </a:p>
                  </a:txBody>
                  <a:tcPr marL="47625" marR="47625" marT="47625" marB="47625"/>
                </a:tc>
                <a:tc>
                  <a:txBody>
                    <a:bodyPr/>
                    <a:lstStyle/>
                    <a:p>
                      <a:pPr algn="l" fontAlgn="t"/>
                      <a:r>
                        <a:rPr lang="en-US" sz="1800">
                          <a:solidFill>
                            <a:srgbClr val="333333"/>
                          </a:solidFill>
                          <a:latin typeface="Verdana"/>
                        </a:rPr>
                        <a:t>Any lowercase letter</a:t>
                      </a:r>
                    </a:p>
                  </a:txBody>
                  <a:tcPr marL="47625" marR="47625" marT="47625" marB="47625"/>
                </a:tc>
              </a:tr>
              <a:tr h="370840">
                <a:tc>
                  <a:txBody>
                    <a:bodyPr/>
                    <a:lstStyle/>
                    <a:p>
                      <a:pPr algn="l" fontAlgn="t"/>
                      <a:r>
                        <a:rPr lang="en-US" sz="1800" dirty="0">
                          <a:solidFill>
                            <a:srgbClr val="333333"/>
                          </a:solidFill>
                          <a:latin typeface="Verdana"/>
                        </a:rPr>
                        <a:t>[^A-Z]</a:t>
                      </a:r>
                    </a:p>
                  </a:txBody>
                  <a:tcPr marL="47625" marR="47625" marT="47625" marB="47625"/>
                </a:tc>
                <a:tc>
                  <a:txBody>
                    <a:bodyPr/>
                    <a:lstStyle/>
                    <a:p>
                      <a:pPr algn="l" fontAlgn="t"/>
                      <a:r>
                        <a:rPr lang="en-US" sz="1800">
                          <a:solidFill>
                            <a:srgbClr val="333333"/>
                          </a:solidFill>
                          <a:latin typeface="Verdana"/>
                        </a:rPr>
                        <a:t>Any character that is not a uppercase letter</a:t>
                      </a:r>
                    </a:p>
                  </a:txBody>
                  <a:tcPr marL="47625" marR="47625" marT="47625" marB="47625"/>
                </a:tc>
              </a:tr>
              <a:tr h="370840">
                <a:tc>
                  <a:txBody>
                    <a:bodyPr/>
                    <a:lstStyle/>
                    <a:p>
                      <a:pPr algn="l" fontAlgn="t"/>
                      <a:r>
                        <a:rPr lang="en-US" sz="1800">
                          <a:solidFill>
                            <a:srgbClr val="333333"/>
                          </a:solidFill>
                          <a:latin typeface="Verdana"/>
                        </a:rPr>
                        <a:t>(gif|jpg)</a:t>
                      </a:r>
                    </a:p>
                  </a:txBody>
                  <a:tcPr marL="47625" marR="47625" marT="47625" marB="47625"/>
                </a:tc>
                <a:tc>
                  <a:txBody>
                    <a:bodyPr/>
                    <a:lstStyle/>
                    <a:p>
                      <a:pPr algn="l" fontAlgn="t"/>
                      <a:r>
                        <a:rPr lang="en-US" sz="1800">
                          <a:solidFill>
                            <a:srgbClr val="333333"/>
                          </a:solidFill>
                          <a:latin typeface="Verdana"/>
                        </a:rPr>
                        <a:t>Matches either "gif" or "jpeg"</a:t>
                      </a:r>
                    </a:p>
                  </a:txBody>
                  <a:tcPr marL="47625" marR="47625" marT="47625" marB="47625"/>
                </a:tc>
              </a:tr>
              <a:tr h="370840">
                <a:tc>
                  <a:txBody>
                    <a:bodyPr/>
                    <a:lstStyle/>
                    <a:p>
                      <a:pPr algn="l" fontAlgn="t"/>
                      <a:r>
                        <a:rPr lang="en-US" sz="1800">
                          <a:solidFill>
                            <a:srgbClr val="333333"/>
                          </a:solidFill>
                          <a:latin typeface="Verdana"/>
                        </a:rPr>
                        <a:t>[a-z]+</a:t>
                      </a:r>
                    </a:p>
                  </a:txBody>
                  <a:tcPr marL="47625" marR="47625" marT="47625" marB="47625"/>
                </a:tc>
                <a:tc>
                  <a:txBody>
                    <a:bodyPr/>
                    <a:lstStyle/>
                    <a:p>
                      <a:pPr algn="l" fontAlgn="t"/>
                      <a:r>
                        <a:rPr lang="en-US" sz="1800">
                          <a:solidFill>
                            <a:srgbClr val="333333"/>
                          </a:solidFill>
                          <a:latin typeface="Verdana"/>
                        </a:rPr>
                        <a:t>One or more lowercase letters</a:t>
                      </a:r>
                    </a:p>
                  </a:txBody>
                  <a:tcPr marL="47625" marR="47625" marT="47625" marB="47625"/>
                </a:tc>
              </a:tr>
              <a:tr h="370840">
                <a:tc>
                  <a:txBody>
                    <a:bodyPr/>
                    <a:lstStyle/>
                    <a:p>
                      <a:pPr algn="l" fontAlgn="t"/>
                      <a:r>
                        <a:rPr lang="en-US" sz="1800">
                          <a:solidFill>
                            <a:srgbClr val="333333"/>
                          </a:solidFill>
                          <a:latin typeface="Verdana"/>
                        </a:rPr>
                        <a:t>[0-9\.\-]</a:t>
                      </a:r>
                    </a:p>
                  </a:txBody>
                  <a:tcPr marL="47625" marR="47625" marT="47625" marB="47625"/>
                </a:tc>
                <a:tc>
                  <a:txBody>
                    <a:bodyPr/>
                    <a:lstStyle/>
                    <a:p>
                      <a:pPr algn="l" fontAlgn="t"/>
                      <a:r>
                        <a:rPr lang="en-US" sz="1800">
                          <a:solidFill>
                            <a:srgbClr val="333333"/>
                          </a:solidFill>
                          <a:latin typeface="Verdana"/>
                        </a:rPr>
                        <a:t>Аny number, dot, or minus sign</a:t>
                      </a:r>
                    </a:p>
                  </a:txBody>
                  <a:tcPr marL="47625" marR="47625" marT="47625" marB="47625"/>
                </a:tc>
              </a:tr>
              <a:tr h="370840">
                <a:tc>
                  <a:txBody>
                    <a:bodyPr/>
                    <a:lstStyle/>
                    <a:p>
                      <a:pPr algn="l" fontAlgn="t"/>
                      <a:r>
                        <a:rPr lang="en-US" sz="1800">
                          <a:solidFill>
                            <a:srgbClr val="333333"/>
                          </a:solidFill>
                          <a:latin typeface="Verdana"/>
                        </a:rPr>
                        <a:t>^[a-zA-Z0-9_]{1,}$</a:t>
                      </a:r>
                    </a:p>
                  </a:txBody>
                  <a:tcPr marL="47625" marR="47625" marT="47625" marB="47625"/>
                </a:tc>
                <a:tc>
                  <a:txBody>
                    <a:bodyPr/>
                    <a:lstStyle/>
                    <a:p>
                      <a:pPr algn="l" fontAlgn="t"/>
                      <a:r>
                        <a:rPr lang="en-US" sz="1800" dirty="0">
                          <a:solidFill>
                            <a:srgbClr val="333333"/>
                          </a:solidFill>
                          <a:latin typeface="Verdana"/>
                        </a:rPr>
                        <a:t>Any word of at least one letter, number or _</a:t>
                      </a:r>
                    </a:p>
                  </a:txBody>
                  <a:tcPr marL="47625" marR="47625" marT="47625" marB="47625"/>
                </a:tc>
              </a:tr>
              <a:tr h="370840">
                <a:tc>
                  <a:txBody>
                    <a:bodyPr/>
                    <a:lstStyle/>
                    <a:p>
                      <a:pPr algn="l" fontAlgn="t"/>
                      <a:r>
                        <a:rPr lang="en-US" sz="1800">
                          <a:solidFill>
                            <a:srgbClr val="333333"/>
                          </a:solidFill>
                          <a:latin typeface="Verdana"/>
                        </a:rPr>
                        <a:t>([wx])([yz])</a:t>
                      </a:r>
                    </a:p>
                  </a:txBody>
                  <a:tcPr marL="47625" marR="47625" marT="47625" marB="47625"/>
                </a:tc>
                <a:tc>
                  <a:txBody>
                    <a:bodyPr/>
                    <a:lstStyle/>
                    <a:p>
                      <a:pPr algn="l" fontAlgn="t"/>
                      <a:r>
                        <a:rPr lang="en-US" sz="1800">
                          <a:solidFill>
                            <a:srgbClr val="333333"/>
                          </a:solidFill>
                          <a:latin typeface="Verdana"/>
                        </a:rPr>
                        <a:t>wy, wz, xy, or xz</a:t>
                      </a:r>
                    </a:p>
                  </a:txBody>
                  <a:tcPr marL="47625" marR="47625" marT="47625" marB="47625"/>
                </a:tc>
              </a:tr>
              <a:tr h="370840">
                <a:tc>
                  <a:txBody>
                    <a:bodyPr/>
                    <a:lstStyle/>
                    <a:p>
                      <a:pPr algn="l" fontAlgn="t"/>
                      <a:r>
                        <a:rPr lang="en-US" sz="1800">
                          <a:solidFill>
                            <a:srgbClr val="333333"/>
                          </a:solidFill>
                          <a:latin typeface="Verdana"/>
                        </a:rPr>
                        <a:t>[^A-Za-z0-9]</a:t>
                      </a:r>
                    </a:p>
                  </a:txBody>
                  <a:tcPr marL="47625" marR="47625" marT="47625" marB="47625"/>
                </a:tc>
                <a:tc>
                  <a:txBody>
                    <a:bodyPr/>
                    <a:lstStyle/>
                    <a:p>
                      <a:pPr algn="l" fontAlgn="t"/>
                      <a:r>
                        <a:rPr lang="en-US" sz="1800">
                          <a:solidFill>
                            <a:srgbClr val="333333"/>
                          </a:solidFill>
                          <a:latin typeface="Verdana"/>
                        </a:rPr>
                        <a:t>Any symbol (not a number or a letter)</a:t>
                      </a:r>
                    </a:p>
                  </a:txBody>
                  <a:tcPr marL="47625" marR="47625" marT="47625" marB="47625"/>
                </a:tc>
              </a:tr>
              <a:tr h="370840">
                <a:tc>
                  <a:txBody>
                    <a:bodyPr/>
                    <a:lstStyle/>
                    <a:p>
                      <a:pPr algn="l" fontAlgn="t"/>
                      <a:r>
                        <a:rPr lang="en-US" sz="1800">
                          <a:solidFill>
                            <a:srgbClr val="333333"/>
                          </a:solidFill>
                          <a:latin typeface="Verdana"/>
                        </a:rPr>
                        <a:t>([A-Z]{3}|[0-9]{4})</a:t>
                      </a:r>
                    </a:p>
                  </a:txBody>
                  <a:tcPr marL="47625" marR="47625" marT="47625" marB="47625"/>
                </a:tc>
                <a:tc>
                  <a:txBody>
                    <a:bodyPr/>
                    <a:lstStyle/>
                    <a:p>
                      <a:pPr algn="l" fontAlgn="t"/>
                      <a:r>
                        <a:rPr lang="en-US" sz="1800" dirty="0">
                          <a:solidFill>
                            <a:srgbClr val="333333"/>
                          </a:solidFill>
                          <a:latin typeface="Verdana"/>
                        </a:rPr>
                        <a:t>Matches three letters or four numbers</a:t>
                      </a:r>
                    </a:p>
                  </a:txBody>
                  <a:tcPr marL="47625" marR="47625" marT="47625" marB="4762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r>
              <a:rPr lang="en-US" dirty="0" smtClean="0"/>
              <a:t>    </a:t>
            </a:r>
            <a:endParaRPr lang="en-US" dirty="0"/>
          </a:p>
        </p:txBody>
      </p:sp>
      <p:sp>
        <p:nvSpPr>
          <p:cNvPr id="7" name="Content Placeholder 6"/>
          <p:cNvSpPr>
            <a:spLocks noGrp="1"/>
          </p:cNvSpPr>
          <p:nvPr>
            <p:ph idx="1"/>
          </p:nvPr>
        </p:nvSpPr>
        <p:spPr>
          <a:xfrm>
            <a:off x="457200" y="1600200"/>
            <a:ext cx="8686800" cy="5105400"/>
          </a:xfrm>
        </p:spPr>
        <p:txBody>
          <a:bodyPr/>
          <a:lstStyle/>
          <a:p>
            <a:pPr>
              <a:buNone/>
            </a:pPr>
            <a:r>
              <a:rPr lang="en-US" dirty="0" smtClean="0"/>
              <a:t> </a:t>
            </a:r>
            <a:endParaRPr lang="en-US"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9426" name="Picture 2"/>
          <p:cNvPicPr>
            <a:picLocks noChangeAspect="1" noChangeArrowheads="1"/>
          </p:cNvPicPr>
          <p:nvPr/>
        </p:nvPicPr>
        <p:blipFill>
          <a:blip r:embed="rId2" cstate="print"/>
          <a:srcRect/>
          <a:stretch>
            <a:fillRect/>
          </a:stretch>
        </p:blipFill>
        <p:spPr bwMode="auto">
          <a:xfrm>
            <a:off x="609600" y="228600"/>
            <a:ext cx="7315200" cy="642599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3-Tier Architecture</a:t>
            </a:r>
            <a:endParaRPr lang="en-US" dirty="0"/>
          </a:p>
        </p:txBody>
      </p:sp>
      <p:sp>
        <p:nvSpPr>
          <p:cNvPr id="3" name="Content Placeholder 2"/>
          <p:cNvSpPr>
            <a:spLocks noGrp="1"/>
          </p:cNvSpPr>
          <p:nvPr>
            <p:ph idx="1"/>
          </p:nvPr>
        </p:nvSpPr>
        <p:spPr/>
        <p:txBody>
          <a:bodyPr/>
          <a:lstStyle/>
          <a:p>
            <a:pPr>
              <a:buNone/>
            </a:pPr>
            <a:r>
              <a:rPr lang="en-US" dirty="0"/>
              <a:t> </a:t>
            </a:r>
            <a:r>
              <a:rPr lang="en-US" dirty="0" smtClean="0"/>
              <a:t>  </a:t>
            </a:r>
            <a:endParaRPr lang="en-US" dirty="0"/>
          </a:p>
        </p:txBody>
      </p:sp>
      <p:pic>
        <p:nvPicPr>
          <p:cNvPr id="4" name="Picture 3"/>
          <p:cNvPicPr/>
          <p:nvPr/>
        </p:nvPicPr>
        <p:blipFill>
          <a:blip r:embed="rId2" cstate="print"/>
          <a:srcRect/>
          <a:stretch>
            <a:fillRect/>
          </a:stretch>
        </p:blipFill>
        <p:spPr bwMode="auto">
          <a:xfrm>
            <a:off x="1219200" y="1676400"/>
            <a:ext cx="6629400" cy="5181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3-Tier Architecture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3074" name="Picture 2" descr="C:\Documents and Settings\Administrator\Desktop\CSCI_311-Current\scn0004.tif"/>
          <p:cNvPicPr>
            <a:picLocks noChangeAspect="1" noChangeArrowheads="1"/>
          </p:cNvPicPr>
          <p:nvPr/>
        </p:nvPicPr>
        <p:blipFill>
          <a:blip r:embed="rId2" cstate="print"/>
          <a:srcRect/>
          <a:stretch>
            <a:fillRect/>
          </a:stretch>
        </p:blipFill>
        <p:spPr bwMode="auto">
          <a:xfrm>
            <a:off x="0" y="1752600"/>
            <a:ext cx="9144000" cy="355435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Mix Application Languages with Databases</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3074" name="Picture 2" descr="C:\Documents and Settings\Administrator\Desktop\CSCI_311-Current\scn0004.tif"/>
          <p:cNvPicPr>
            <a:picLocks noChangeAspect="1" noChangeArrowheads="1"/>
          </p:cNvPicPr>
          <p:nvPr/>
        </p:nvPicPr>
        <p:blipFill>
          <a:blip r:embed="rId2" cstate="print"/>
          <a:srcRect/>
          <a:stretch>
            <a:fillRect/>
          </a:stretch>
        </p:blipFill>
        <p:spPr bwMode="auto">
          <a:xfrm>
            <a:off x="2209800" y="1524000"/>
            <a:ext cx="6172200" cy="2399187"/>
          </a:xfrm>
          <a:prstGeom prst="rect">
            <a:avLst/>
          </a:prstGeom>
          <a:noFill/>
        </p:spPr>
      </p:pic>
      <p:graphicFrame>
        <p:nvGraphicFramePr>
          <p:cNvPr id="7" name="Table 6"/>
          <p:cNvGraphicFramePr>
            <a:graphicFrameLocks noGrp="1"/>
          </p:cNvGraphicFramePr>
          <p:nvPr/>
        </p:nvGraphicFramePr>
        <p:xfrm>
          <a:off x="1219200" y="3886200"/>
          <a:ext cx="7010400" cy="2743202"/>
        </p:xfrm>
        <a:graphic>
          <a:graphicData uri="http://schemas.openxmlformats.org/drawingml/2006/table">
            <a:tbl>
              <a:tblPr/>
              <a:tblGrid>
                <a:gridCol w="1075506"/>
                <a:gridCol w="1273680"/>
                <a:gridCol w="1936324"/>
                <a:gridCol w="1610162"/>
                <a:gridCol w="1114728"/>
              </a:tblGrid>
              <a:tr h="391886">
                <a:tc>
                  <a:txBody>
                    <a:bodyPr/>
                    <a:lstStyle/>
                    <a:p>
                      <a:pPr marL="0" marR="0" algn="ctr">
                        <a:spcBef>
                          <a:spcPts val="0"/>
                        </a:spcBef>
                        <a:spcAft>
                          <a:spcPts val="0"/>
                        </a:spcAft>
                      </a:pPr>
                      <a:r>
                        <a:rPr lang="en-US" sz="1100" b="1" dirty="0">
                          <a:latin typeface="Times New Roman"/>
                          <a:ea typeface="Times New Roman"/>
                          <a:cs typeface="Times New Roman"/>
                        </a:rPr>
                        <a:t>Vendor / open source</a:t>
                      </a: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Times New Roman"/>
                        </a:rPr>
                        <a:t>Application program</a:t>
                      </a: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Times New Roman"/>
                        </a:rPr>
                        <a:t>Database API           </a:t>
                      </a: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Times New Roman"/>
                        </a:rPr>
                        <a:t>Drivers</a:t>
                      </a: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Times New Roman"/>
                        </a:rPr>
                        <a:t>Databases</a:t>
                      </a: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marL="0" marR="0" algn="ctr">
                        <a:spcBef>
                          <a:spcPts val="0"/>
                        </a:spcBef>
                        <a:spcAft>
                          <a:spcPts val="0"/>
                        </a:spcAft>
                      </a:pPr>
                      <a:r>
                        <a:rPr lang="en-US" sz="1100">
                          <a:latin typeface="Times New Roman"/>
                          <a:ea typeface="Times New Roman"/>
                          <a:cs typeface="Times New Roman"/>
                        </a:rPr>
                        <a:t>Microsoft for single user db</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Access forms and reports</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ODBC</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Access driver</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Access</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829">
                <a:tc>
                  <a:txBody>
                    <a:bodyPr/>
                    <a:lstStyle/>
                    <a:p>
                      <a:pPr marL="0" marR="0" algn="ctr">
                        <a:spcBef>
                          <a:spcPts val="0"/>
                        </a:spcBef>
                        <a:spcAft>
                          <a:spcPts val="0"/>
                        </a:spcAft>
                      </a:pPr>
                      <a:r>
                        <a:rPr lang="en-US" sz="1100">
                          <a:latin typeface="Times New Roman"/>
                          <a:ea typeface="Times New Roman"/>
                          <a:cs typeface="Times New Roman"/>
                        </a:rPr>
                        <a:t>Microsoft</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ASP.NET (Visual Basic, J#, C#)</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ADO.NET</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SQL Server driver</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SQL Server</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829">
                <a:tc>
                  <a:txBody>
                    <a:bodyPr/>
                    <a:lstStyle/>
                    <a:p>
                      <a:pPr marL="0" marR="0" algn="ctr">
                        <a:spcBef>
                          <a:spcPts val="0"/>
                        </a:spcBef>
                        <a:spcAft>
                          <a:spcPts val="0"/>
                        </a:spcAft>
                      </a:pPr>
                      <a:r>
                        <a:rPr lang="en-US" sz="1100">
                          <a:latin typeface="Times New Roman"/>
                          <a:ea typeface="Times New Roman"/>
                          <a:cs typeface="Times New Roman"/>
                        </a:rPr>
                        <a:t>Sun Microsystems</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Java</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JDBC</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Oracle driver</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Times New Roman"/>
                          <a:ea typeface="Times New Roman"/>
                          <a:cs typeface="Times New Roman"/>
                        </a:rPr>
                        <a:t>Oracle</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marL="0" marR="0" algn="ctr">
                        <a:spcBef>
                          <a:spcPts val="0"/>
                        </a:spcBef>
                        <a:spcAft>
                          <a:spcPts val="0"/>
                        </a:spcAft>
                      </a:pPr>
                      <a:r>
                        <a:rPr lang="en-US" sz="1100">
                          <a:latin typeface="Times New Roman"/>
                          <a:ea typeface="Times New Roman"/>
                          <a:cs typeface="Times New Roman"/>
                        </a:rPr>
                        <a:t>Open source</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PHP</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Times New Roman"/>
                          <a:ea typeface="Times New Roman"/>
                          <a:cs typeface="Times New Roman"/>
                        </a:rPr>
                        <a:t>Libraries (ex. </a:t>
                      </a:r>
                      <a:r>
                        <a:rPr lang="en-US" sz="1100" dirty="0" smtClean="0">
                          <a:latin typeface="Times New Roman"/>
                          <a:ea typeface="Times New Roman"/>
                          <a:cs typeface="Times New Roman"/>
                        </a:rPr>
                        <a:t>PDO)</a:t>
                      </a: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MySQL driver </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MySQL or XML</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a:txBody>
                    <a:bodyPr/>
                    <a:lstStyle/>
                    <a:p>
                      <a:pPr marL="0" marR="0">
                        <a:spcBef>
                          <a:spcPts val="0"/>
                        </a:spcBef>
                        <a:spcAft>
                          <a:spcPts val="0"/>
                        </a:spcAft>
                      </a:pPr>
                      <a:r>
                        <a:rPr lang="en-US" sz="1100">
                          <a:latin typeface="Times New Roman"/>
                          <a:ea typeface="Times New Roman"/>
                          <a:cs typeface="Times New Roman"/>
                        </a:rPr>
                        <a:t>Oracle</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Oracle driver</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cs typeface="Times New Roman"/>
                        </a:rPr>
                        <a:t>Oracle</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a:txBody>
                    <a:bodyPr/>
                    <a:lstStyle/>
                    <a:p>
                      <a:pPr marL="0" marR="0">
                        <a:spcBef>
                          <a:spcPts val="0"/>
                        </a:spcBef>
                        <a:spcAft>
                          <a:spcPts val="0"/>
                        </a:spcAft>
                      </a:pPr>
                      <a:r>
                        <a:rPr lang="en-US" sz="1100">
                          <a:latin typeface="Times New Roman"/>
                          <a:ea typeface="Times New Roman"/>
                          <a:cs typeface="Times New Roman"/>
                        </a:rPr>
                        <a:t>Open source</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Times New Roman"/>
                          <a:ea typeface="Times New Roman"/>
                          <a:cs typeface="Times New Roman"/>
                        </a:rPr>
                        <a:t>XML</a:t>
                      </a: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a:t>
            </a:r>
            <a:r>
              <a:rPr lang="en-US" smtClean="0"/>
              <a:t>Data Objects</a:t>
            </a:r>
            <a:endParaRPr lang="en-US"/>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3"/>
          <p:cNvPicPr/>
          <p:nvPr/>
        </p:nvPicPr>
        <p:blipFill>
          <a:blip r:embed="rId2" cstate="print"/>
          <a:srcRect/>
          <a:stretch>
            <a:fillRect/>
          </a:stretch>
        </p:blipFill>
        <p:spPr bwMode="auto">
          <a:xfrm>
            <a:off x="381000" y="2057400"/>
            <a:ext cx="8382000" cy="2286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468562"/>
          </a:xfrm>
        </p:spPr>
        <p:txBody>
          <a:bodyPr>
            <a:normAutofit/>
          </a:bodyPr>
          <a:lstStyle/>
          <a:p>
            <a:r>
              <a:rPr lang="en-US" sz="6000" b="1" dirty="0" smtClean="0"/>
              <a:t>Chapter 1:  Fundamentals</a:t>
            </a:r>
            <a:endParaRPr lang="en-US" sz="60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IANA, Internet Assigned Numbers Authority</a:t>
            </a: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2681287" y="2949575"/>
            <a:ext cx="3781425" cy="2009775"/>
          </a:xfrm>
          <a:prstGeom prst="rect">
            <a:avLst/>
          </a:prstGeom>
          <a:noFill/>
          <a:ln w="9525">
            <a:noFill/>
            <a:round/>
            <a:headEnd/>
            <a:tailEnd/>
          </a:ln>
          <a:effectLst/>
        </p:spPr>
      </p:pic>
      <p:sp>
        <p:nvSpPr>
          <p:cNvPr id="5" name="TextBox 4"/>
          <p:cNvSpPr txBox="1"/>
          <p:nvPr/>
        </p:nvSpPr>
        <p:spPr>
          <a:xfrm>
            <a:off x="457200" y="1600200"/>
            <a:ext cx="8153400" cy="923330"/>
          </a:xfrm>
          <a:prstGeom prst="rect">
            <a:avLst/>
          </a:prstGeom>
          <a:noFill/>
        </p:spPr>
        <p:txBody>
          <a:bodyPr wrap="square" rtlCol="0">
            <a:spAutoFit/>
          </a:bodyPr>
          <a:lstStyle/>
          <a:p>
            <a:r>
              <a:rPr lang="en-US" dirty="0" smtClean="0">
                <a:solidFill>
                  <a:srgbClr val="000000"/>
                </a:solidFill>
                <a:ea typeface="SimSun" charset="0"/>
                <a:cs typeface="SimSun" charset="0"/>
              </a:rPr>
              <a:t>IANA issues CIDR blocks of IP addresses to Regional Internet Registries (RIRs). These then percolate down the customer food chain</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Internet Protocol Stack</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1295400"/>
            <a:ext cx="5505450" cy="4732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30362"/>
          </a:xfrm>
        </p:spPr>
        <p:txBody>
          <a:bodyPr>
            <a:normAutofit/>
          </a:bodyPr>
          <a:lstStyle/>
          <a:p>
            <a:r>
              <a:rPr lang="en-US" dirty="0" smtClean="0"/>
              <a:t>Regional Internet Registries World Map</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762000" y="2273300"/>
            <a:ext cx="762000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Questions from Students</a:t>
            </a:r>
            <a:endParaRPr lang="en-US" dirty="0"/>
          </a:p>
        </p:txBody>
      </p:sp>
      <p:sp>
        <p:nvSpPr>
          <p:cNvPr id="3" name="Content Placeholder 2"/>
          <p:cNvSpPr>
            <a:spLocks noGrp="1"/>
          </p:cNvSpPr>
          <p:nvPr>
            <p:ph idx="1"/>
          </p:nvPr>
        </p:nvSpPr>
        <p:spPr>
          <a:xfrm>
            <a:off x="914400" y="1752600"/>
            <a:ext cx="7772400" cy="4648200"/>
          </a:xfrm>
        </p:spPr>
        <p:txBody>
          <a:bodyPr>
            <a:normAutofit lnSpcReduction="10000"/>
          </a:bodyPr>
          <a:lstStyle/>
          <a:p>
            <a:r>
              <a:rPr lang="en-US" dirty="0" smtClean="0"/>
              <a:t>I have a hard time understanding HTTP</a:t>
            </a:r>
          </a:p>
          <a:p>
            <a:r>
              <a:rPr lang="en-US" dirty="0" smtClean="0"/>
              <a:t>What is the gopher protocol?</a:t>
            </a:r>
          </a:p>
          <a:p>
            <a:r>
              <a:rPr lang="en-US" dirty="0" smtClean="0"/>
              <a:t>What does background process mean?</a:t>
            </a:r>
          </a:p>
          <a:p>
            <a:r>
              <a:rPr lang="en-US" dirty="0" smtClean="0"/>
              <a:t>The book says that sometimes different kinds of content, such as images, are stored outside the document root.  Is this because images take up more space than plain text?</a:t>
            </a:r>
          </a:p>
          <a:p>
            <a:r>
              <a:rPr lang="en-US" dirty="0" smtClean="0"/>
              <a:t>It would be nice to see examples of filters and plug-ins, and how exactly those work.</a:t>
            </a:r>
          </a:p>
          <a:p>
            <a:pPr>
              <a:buNone/>
            </a:pPr>
            <a:endParaRPr lang="en-US" dirty="0" smtClean="0"/>
          </a:p>
          <a:p>
            <a:pPr>
              <a:buNone/>
            </a:pPr>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 History </a:t>
            </a:r>
            <a:endParaRPr lang="en-US" dirty="0"/>
          </a:p>
        </p:txBody>
      </p:sp>
      <p:sp>
        <p:nvSpPr>
          <p:cNvPr id="2" name="Content Placeholder 1"/>
          <p:cNvSpPr>
            <a:spLocks noGrp="1"/>
          </p:cNvSpPr>
          <p:nvPr>
            <p:ph idx="1"/>
          </p:nvPr>
        </p:nvSpPr>
        <p:spPr/>
        <p:txBody>
          <a:bodyPr/>
          <a:lstStyle/>
          <a:p>
            <a:r>
              <a:rPr lang="en-US" dirty="0" smtClean="0"/>
              <a:t>Developed by </a:t>
            </a:r>
            <a:r>
              <a:rPr lang="en-US" dirty="0" err="1" smtClean="0"/>
              <a:t>Rasmus</a:t>
            </a:r>
            <a:r>
              <a:rPr lang="en-US" dirty="0" smtClean="0"/>
              <a:t> </a:t>
            </a:r>
            <a:r>
              <a:rPr lang="en-US" dirty="0" err="1" smtClean="0"/>
              <a:t>Lerdorf</a:t>
            </a:r>
            <a:r>
              <a:rPr lang="en-US" dirty="0" smtClean="0"/>
              <a:t>, 1994</a:t>
            </a:r>
          </a:p>
          <a:p>
            <a:r>
              <a:rPr lang="en-US" dirty="0" smtClean="0"/>
              <a:t>For personal use – help him track visitors on his personal home page.</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US" dirty="0"/>
          </a:p>
        </p:txBody>
      </p:sp>
      <p:sp>
        <p:nvSpPr>
          <p:cNvPr id="3" name="Content Placeholder 2"/>
          <p:cNvSpPr>
            <a:spLocks noGrp="1"/>
          </p:cNvSpPr>
          <p:nvPr>
            <p:ph idx="1"/>
          </p:nvPr>
        </p:nvSpPr>
        <p:spPr/>
        <p:txBody>
          <a:bodyPr>
            <a:normAutofit/>
          </a:bodyPr>
          <a:lstStyle/>
          <a:p>
            <a:pPr>
              <a:buNone/>
            </a:pPr>
            <a:r>
              <a:rPr lang="en-US" dirty="0" smtClean="0"/>
              <a:t>HTTP (Hypertext Transfer Protocol) </a:t>
            </a:r>
          </a:p>
          <a:p>
            <a:r>
              <a:rPr lang="en-US" dirty="0" smtClean="0"/>
              <a:t>TCP/IP application layer protocol basic for the web</a:t>
            </a:r>
          </a:p>
          <a:p>
            <a:r>
              <a:rPr lang="en-US" dirty="0" smtClean="0"/>
              <a:t>Request-response oriented, client submits HTTP request to server, server responds</a:t>
            </a:r>
          </a:p>
          <a:p>
            <a:pPr>
              <a:buNone/>
            </a:pPr>
            <a:r>
              <a:rPr lang="en-US" dirty="0" smtClean="0">
                <a:hlinkClick r:id="rId2"/>
              </a:rPr>
              <a:t>http://www.bpsharma.in/eLearning/Networking/OSI_Reference_Model.htm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Internet Protocol Stack</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1295400"/>
            <a:ext cx="5505450" cy="4732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Gopher Protocol</a:t>
            </a:r>
            <a:endParaRPr lang="en-US" dirty="0"/>
          </a:p>
        </p:txBody>
      </p:sp>
      <p:sp>
        <p:nvSpPr>
          <p:cNvPr id="3" name="Content Placeholder 2"/>
          <p:cNvSpPr>
            <a:spLocks noGrp="1"/>
          </p:cNvSpPr>
          <p:nvPr>
            <p:ph idx="1"/>
          </p:nvPr>
        </p:nvSpPr>
        <p:spPr/>
        <p:txBody>
          <a:bodyPr/>
          <a:lstStyle/>
          <a:p>
            <a:pPr>
              <a:buNone/>
            </a:pPr>
            <a:r>
              <a:rPr lang="en-US" dirty="0" smtClean="0"/>
              <a:t>Gopher protocol:</a:t>
            </a:r>
          </a:p>
          <a:p>
            <a:r>
              <a:rPr lang="en-US" dirty="0" smtClean="0"/>
              <a:t>TCP/IP application layer protocol for distributing, searching and retrieving documents over the Internet. </a:t>
            </a:r>
          </a:p>
          <a:p>
            <a:r>
              <a:rPr lang="en-US" dirty="0" smtClean="0"/>
              <a:t>Predecessor of the Web</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Questions</a:t>
            </a:r>
            <a:endParaRPr lang="en-US" dirty="0"/>
          </a:p>
        </p:txBody>
      </p:sp>
      <p:sp>
        <p:nvSpPr>
          <p:cNvPr id="3" name="Content Placeholder 2"/>
          <p:cNvSpPr>
            <a:spLocks noGrp="1"/>
          </p:cNvSpPr>
          <p:nvPr>
            <p:ph idx="1"/>
          </p:nvPr>
        </p:nvSpPr>
        <p:spPr>
          <a:xfrm>
            <a:off x="914400" y="1143000"/>
            <a:ext cx="7772400" cy="5257800"/>
          </a:xfrm>
        </p:spPr>
        <p:txBody>
          <a:bodyPr>
            <a:normAutofit/>
          </a:bodyPr>
          <a:lstStyle/>
          <a:p>
            <a:r>
              <a:rPr lang="en-US" dirty="0" smtClean="0"/>
              <a:t>What is the difference between a markup language and a meta-markup language?</a:t>
            </a:r>
          </a:p>
          <a:p>
            <a:r>
              <a:rPr lang="en-US" dirty="0" smtClean="0"/>
              <a:t>What is the main difference between HTML, XHTML and XML?</a:t>
            </a:r>
          </a:p>
          <a:p>
            <a:r>
              <a:rPr lang="en-US" dirty="0" smtClean="0"/>
              <a:t>Why would I want to use flash on a website?</a:t>
            </a:r>
          </a:p>
          <a:p>
            <a:r>
              <a:rPr lang="en-US" dirty="0" smtClean="0"/>
              <a:t>Should we be able to answer all of the questions at the end of chapter 1?</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Markup and Meta Markup Language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Markup languages typically tell how text is formatted</a:t>
            </a:r>
          </a:p>
          <a:p>
            <a:r>
              <a:rPr lang="en-US" dirty="0" smtClean="0"/>
              <a:t>HTML designed to go beyond and tell the structure of document</a:t>
            </a:r>
          </a:p>
          <a:p>
            <a:r>
              <a:rPr lang="en-US" dirty="0" smtClean="0"/>
              <a:t>Meta provides information about how the markup is structure. </a:t>
            </a:r>
          </a:p>
          <a:p>
            <a:r>
              <a:rPr lang="en-US" dirty="0" smtClean="0"/>
              <a:t>HTML – markup</a:t>
            </a:r>
          </a:p>
          <a:p>
            <a:r>
              <a:rPr lang="en-US" dirty="0" smtClean="0"/>
              <a:t>XML – meta markup</a:t>
            </a:r>
          </a:p>
          <a:p>
            <a:r>
              <a:rPr lang="en-US" dirty="0" smtClean="0"/>
              <a:t>XHTML – a combination of HTML and XML</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Questions</a:t>
            </a:r>
            <a:endParaRPr lang="en-US" dirty="0"/>
          </a:p>
        </p:txBody>
      </p:sp>
      <p:sp>
        <p:nvSpPr>
          <p:cNvPr id="3" name="Content Placeholder 2"/>
          <p:cNvSpPr>
            <a:spLocks noGrp="1"/>
          </p:cNvSpPr>
          <p:nvPr>
            <p:ph idx="1"/>
          </p:nvPr>
        </p:nvSpPr>
        <p:spPr/>
        <p:txBody>
          <a:bodyPr>
            <a:normAutofit/>
          </a:bodyPr>
          <a:lstStyle/>
          <a:p>
            <a:r>
              <a:rPr lang="en-US" dirty="0" smtClean="0"/>
              <a:t>Will I be able to work on code/programming (for this class) from home or will I need to use the computer lab?</a:t>
            </a:r>
          </a:p>
          <a:p>
            <a:r>
              <a:rPr lang="en-US" dirty="0" smtClean="0"/>
              <a:t> If I can work from home : what will I need to install / where should I go to get started?</a:t>
            </a:r>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Will we have access to a DBMS system like </a:t>
            </a:r>
            <a:r>
              <a:rPr lang="en-US" dirty="0" err="1" smtClean="0"/>
              <a:t>MySQL</a:t>
            </a:r>
            <a:r>
              <a:rPr lang="en-US" dirty="0" smtClean="0"/>
              <a:t> on the Katie or </a:t>
            </a:r>
            <a:r>
              <a:rPr lang="en-US" dirty="0" err="1" smtClean="0"/>
              <a:t>Eyown</a:t>
            </a:r>
            <a:r>
              <a:rPr lang="en-US" dirty="0" smtClean="0"/>
              <a:t> server?</a:t>
            </a:r>
          </a:p>
          <a:p>
            <a:r>
              <a:rPr lang="en-US" dirty="0" smtClean="0"/>
              <a:t>  If we do have a DBMS system, will we be able to control the permissions on the database, create, update, delete tables?</a:t>
            </a:r>
          </a:p>
          <a:p>
            <a:r>
              <a:rPr lang="en-US" dirty="0" smtClean="0"/>
              <a:t>  Will we have access to multiple databases so we can organize our data?</a:t>
            </a:r>
          </a:p>
          <a:p>
            <a:r>
              <a:rPr lang="en-US" dirty="0" smtClean="0"/>
              <a:t>  Will the DBMS have a front end like </a:t>
            </a:r>
            <a:r>
              <a:rPr lang="en-US" dirty="0" err="1" smtClean="0"/>
              <a:t>phpMyAdmin</a:t>
            </a:r>
            <a:r>
              <a:rPr lang="en-US" dirty="0" smtClean="0"/>
              <a:t> or will we have console access through putty?</a:t>
            </a:r>
          </a:p>
          <a:p>
            <a:r>
              <a:rPr lang="en-US" dirty="0" smtClean="0"/>
              <a:t> Will we be learning anything about XML, and if so, to what extent and in your opinion what are the pros and cons?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idx="1"/>
          </p:nvPr>
        </p:nvSpPr>
        <p:spPr/>
        <p:txBody>
          <a:bodyPr/>
          <a:lstStyle/>
          <a:p>
            <a:r>
              <a:rPr lang="en-US" dirty="0" smtClean="0"/>
              <a:t>No databases on </a:t>
            </a:r>
            <a:r>
              <a:rPr lang="en-US" dirty="0" err="1" smtClean="0"/>
              <a:t>katie</a:t>
            </a:r>
            <a:r>
              <a:rPr lang="en-US" dirty="0" smtClean="0"/>
              <a:t> yet</a:t>
            </a:r>
          </a:p>
          <a:p>
            <a:r>
              <a:rPr lang="en-US" dirty="0" smtClean="0"/>
              <a:t>On </a:t>
            </a:r>
            <a:r>
              <a:rPr lang="en-US" dirty="0" err="1" smtClean="0"/>
              <a:t>eowyn</a:t>
            </a:r>
            <a:r>
              <a:rPr lang="en-US" dirty="0" smtClean="0"/>
              <a:t>: </a:t>
            </a:r>
          </a:p>
          <a:p>
            <a:pPr lvl="1"/>
            <a:r>
              <a:rPr lang="en-US" dirty="0" smtClean="0"/>
              <a:t>Executable mysql.exe is located in /</a:t>
            </a:r>
            <a:r>
              <a:rPr lang="en-US" dirty="0" err="1" smtClean="0"/>
              <a:t>usr</a:t>
            </a:r>
            <a:r>
              <a:rPr lang="en-US" dirty="0" smtClean="0"/>
              <a:t>/bin</a:t>
            </a:r>
          </a:p>
          <a:p>
            <a:pPr lvl="1"/>
            <a:r>
              <a:rPr lang="en-US" dirty="0" smtClean="0"/>
              <a:t>Databases are located in /</a:t>
            </a:r>
            <a:r>
              <a:rPr lang="en-US" dirty="0" err="1" smtClean="0"/>
              <a:t>var</a:t>
            </a:r>
            <a:r>
              <a:rPr lang="en-US" dirty="0" smtClean="0"/>
              <a:t>/lib/</a:t>
            </a:r>
            <a:r>
              <a:rPr lang="en-US" dirty="0" err="1" smtClean="0"/>
              <a:t>mysql</a:t>
            </a:r>
            <a:endParaRPr lang="en-US" dirty="0" smtClean="0"/>
          </a:p>
          <a:p>
            <a:pPr lvl="1"/>
            <a:r>
              <a:rPr lang="en-US" dirty="0" smtClean="0"/>
              <a:t>Show how to interact with </a:t>
            </a:r>
            <a:r>
              <a:rPr lang="en-US" dirty="0" err="1" smtClean="0"/>
              <a:t>mysql</a:t>
            </a:r>
            <a:endParaRPr lang="en-US" dirty="0" smtClean="0"/>
          </a:p>
          <a:p>
            <a:pPr lvl="1">
              <a:buNone/>
            </a:pPr>
            <a:r>
              <a:rPr lang="en-US" dirty="0" smtClean="0"/>
              <a:t>                         </a:t>
            </a:r>
            <a:r>
              <a:rPr lang="en-US" dirty="0" err="1" smtClean="0"/>
              <a:t>mysql</a:t>
            </a:r>
            <a:r>
              <a:rPr lang="en-US" dirty="0" smtClean="0"/>
              <a:t> - -user = </a:t>
            </a:r>
            <a:r>
              <a:rPr lang="en-US" dirty="0" err="1" smtClean="0"/>
              <a:t>agr</a:t>
            </a:r>
            <a:r>
              <a:rPr lang="en-US" dirty="0" smtClean="0"/>
              <a:t> - -password = “ “ </a:t>
            </a:r>
            <a:r>
              <a:rPr lang="en-US" dirty="0" err="1" smtClean="0"/>
              <a:t>agr</a:t>
            </a:r>
            <a:r>
              <a:rPr lang="en-US" dirty="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Questions</a:t>
            </a:r>
            <a:endParaRPr lang="en-US" dirty="0"/>
          </a:p>
        </p:txBody>
      </p:sp>
      <p:sp>
        <p:nvSpPr>
          <p:cNvPr id="3" name="Content Placeholder 2"/>
          <p:cNvSpPr>
            <a:spLocks noGrp="1"/>
          </p:cNvSpPr>
          <p:nvPr>
            <p:ph idx="1"/>
          </p:nvPr>
        </p:nvSpPr>
        <p:spPr/>
        <p:txBody>
          <a:bodyPr/>
          <a:lstStyle/>
          <a:p>
            <a:r>
              <a:rPr lang="en-US" dirty="0" smtClean="0"/>
              <a:t> What will we be doing with security this term? (.</a:t>
            </a:r>
            <a:r>
              <a:rPr lang="en-US" dirty="0" err="1" smtClean="0"/>
              <a:t>htaccess</a:t>
            </a:r>
            <a:r>
              <a:rPr lang="en-US" dirty="0" smtClean="0"/>
              <a:t>? hashing? Databases?)</a:t>
            </a:r>
          </a:p>
          <a:p>
            <a:r>
              <a:rPr lang="en-US" dirty="0" smtClean="0"/>
              <a:t> Do we have to use </a:t>
            </a:r>
            <a:r>
              <a:rPr lang="en-US" dirty="0" err="1" smtClean="0"/>
              <a:t>Javascript</a:t>
            </a:r>
            <a:r>
              <a:rPr lang="en-US" dirty="0" smtClean="0"/>
              <a:t> on our pages or can we avoid it? (Not all browser support it and it is a potential security risk).</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Comments</a:t>
            </a:r>
            <a:endParaRPr lang="en-US" dirty="0"/>
          </a:p>
        </p:txBody>
      </p:sp>
      <p:sp>
        <p:nvSpPr>
          <p:cNvPr id="3" name="Content Placeholder 2"/>
          <p:cNvSpPr>
            <a:spLocks noGrp="1"/>
          </p:cNvSpPr>
          <p:nvPr>
            <p:ph idx="1"/>
          </p:nvPr>
        </p:nvSpPr>
        <p:spPr>
          <a:xfrm>
            <a:off x="914400" y="1143000"/>
            <a:ext cx="7772400" cy="6400800"/>
          </a:xfrm>
        </p:spPr>
        <p:txBody>
          <a:bodyPr>
            <a:normAutofit fontScale="55000" lnSpcReduction="20000"/>
          </a:bodyPr>
          <a:lstStyle/>
          <a:p>
            <a:r>
              <a:rPr lang="en-US" sz="4400" dirty="0" smtClean="0"/>
              <a:t>most people do not understand that the internet is a big jumble of servers </a:t>
            </a:r>
          </a:p>
          <a:p>
            <a:r>
              <a:rPr lang="en-US" sz="4400" dirty="0" smtClean="0"/>
              <a:t>the web is a tool that most people do not understand</a:t>
            </a:r>
          </a:p>
          <a:p>
            <a:r>
              <a:rPr lang="en-US" sz="4400" dirty="0" smtClean="0"/>
              <a:t>Section 1.8, on Security, reminded me once again that security and web pages usually have to go hand in hand. If not for https, </a:t>
            </a:r>
            <a:r>
              <a:rPr lang="en-US" sz="4400" dirty="0" err="1" smtClean="0"/>
              <a:t>ftps</a:t>
            </a:r>
            <a:r>
              <a:rPr lang="en-US" sz="4400" dirty="0" smtClean="0"/>
              <a:t>, and </a:t>
            </a:r>
            <a:r>
              <a:rPr lang="en-US" sz="4400" dirty="0" err="1" smtClean="0"/>
              <a:t>ssh</a:t>
            </a:r>
            <a:r>
              <a:rPr lang="en-US" sz="4400" dirty="0" smtClean="0"/>
              <a:t>, certain things, like financial transactions and confidential information transfer. </a:t>
            </a:r>
          </a:p>
          <a:p>
            <a:r>
              <a:rPr lang="en-US" sz="4400" dirty="0" smtClean="0"/>
              <a:t>After reading chapter 1 </a:t>
            </a:r>
            <a:r>
              <a:rPr lang="en-US" sz="4400" dirty="0" err="1" smtClean="0"/>
              <a:t>i</a:t>
            </a:r>
            <a:r>
              <a:rPr lang="en-US" sz="4400" dirty="0" smtClean="0"/>
              <a:t> don't really have any questions, I thought it was a good review chapter for the stuff that </a:t>
            </a:r>
            <a:r>
              <a:rPr lang="en-US" sz="4400" dirty="0" err="1" smtClean="0"/>
              <a:t>i</a:t>
            </a:r>
            <a:r>
              <a:rPr lang="en-US" sz="4400" dirty="0" smtClean="0"/>
              <a:t> already knew about and even for the things that </a:t>
            </a:r>
            <a:r>
              <a:rPr lang="en-US" sz="4400" dirty="0" err="1" smtClean="0"/>
              <a:t>i</a:t>
            </a:r>
            <a:r>
              <a:rPr lang="en-US" sz="4400" dirty="0" smtClean="0"/>
              <a:t> have never heard of or used. </a:t>
            </a:r>
          </a:p>
          <a:p>
            <a:r>
              <a:rPr lang="en-US" sz="4400" dirty="0" smtClean="0"/>
              <a:t>Most of this chapter includes things that I have learned extensively in my Web Server Administration classes on south campus. It was nice to review it though, since it's been a while. :)</a:t>
            </a:r>
          </a:p>
          <a:p>
            <a:endParaRPr lang="en-US" dirty="0" smtClean="0"/>
          </a:p>
          <a:p>
            <a:endParaRPr lang="en-US" dirty="0" smtClean="0"/>
          </a:p>
          <a:p>
            <a:endParaRPr lang="en-US" dirty="0" smtClean="0"/>
          </a:p>
          <a:p>
            <a:endParaRPr lang="en-US" dirty="0" smtClean="0"/>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 History (continued)</a:t>
            </a:r>
            <a:endParaRPr lang="en-US" dirty="0"/>
          </a:p>
        </p:txBody>
      </p:sp>
      <p:sp>
        <p:nvSpPr>
          <p:cNvPr id="2" name="Content Placeholder 1"/>
          <p:cNvSpPr>
            <a:spLocks noGrp="1"/>
          </p:cNvSpPr>
          <p:nvPr>
            <p:ph idx="1"/>
          </p:nvPr>
        </p:nvSpPr>
        <p:spPr>
          <a:xfrm>
            <a:off x="457200" y="1219200"/>
            <a:ext cx="8229600" cy="4788091"/>
          </a:xfrm>
        </p:spPr>
        <p:txBody>
          <a:bodyPr>
            <a:normAutofit/>
          </a:bodyPr>
          <a:lstStyle/>
          <a:p>
            <a:pPr>
              <a:buNone/>
            </a:pPr>
            <a:r>
              <a:rPr lang="en-US" b="1" dirty="0" smtClean="0"/>
              <a:t>          </a:t>
            </a:r>
          </a:p>
          <a:p>
            <a:pPr>
              <a:buNone/>
            </a:pPr>
            <a:r>
              <a:rPr lang="en-US" b="1" dirty="0" smtClean="0"/>
              <a:t>           </a:t>
            </a:r>
            <a:r>
              <a:rPr lang="en-US" b="1" u="sng" dirty="0" smtClean="0"/>
              <a:t>P</a:t>
            </a:r>
            <a:r>
              <a:rPr lang="en-US" dirty="0" smtClean="0"/>
              <a:t>ersonal </a:t>
            </a:r>
            <a:r>
              <a:rPr lang="en-US" b="1" u="sng" dirty="0" smtClean="0"/>
              <a:t>H</a:t>
            </a:r>
            <a:r>
              <a:rPr lang="en-US" dirty="0" smtClean="0"/>
              <a:t>ome </a:t>
            </a:r>
            <a:r>
              <a:rPr lang="en-US" b="1" u="sng" dirty="0" smtClean="0"/>
              <a:t>P</a:t>
            </a:r>
            <a:r>
              <a:rPr lang="en-US" dirty="0" smtClean="0"/>
              <a:t>age</a:t>
            </a:r>
          </a:p>
          <a:p>
            <a:pPr>
              <a:buNone/>
            </a:pPr>
            <a:endParaRPr lang="en-US" dirty="0" smtClean="0"/>
          </a:p>
          <a:p>
            <a:pPr>
              <a:buNone/>
            </a:pPr>
            <a:endParaRPr lang="en-US" dirty="0" smtClean="0"/>
          </a:p>
          <a:p>
            <a:pPr>
              <a:buNone/>
            </a:pPr>
            <a:r>
              <a:rPr lang="en-US" dirty="0" smtClean="0"/>
              <a:t>        </a:t>
            </a:r>
            <a:r>
              <a:rPr lang="en-US" b="1" u="sng" dirty="0" err="1" smtClean="0"/>
              <a:t>P</a:t>
            </a:r>
            <a:r>
              <a:rPr lang="en-US" dirty="0" err="1" smtClean="0"/>
              <a:t>hp</a:t>
            </a:r>
            <a:r>
              <a:rPr lang="en-US" dirty="0" smtClean="0"/>
              <a:t> </a:t>
            </a:r>
            <a:r>
              <a:rPr lang="en-US" b="1" u="sng" dirty="0" smtClean="0"/>
              <a:t>H</a:t>
            </a:r>
            <a:r>
              <a:rPr lang="en-US" dirty="0" smtClean="0"/>
              <a:t>ypertext </a:t>
            </a:r>
            <a:r>
              <a:rPr lang="en-US" b="1" u="sng" dirty="0" smtClean="0"/>
              <a:t>P</a:t>
            </a:r>
            <a:r>
              <a:rPr lang="en-US" dirty="0" smtClean="0"/>
              <a:t>reprocessor</a:t>
            </a:r>
          </a:p>
          <a:p>
            <a:pPr>
              <a:buNone/>
            </a:pPr>
            <a:endParaRPr lang="en-US" dirty="0" smtClean="0"/>
          </a:p>
          <a:p>
            <a:pPr>
              <a:buNone/>
            </a:pPr>
            <a:endParaRPr lang="en-US" dirty="0" smtClean="0"/>
          </a:p>
          <a:p>
            <a:r>
              <a:rPr lang="en-US" dirty="0" smtClean="0"/>
              <a:t>Like JavaScript but executes on the server</a:t>
            </a:r>
          </a:p>
          <a:p>
            <a:r>
              <a:rPr lang="en-US" dirty="0" smtClean="0"/>
              <a:t>Client machine never sees PHP code</a:t>
            </a:r>
          </a:p>
          <a:p>
            <a:pPr>
              <a:buNone/>
            </a:pPr>
            <a:endParaRPr lang="en-US" dirty="0"/>
          </a:p>
        </p:txBody>
      </p:sp>
      <p:cxnSp>
        <p:nvCxnSpPr>
          <p:cNvPr id="5" name="Straight Arrow Connector 4"/>
          <p:cNvCxnSpPr/>
          <p:nvPr/>
        </p:nvCxnSpPr>
        <p:spPr>
          <a:xfrm rot="5400000">
            <a:off x="3048000" y="2590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 Exhaustion</a:t>
            </a:r>
            <a:endParaRPr lang="en-US" dirty="0"/>
          </a:p>
        </p:txBody>
      </p:sp>
      <p:sp>
        <p:nvSpPr>
          <p:cNvPr id="2" name="Content Placeholder 1"/>
          <p:cNvSpPr>
            <a:spLocks noGrp="1"/>
          </p:cNvSpPr>
          <p:nvPr>
            <p:ph idx="1"/>
          </p:nvPr>
        </p:nvSpPr>
        <p:spPr>
          <a:xfrm>
            <a:off x="457200" y="1371600"/>
            <a:ext cx="8229600" cy="4635691"/>
          </a:xfrm>
        </p:spPr>
        <p:txBody>
          <a:bodyPr/>
          <a:lstStyle/>
          <a:p>
            <a:pPr>
              <a:buNone/>
            </a:pPr>
            <a:r>
              <a:rPr lang="en-US" dirty="0" smtClean="0"/>
              <a:t>Jan. 24, 2011 was the predicted date when the world would run out of IP addresses. </a:t>
            </a:r>
          </a:p>
          <a:p>
            <a:endParaRPr lang="en-US" dirty="0" smtClean="0"/>
          </a:p>
          <a:p>
            <a:endParaRPr lang="en-US" dirty="0" smtClean="0"/>
          </a:p>
          <a:p>
            <a:r>
              <a:rPr lang="en-US" dirty="0" smtClean="0"/>
              <a:t>http://www.potaroo.net/tools/ipv4/index.html#r7</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IP, Internet Protocol, Address</a:t>
            </a:r>
            <a:endParaRPr lang="en-US" dirty="0"/>
          </a:p>
        </p:txBody>
      </p:sp>
      <p:sp>
        <p:nvSpPr>
          <p:cNvPr id="2" name="Content Placeholder 1"/>
          <p:cNvSpPr>
            <a:spLocks noGrp="1"/>
          </p:cNvSpPr>
          <p:nvPr>
            <p:ph idx="1"/>
          </p:nvPr>
        </p:nvSpPr>
        <p:spPr>
          <a:xfrm>
            <a:off x="457200" y="1676400"/>
            <a:ext cx="8229600" cy="4330891"/>
          </a:xfrm>
        </p:spPr>
        <p:txBody>
          <a:bodyPr>
            <a:normAutofit fontScale="92500" lnSpcReduction="20000"/>
          </a:bodyPr>
          <a:lstStyle/>
          <a:p>
            <a:pPr>
              <a:buNone/>
            </a:pPr>
            <a:r>
              <a:rPr lang="en-US" dirty="0" smtClean="0"/>
              <a:t>Theory is that every device: </a:t>
            </a:r>
          </a:p>
          <a:p>
            <a:pPr lvl="1"/>
            <a:r>
              <a:rPr lang="en-US" dirty="0" smtClean="0"/>
              <a:t>computer, </a:t>
            </a:r>
          </a:p>
          <a:p>
            <a:pPr lvl="1"/>
            <a:r>
              <a:rPr lang="en-US" dirty="0" smtClean="0"/>
              <a:t>laptop, </a:t>
            </a:r>
          </a:p>
          <a:p>
            <a:pPr lvl="1"/>
            <a:r>
              <a:rPr lang="en-US" dirty="0" smtClean="0"/>
              <a:t>router, </a:t>
            </a:r>
          </a:p>
          <a:p>
            <a:pPr lvl="1"/>
            <a:r>
              <a:rPr lang="en-US" dirty="0" smtClean="0"/>
              <a:t>modem, </a:t>
            </a:r>
          </a:p>
          <a:p>
            <a:pPr lvl="1"/>
            <a:r>
              <a:rPr lang="en-US" dirty="0" smtClean="0"/>
              <a:t>mobile device, </a:t>
            </a:r>
          </a:p>
          <a:p>
            <a:pPr lvl="1"/>
            <a:r>
              <a:rPr lang="en-US" dirty="0" err="1" smtClean="0"/>
              <a:t>pda</a:t>
            </a:r>
            <a:r>
              <a:rPr lang="en-US" dirty="0" smtClean="0"/>
              <a:t>, </a:t>
            </a:r>
          </a:p>
          <a:p>
            <a:pPr lvl="1"/>
            <a:r>
              <a:rPr lang="en-US" dirty="0" smtClean="0"/>
              <a:t>phone, </a:t>
            </a:r>
          </a:p>
          <a:p>
            <a:pPr lvl="1"/>
            <a:r>
              <a:rPr lang="en-US" dirty="0" smtClean="0"/>
              <a:t>game </a:t>
            </a:r>
          </a:p>
          <a:p>
            <a:pPr>
              <a:buNone/>
            </a:pPr>
            <a:r>
              <a:rPr lang="en-US" dirty="0" smtClean="0"/>
              <a:t>needs a unique IP address.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 Addresses</a:t>
            </a:r>
            <a:endParaRPr lang="en-US" dirty="0"/>
          </a:p>
        </p:txBody>
      </p:sp>
      <p:sp>
        <p:nvSpPr>
          <p:cNvPr id="2" name="Content Placeholder 1"/>
          <p:cNvSpPr>
            <a:spLocks noGrp="1"/>
          </p:cNvSpPr>
          <p:nvPr>
            <p:ph idx="1"/>
          </p:nvPr>
        </p:nvSpPr>
        <p:spPr/>
        <p:txBody>
          <a:bodyPr>
            <a:normAutofit/>
          </a:bodyPr>
          <a:lstStyle/>
          <a:p>
            <a:r>
              <a:rPr lang="en-US" dirty="0" smtClean="0"/>
              <a:t>IP addresses, represented as four 8-bit numbers or 32 bits. </a:t>
            </a:r>
          </a:p>
          <a:p>
            <a:r>
              <a:rPr lang="en-US" dirty="0" smtClean="0"/>
              <a:t>Approximately how many are there? </a:t>
            </a:r>
          </a:p>
          <a:p>
            <a:pPr>
              <a:buNone/>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 Addresses</a:t>
            </a:r>
            <a:endParaRPr lang="en-US" dirty="0"/>
          </a:p>
        </p:txBody>
      </p:sp>
      <p:sp>
        <p:nvSpPr>
          <p:cNvPr id="2" name="Content Placeholder 1"/>
          <p:cNvSpPr>
            <a:spLocks noGrp="1"/>
          </p:cNvSpPr>
          <p:nvPr>
            <p:ph idx="1"/>
          </p:nvPr>
        </p:nvSpPr>
        <p:spPr>
          <a:xfrm>
            <a:off x="457200" y="1481328"/>
            <a:ext cx="8229600" cy="4767072"/>
          </a:xfrm>
        </p:spPr>
        <p:txBody>
          <a:bodyPr>
            <a:normAutofit fontScale="92500" lnSpcReduction="20000"/>
          </a:bodyPr>
          <a:lstStyle/>
          <a:p>
            <a:pPr>
              <a:buNone/>
            </a:pPr>
            <a:r>
              <a:rPr lang="en-US" dirty="0" err="1" smtClean="0"/>
              <a:t>eowyn</a:t>
            </a:r>
            <a:r>
              <a:rPr lang="en-US" dirty="0" smtClean="0"/>
              <a:t>: eowyn.mtech.edu    -    10.33.73.19</a:t>
            </a:r>
          </a:p>
          <a:p>
            <a:pPr>
              <a:buNone/>
            </a:pPr>
            <a:r>
              <a:rPr lang="en-US" dirty="0" err="1" smtClean="0"/>
              <a:t>katie</a:t>
            </a:r>
            <a:r>
              <a:rPr lang="en-US" dirty="0" smtClean="0"/>
              <a:t>: cs.mtech.edu    -    10.33.73.165</a:t>
            </a:r>
          </a:p>
          <a:p>
            <a:pPr>
              <a:buNone/>
            </a:pPr>
            <a:r>
              <a:rPr lang="en-US" dirty="0" smtClean="0"/>
              <a:t>My desktop: 10.33.73.35</a:t>
            </a:r>
          </a:p>
          <a:p>
            <a:pPr>
              <a:buNone/>
            </a:pPr>
            <a:endParaRPr lang="en-US" dirty="0" smtClean="0"/>
          </a:p>
          <a:p>
            <a:pPr>
              <a:buNone/>
            </a:pPr>
            <a:r>
              <a:rPr lang="en-US" dirty="0" smtClean="0"/>
              <a:t>Which of the following are legal IP addresses?</a:t>
            </a:r>
          </a:p>
          <a:p>
            <a:pPr marL="624078" indent="-514350">
              <a:buFont typeface="+mj-lt"/>
              <a:buAutoNum type="alphaLcParenR"/>
            </a:pPr>
            <a:r>
              <a:rPr lang="en-US" dirty="0" smtClean="0"/>
              <a:t>165.45.88.129</a:t>
            </a:r>
          </a:p>
          <a:p>
            <a:pPr marL="624078" indent="-514350">
              <a:buFont typeface="+mj-lt"/>
              <a:buAutoNum type="alphaLcParenR"/>
            </a:pPr>
            <a:r>
              <a:rPr lang="en-US" dirty="0" smtClean="0"/>
              <a:t>10.10.10</a:t>
            </a:r>
          </a:p>
          <a:p>
            <a:pPr marL="624078" indent="-514350">
              <a:buFont typeface="+mj-lt"/>
              <a:buAutoNum type="alphaLcParenR"/>
            </a:pPr>
            <a:r>
              <a:rPr lang="en-US" dirty="0" smtClean="0"/>
              <a:t>88.88.88.88</a:t>
            </a:r>
          </a:p>
          <a:p>
            <a:pPr marL="624078" indent="-514350">
              <a:buFont typeface="+mj-lt"/>
              <a:buAutoNum type="alphaLcParenR"/>
            </a:pPr>
            <a:r>
              <a:rPr lang="en-US" dirty="0" smtClean="0"/>
              <a:t>10.33.266.95</a:t>
            </a:r>
          </a:p>
          <a:p>
            <a:pPr marL="624078" indent="-514350">
              <a:buFont typeface="+mj-lt"/>
              <a:buAutoNum type="alphaLcParenR"/>
            </a:pPr>
            <a:r>
              <a:rPr lang="en-US" dirty="0" smtClean="0"/>
              <a:t>192.168.1.0</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 Addresses</a:t>
            </a:r>
            <a:endParaRPr lang="en-US" dirty="0"/>
          </a:p>
        </p:txBody>
      </p:sp>
      <p:sp>
        <p:nvSpPr>
          <p:cNvPr id="2" name="Content Placeholder 1"/>
          <p:cNvSpPr>
            <a:spLocks noGrp="1"/>
          </p:cNvSpPr>
          <p:nvPr>
            <p:ph idx="1"/>
          </p:nvPr>
        </p:nvSpPr>
        <p:spPr/>
        <p:txBody>
          <a:bodyPr>
            <a:normAutofit/>
          </a:bodyPr>
          <a:lstStyle/>
          <a:p>
            <a:pPr>
              <a:buNone/>
            </a:pPr>
            <a:r>
              <a:rPr lang="en-US" dirty="0" smtClean="0"/>
              <a:t>   IP addresses are represented as 4 dotted decimal numbers 0-255. </a:t>
            </a:r>
          </a:p>
          <a:p>
            <a:pPr>
              <a:buNone/>
            </a:pP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 Addresses</a:t>
            </a:r>
            <a:endParaRPr lang="en-US" dirty="0"/>
          </a:p>
        </p:txBody>
      </p:sp>
      <p:sp>
        <p:nvSpPr>
          <p:cNvPr id="2" name="Content Placeholder 1"/>
          <p:cNvSpPr>
            <a:spLocks noGrp="1"/>
          </p:cNvSpPr>
          <p:nvPr>
            <p:ph idx="1"/>
          </p:nvPr>
        </p:nvSpPr>
        <p:spPr/>
        <p:txBody>
          <a:bodyPr>
            <a:normAutofit/>
          </a:bodyPr>
          <a:lstStyle/>
          <a:p>
            <a:pPr>
              <a:buNone/>
            </a:pPr>
            <a:r>
              <a:rPr lang="en-US" dirty="0" smtClean="0">
                <a:solidFill>
                  <a:srgbClr val="000000"/>
                </a:solidFill>
                <a:ea typeface="SimSun" charset="0"/>
                <a:cs typeface="SimSun" charset="0"/>
              </a:rPr>
              <a:t>Each IP address contains a network portion and host portion</a:t>
            </a:r>
          </a:p>
          <a:p>
            <a:pPr>
              <a:buNone/>
            </a:pPr>
            <a:r>
              <a:rPr lang="en-US" dirty="0" smtClean="0"/>
              <a:t>  </a:t>
            </a:r>
          </a:p>
          <a:p>
            <a:pPr>
              <a:buNone/>
            </a:pPr>
            <a:r>
              <a:rPr lang="en-US" dirty="0" smtClean="0"/>
              <a:t>Previously each IP address belonged to one of 5 classes: Class A, B, C, D, or 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IP Addresses</a:t>
            </a:r>
            <a:endParaRPr lang="en-US" dirty="0"/>
          </a:p>
        </p:txBody>
      </p:sp>
      <p:sp>
        <p:nvSpPr>
          <p:cNvPr id="2" name="Content Placeholder 1"/>
          <p:cNvSpPr>
            <a:spLocks noGrp="1"/>
          </p:cNvSpPr>
          <p:nvPr>
            <p:ph idx="1"/>
          </p:nvPr>
        </p:nvSpPr>
        <p:spPr>
          <a:xfrm>
            <a:off x="457200" y="1066800"/>
            <a:ext cx="8229600" cy="4940491"/>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endParaRPr lang="en-US" dirty="0" smtClean="0">
              <a:solidFill>
                <a:srgbClr val="000000"/>
              </a:solidFill>
              <a:ea typeface="SimSun" charset="0"/>
              <a:cs typeface="SimSun" charset="0"/>
            </a:endParaRPr>
          </a:p>
          <a:p>
            <a:pPr lvl="1">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SimSun" charset="0"/>
                <a:cs typeface="SimSun" charset="0"/>
              </a:rPr>
              <a:t>Class A – 256 networks with 10**24 hosts each</a:t>
            </a:r>
          </a:p>
          <a:p>
            <a:pPr lvl="1">
              <a:tabLst>
                <a:tab pos="723900" algn="l"/>
                <a:tab pos="1447800" algn="l"/>
                <a:tab pos="2171700" algn="l"/>
                <a:tab pos="2895600" algn="l"/>
                <a:tab pos="3619500" algn="l"/>
                <a:tab pos="4343400" algn="l"/>
                <a:tab pos="5067300" algn="l"/>
                <a:tab pos="5791200" algn="l"/>
                <a:tab pos="6515100" algn="l"/>
                <a:tab pos="7239000" algn="l"/>
              </a:tabLst>
            </a:pPr>
            <a:endParaRPr lang="en-US" dirty="0" smtClean="0">
              <a:solidFill>
                <a:srgbClr val="000000"/>
              </a:solidFill>
              <a:ea typeface="SimSun" charset="0"/>
              <a:cs typeface="SimSun" charset="0"/>
            </a:endParaRPr>
          </a:p>
          <a:p>
            <a:pPr lvl="1">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SimSun" charset="0"/>
                <a:cs typeface="SimSun" charset="0"/>
              </a:rPr>
              <a:t>Class B – 64K networks with 64K hosts each </a:t>
            </a:r>
          </a:p>
          <a:p>
            <a:pPr lvl="1">
              <a:tabLst>
                <a:tab pos="723900" algn="l"/>
                <a:tab pos="1447800" algn="l"/>
                <a:tab pos="2171700" algn="l"/>
                <a:tab pos="2895600" algn="l"/>
                <a:tab pos="3619500" algn="l"/>
                <a:tab pos="4343400" algn="l"/>
                <a:tab pos="5067300" algn="l"/>
                <a:tab pos="5791200" algn="l"/>
                <a:tab pos="6515100" algn="l"/>
                <a:tab pos="7239000" algn="l"/>
              </a:tabLst>
            </a:pPr>
            <a:endParaRPr lang="en-US" dirty="0" smtClean="0">
              <a:solidFill>
                <a:srgbClr val="000000"/>
              </a:solidFill>
              <a:ea typeface="SimSun" charset="0"/>
              <a:cs typeface="SimSun" charset="0"/>
            </a:endParaRPr>
          </a:p>
          <a:p>
            <a:pPr lvl="1">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SimSun" charset="0"/>
                <a:cs typeface="SimSun" charset="0"/>
              </a:rPr>
              <a:t>Class C – 10**24 networks with 256 hosts each</a:t>
            </a:r>
          </a:p>
          <a:p>
            <a:pPr lvl="1">
              <a:tabLst>
                <a:tab pos="723900" algn="l"/>
                <a:tab pos="1447800" algn="l"/>
                <a:tab pos="2171700" algn="l"/>
                <a:tab pos="2895600" algn="l"/>
                <a:tab pos="3619500" algn="l"/>
                <a:tab pos="4343400" algn="l"/>
                <a:tab pos="5067300" algn="l"/>
                <a:tab pos="5791200" algn="l"/>
                <a:tab pos="6515100" algn="l"/>
                <a:tab pos="7239000" algn="l"/>
              </a:tabLst>
            </a:pPr>
            <a:endParaRPr lang="en-US" dirty="0" smtClean="0">
              <a:solidFill>
                <a:srgbClr val="000000"/>
              </a:solidFill>
              <a:ea typeface="SimSun" charset="0"/>
              <a:cs typeface="SimSun" charset="0"/>
            </a:endParaRPr>
          </a:p>
          <a:p>
            <a:pPr lvl="1">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SimSun" charset="0"/>
                <a:cs typeface="SimSun" charset="0"/>
              </a:rPr>
              <a:t>Class D, E  used to exist in the definitions, but never got used</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Mitigating IP Exhaustion</a:t>
            </a:r>
            <a:endParaRPr lang="en-US" dirty="0"/>
          </a:p>
        </p:txBody>
      </p:sp>
      <p:sp>
        <p:nvSpPr>
          <p:cNvPr id="2" name="Content Placeholder 1"/>
          <p:cNvSpPr>
            <a:spLocks noGrp="1"/>
          </p:cNvSpPr>
          <p:nvPr>
            <p:ph idx="1"/>
          </p:nvPr>
        </p:nvSpPr>
        <p:spPr/>
        <p:txBody>
          <a:bodyPr/>
          <a:lstStyle/>
          <a:p>
            <a:r>
              <a:rPr lang="en-US" dirty="0" smtClean="0"/>
              <a:t>DHCP, Dynamic Host Configuration Protocol</a:t>
            </a:r>
          </a:p>
          <a:p>
            <a:r>
              <a:rPr lang="en-US" dirty="0" smtClean="0"/>
              <a:t>Network Address Translation, NAT</a:t>
            </a:r>
          </a:p>
          <a:p>
            <a:r>
              <a:rPr lang="en-US" dirty="0" smtClean="0"/>
              <a:t>CIDR, Classless Inter-Domain Routing</a:t>
            </a:r>
          </a:p>
          <a:p>
            <a:r>
              <a:rPr lang="en-US" dirty="0" smtClean="0"/>
              <a:t>IPv6</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Classless Inter-Domain Routing (CIDR)</a:t>
            </a:r>
            <a:endParaRPr lang="en-US" dirty="0"/>
          </a:p>
        </p:txBody>
      </p:sp>
      <p:sp>
        <p:nvSpPr>
          <p:cNvPr id="2" name="Content Placeholder 1"/>
          <p:cNvSpPr>
            <a:spLocks noGrp="1"/>
          </p:cNvSpPr>
          <p:nvPr>
            <p:ph idx="1"/>
          </p:nvPr>
        </p:nvSpPr>
        <p:spPr/>
        <p:txBody>
          <a:bodyPr/>
          <a:lstStyle/>
          <a:p>
            <a:r>
              <a:rPr lang="en-US" dirty="0" smtClean="0"/>
              <a:t>Allocates IP addresses more flexibly than when classes were used</a:t>
            </a:r>
          </a:p>
          <a:p>
            <a:r>
              <a:rPr lang="en-US" dirty="0" smtClean="0"/>
              <a:t>Has increased the availability of IP addresses</a:t>
            </a:r>
          </a:p>
          <a:p>
            <a:r>
              <a:rPr lang="en-US" dirty="0" smtClean="0"/>
              <a:t>CIDR is now the routing system used by virtually all gateway hosts on the Internet’s backbone</a:t>
            </a:r>
          </a:p>
          <a:p>
            <a:pPr>
              <a:buNone/>
            </a:pP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IANA, Internet Assigned Numbers Authority</a:t>
            </a:r>
            <a:endParaRPr lang="en-US" dirty="0"/>
          </a:p>
        </p:txBody>
      </p:sp>
      <p:sp>
        <p:nvSpPr>
          <p:cNvPr id="6" name="Content Placeholder 5"/>
          <p:cNvSpPr>
            <a:spLocks noGrp="1"/>
          </p:cNvSpPr>
          <p:nvPr>
            <p:ph idx="1"/>
          </p:nvPr>
        </p:nvSpPr>
        <p:spPr>
          <a:xfrm>
            <a:off x="457200" y="1524000"/>
            <a:ext cx="8229600" cy="4648200"/>
          </a:xfrm>
        </p:spPr>
        <p:txBody>
          <a:bodyPr>
            <a:normAutofit fontScale="92500" lnSpcReduction="10000"/>
          </a:bodyPr>
          <a:lstStyle/>
          <a:p>
            <a:pPr>
              <a:buNone/>
            </a:pPr>
            <a:r>
              <a:rPr lang="en-US" dirty="0" smtClean="0">
                <a:solidFill>
                  <a:srgbClr val="000000"/>
                </a:solidFill>
                <a:ea typeface="SimSun" charset="0"/>
                <a:cs typeface="SimSun" charset="0"/>
              </a:rPr>
              <a:t> IANA responsible for issuing IP addresses (now in CIDR blocks) to Regional Internet Registries.</a:t>
            </a:r>
          </a:p>
          <a:p>
            <a:pPr>
              <a:buNone/>
            </a:pPr>
            <a:endParaRPr lang="en-US" dirty="0" smtClean="0">
              <a:solidFill>
                <a:srgbClr val="000000"/>
              </a:solidFill>
              <a:ea typeface="SimSun" charset="0"/>
              <a:cs typeface="SimSun" charset="0"/>
            </a:endParaRPr>
          </a:p>
          <a:p>
            <a:pPr>
              <a:buNone/>
            </a:pPr>
            <a:r>
              <a:rPr lang="en-US" dirty="0" smtClean="0">
                <a:solidFill>
                  <a:srgbClr val="000000"/>
                </a:solidFill>
                <a:ea typeface="SimSun" charset="0"/>
                <a:cs typeface="SimSun" charset="0"/>
              </a:rPr>
              <a:t>IANA was originally one man: Jonathan B. </a:t>
            </a:r>
            <a:r>
              <a:rPr lang="en-US" dirty="0" err="1" smtClean="0">
                <a:solidFill>
                  <a:srgbClr val="000000"/>
                </a:solidFill>
                <a:ea typeface="SimSun" charset="0"/>
                <a:cs typeface="SimSun" charset="0"/>
              </a:rPr>
              <a:t>Postel</a:t>
            </a:r>
            <a:r>
              <a:rPr lang="en-US" dirty="0" smtClean="0">
                <a:solidFill>
                  <a:srgbClr val="000000"/>
                </a:solidFill>
                <a:ea typeface="SimSun" charset="0"/>
                <a:cs typeface="SimSun" charset="0"/>
              </a:rPr>
              <a:t>. </a:t>
            </a:r>
          </a:p>
          <a:p>
            <a:pPr>
              <a:buNone/>
            </a:pPr>
            <a:endParaRPr lang="en-US" dirty="0" smtClean="0">
              <a:solidFill>
                <a:srgbClr val="000000"/>
              </a:solidFill>
              <a:ea typeface="SimSun" charset="0"/>
              <a:cs typeface="SimSun" charset="0"/>
            </a:endParaRPr>
          </a:p>
          <a:p>
            <a:pPr>
              <a:buNone/>
            </a:pPr>
            <a:r>
              <a:rPr lang="en-US" dirty="0" smtClean="0">
                <a:solidFill>
                  <a:srgbClr val="000000"/>
                </a:solidFill>
                <a:ea typeface="SimSun" charset="0"/>
                <a:cs typeface="SimSun" charset="0"/>
              </a:rPr>
              <a:t>Mid-1990s, ICANN was created to: </a:t>
            </a:r>
          </a:p>
          <a:p>
            <a:r>
              <a:rPr lang="en-US" dirty="0" smtClean="0">
                <a:solidFill>
                  <a:srgbClr val="000000"/>
                </a:solidFill>
                <a:ea typeface="SimSun" charset="0"/>
                <a:cs typeface="SimSun" charset="0"/>
              </a:rPr>
              <a:t>IP address assignment</a:t>
            </a:r>
          </a:p>
          <a:p>
            <a:r>
              <a:rPr lang="en-US" dirty="0" smtClean="0">
                <a:solidFill>
                  <a:srgbClr val="000000"/>
                </a:solidFill>
                <a:ea typeface="SimSun" charset="0"/>
                <a:cs typeface="SimSun" charset="0"/>
              </a:rPr>
              <a:t>DNS domain name assignment</a:t>
            </a:r>
          </a:p>
          <a:p>
            <a:r>
              <a:rPr lang="en-US" dirty="0" smtClean="0">
                <a:solidFill>
                  <a:srgbClr val="000000"/>
                </a:solidFill>
                <a:ea typeface="SimSun" charset="0"/>
                <a:cs typeface="SimSun" charset="0"/>
              </a:rPr>
              <a:t>Protocol parameters management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Versus JavaScript</a:t>
            </a:r>
            <a:endParaRPr lang="en-US" dirty="0"/>
          </a:p>
        </p:txBody>
      </p:sp>
      <p:sp>
        <p:nvSpPr>
          <p:cNvPr id="2" name="Content Placeholder 1"/>
          <p:cNvSpPr>
            <a:spLocks noGrp="1"/>
          </p:cNvSpPr>
          <p:nvPr>
            <p:ph idx="1"/>
          </p:nvPr>
        </p:nvSpPr>
        <p:spPr/>
        <p:txBody>
          <a:bodyPr>
            <a:normAutofit lnSpcReduction="10000"/>
          </a:bodyPr>
          <a:lstStyle/>
          <a:p>
            <a:pPr>
              <a:buNone/>
            </a:pPr>
            <a:r>
              <a:rPr lang="en-US" dirty="0" smtClean="0"/>
              <a:t>Tell if the following should be done in PHP or JavaScript: </a:t>
            </a:r>
          </a:p>
          <a:p>
            <a:pPr>
              <a:buNone/>
            </a:pPr>
            <a:endParaRPr lang="en-US" dirty="0" smtClean="0"/>
          </a:p>
          <a:p>
            <a:r>
              <a:rPr lang="en-US" dirty="0" smtClean="0"/>
              <a:t>Query a database</a:t>
            </a:r>
          </a:p>
          <a:p>
            <a:r>
              <a:rPr lang="en-US" dirty="0" smtClean="0"/>
              <a:t>Check that a textbox was filled in</a:t>
            </a:r>
          </a:p>
          <a:p>
            <a:r>
              <a:rPr lang="en-US" dirty="0" smtClean="0"/>
              <a:t>Verify that an entered date has the correct format</a:t>
            </a:r>
          </a:p>
          <a:p>
            <a:r>
              <a:rPr lang="en-US" dirty="0" smtClean="0"/>
              <a:t>Sum inputted values and display the result</a:t>
            </a:r>
          </a:p>
          <a:p>
            <a:r>
              <a:rPr lang="en-US" dirty="0" smtClean="0"/>
              <a:t>Authorize a login</a:t>
            </a:r>
          </a:p>
          <a:p>
            <a:r>
              <a:rPr lang="en-US" dirty="0" smtClean="0"/>
              <a:t>Insert new value into a database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54162"/>
          </a:xfrm>
        </p:spPr>
        <p:txBody>
          <a:bodyPr>
            <a:normAutofit/>
          </a:bodyPr>
          <a:lstStyle/>
          <a:p>
            <a:r>
              <a:rPr lang="en-US" dirty="0" smtClean="0"/>
              <a:t>ICANN, Internet Corporation for Assigned Names and Numbers 	</a:t>
            </a:r>
            <a:endParaRPr lang="en-US" dirty="0"/>
          </a:p>
        </p:txBody>
      </p:sp>
      <p:sp>
        <p:nvSpPr>
          <p:cNvPr id="2" name="Content Placeholder 1"/>
          <p:cNvSpPr>
            <a:spLocks noGrp="1"/>
          </p:cNvSpPr>
          <p:nvPr>
            <p:ph idx="1"/>
          </p:nvPr>
        </p:nvSpPr>
        <p:spPr>
          <a:xfrm>
            <a:off x="457200" y="1905000"/>
            <a:ext cx="8229600" cy="4102291"/>
          </a:xfrm>
        </p:spPr>
        <p:txBody>
          <a:bodyPr/>
          <a:lstStyle/>
          <a:p>
            <a:pPr>
              <a:buNone/>
            </a:pPr>
            <a:r>
              <a:rPr lang="en-US" dirty="0" smtClean="0"/>
              <a:t>Non-profit located in Marina del Rey, California. </a:t>
            </a:r>
          </a:p>
          <a:p>
            <a:endParaRPr lang="en-US" dirty="0" smtClean="0"/>
          </a:p>
          <a:p>
            <a:pPr>
              <a:buNone/>
            </a:pPr>
            <a:r>
              <a:rPr lang="en-US" dirty="0" smtClean="0"/>
              <a:t>Deals with top level zones:</a:t>
            </a:r>
          </a:p>
          <a:p>
            <a:r>
              <a:rPr lang="en-US" dirty="0" smtClean="0"/>
              <a:t> .</a:t>
            </a:r>
            <a:r>
              <a:rPr lang="en-US" dirty="0" err="1" smtClean="0"/>
              <a:t>edu</a:t>
            </a:r>
            <a:endParaRPr lang="en-US" dirty="0" smtClean="0"/>
          </a:p>
          <a:p>
            <a:r>
              <a:rPr lang="en-US" dirty="0" smtClean="0"/>
              <a:t>.com</a:t>
            </a:r>
          </a:p>
          <a:p>
            <a:r>
              <a:rPr lang="en-US" dirty="0" smtClean="0"/>
              <a:t>.</a:t>
            </a:r>
            <a:r>
              <a:rPr lang="en-US" dirty="0" err="1" smtClean="0"/>
              <a:t>gov</a:t>
            </a:r>
            <a:endParaRPr lang="en-US" dirty="0" smtClean="0"/>
          </a:p>
          <a:p>
            <a:pPr>
              <a:buNone/>
            </a:pPr>
            <a:r>
              <a:rPr lang="en-US" dirty="0" smtClean="0"/>
              <a:t>Oversees IANA.</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RIR, Regional Internet Registries</a:t>
            </a:r>
            <a:endParaRPr lang="en-US" dirty="0"/>
          </a:p>
        </p:txBody>
      </p:sp>
      <p:sp>
        <p:nvSpPr>
          <p:cNvPr id="5" name="TextBox 4"/>
          <p:cNvSpPr txBox="1"/>
          <p:nvPr/>
        </p:nvSpPr>
        <p:spPr>
          <a:xfrm>
            <a:off x="457200" y="1295400"/>
            <a:ext cx="8153400" cy="7017306"/>
          </a:xfrm>
          <a:prstGeom prst="rect">
            <a:avLst/>
          </a:prstGeom>
          <a:noFill/>
        </p:spPr>
        <p:txBody>
          <a:bodyPr wrap="square" rtlCol="0">
            <a:spAutoFit/>
          </a:bodyPr>
          <a:lstStyle/>
          <a:p>
            <a:r>
              <a:rPr lang="en-US" dirty="0" smtClean="0">
                <a:solidFill>
                  <a:srgbClr val="000000"/>
                </a:solidFill>
                <a:ea typeface="SimSun" charset="0"/>
                <a:cs typeface="SimSun" charset="0"/>
              </a:rPr>
              <a:t>RIR manage the allocation and registration of IP addresses within a region of the world. </a:t>
            </a:r>
          </a:p>
          <a:p>
            <a:endParaRPr lang="en-US" dirty="0" smtClean="0">
              <a:solidFill>
                <a:srgbClr val="000000"/>
              </a:solidFill>
              <a:ea typeface="SimSun" charset="0"/>
              <a:cs typeface="SimSun" charset="0"/>
            </a:endParaRPr>
          </a:p>
          <a:p>
            <a:r>
              <a:rPr lang="en-US" dirty="0" smtClean="0">
                <a:solidFill>
                  <a:srgbClr val="000000"/>
                </a:solidFill>
                <a:ea typeface="SimSun" charset="0"/>
                <a:cs typeface="SimSun" charset="0"/>
              </a:rPr>
              <a:t>There are 5 RIRs: </a:t>
            </a:r>
          </a:p>
          <a:p>
            <a:r>
              <a:rPr lang="en-US" dirty="0" smtClean="0">
                <a:ea typeface="SimSun" charset="0"/>
                <a:cs typeface="SimSun" charset="0"/>
                <a:hlinkClick r:id="rId2" action="ppaction://hlinkfile" tooltip="AfriNIC"/>
              </a:rPr>
              <a:t>African Network Information Centre</a:t>
            </a:r>
            <a:r>
              <a:rPr lang="en-US" dirty="0" smtClean="0">
                <a:ea typeface="SimSun" charset="0"/>
                <a:cs typeface="SimSun" charset="0"/>
              </a:rPr>
              <a:t> (</a:t>
            </a:r>
            <a:r>
              <a:rPr lang="en-US" dirty="0" err="1" smtClean="0">
                <a:ea typeface="SimSun" charset="0"/>
                <a:cs typeface="SimSun" charset="0"/>
              </a:rPr>
              <a:t>AfriNIC</a:t>
            </a:r>
            <a:r>
              <a:rPr lang="en-US" dirty="0" smtClean="0">
                <a:ea typeface="SimSun" charset="0"/>
                <a:cs typeface="SimSun" charset="0"/>
              </a:rPr>
              <a:t>) for </a:t>
            </a:r>
            <a:r>
              <a:rPr lang="en-US" dirty="0" smtClean="0">
                <a:ea typeface="SimSun" charset="0"/>
                <a:cs typeface="SimSun" charset="0"/>
                <a:hlinkClick r:id="rId3" action="ppaction://hlinkfile" tooltip="Africa"/>
              </a:rPr>
              <a:t>Africa</a:t>
            </a:r>
            <a:endParaRPr lang="en-US" dirty="0" smtClean="0">
              <a:ea typeface="SimSun" charset="0"/>
              <a:cs typeface="SimSun" charset="0"/>
            </a:endParaRPr>
          </a:p>
          <a:p>
            <a:endParaRPr lang="en-US" dirty="0" smtClean="0">
              <a:solidFill>
                <a:srgbClr val="000000"/>
              </a:solidFill>
              <a:ea typeface="SimSun" charset="0"/>
              <a:cs typeface="SimSun" charset="0"/>
            </a:endParaRPr>
          </a:p>
          <a:p>
            <a:r>
              <a:rPr lang="en-US" dirty="0" smtClean="0">
                <a:solidFill>
                  <a:srgbClr val="000000"/>
                </a:solidFill>
                <a:ea typeface="SimSun" charset="0"/>
                <a:cs typeface="SimSun" charset="0"/>
                <a:hlinkClick r:id="rId4" action="ppaction://hlinkfile" tooltip="American Registry for Internet Numbers"/>
              </a:rPr>
              <a:t>American Registry for Internet Numbers</a:t>
            </a:r>
            <a:r>
              <a:rPr lang="en-US" dirty="0" smtClean="0">
                <a:solidFill>
                  <a:srgbClr val="000000"/>
                </a:solidFill>
                <a:ea typeface="SimSun" charset="0"/>
                <a:cs typeface="SimSun" charset="0"/>
              </a:rPr>
              <a:t> (ARIN) for the United States, Canada, and several parts of the </a:t>
            </a:r>
            <a:r>
              <a:rPr lang="en-US" dirty="0" smtClean="0">
                <a:solidFill>
                  <a:srgbClr val="000000"/>
                </a:solidFill>
                <a:ea typeface="SimSun" charset="0"/>
                <a:cs typeface="SimSun" charset="0"/>
                <a:hlinkClick r:id="rId5" action="ppaction://hlinkfile" tooltip="Caribbean"/>
              </a:rPr>
              <a:t>Caribbean region</a:t>
            </a:r>
            <a:r>
              <a:rPr lang="en-US" dirty="0" smtClean="0">
                <a:solidFill>
                  <a:srgbClr val="000000"/>
                </a:solidFill>
                <a:ea typeface="SimSun" charset="0"/>
                <a:cs typeface="SimSun" charset="0"/>
              </a:rPr>
              <a:t>.</a:t>
            </a:r>
          </a:p>
          <a:p>
            <a:endParaRPr lang="en-US" dirty="0" smtClean="0">
              <a:solidFill>
                <a:srgbClr val="000000"/>
              </a:solidFill>
              <a:ea typeface="SimSun" charset="0"/>
              <a:cs typeface="SimSun" charset="0"/>
            </a:endParaRPr>
          </a:p>
          <a:p>
            <a:r>
              <a:rPr lang="en-US" dirty="0" smtClean="0">
                <a:solidFill>
                  <a:srgbClr val="000000"/>
                </a:solidFill>
                <a:ea typeface="SimSun" charset="0"/>
                <a:cs typeface="SimSun" charset="0"/>
                <a:hlinkClick r:id="rId6" action="ppaction://hlinkfile" tooltip="Asia-Pacific Network Information Centre"/>
              </a:rPr>
              <a:t>Asia-Pacific Network Information Centre</a:t>
            </a:r>
            <a:r>
              <a:rPr lang="en-US" dirty="0" smtClean="0">
                <a:solidFill>
                  <a:srgbClr val="000000"/>
                </a:solidFill>
                <a:ea typeface="SimSun" charset="0"/>
                <a:cs typeface="SimSun" charset="0"/>
              </a:rPr>
              <a:t> (APNIC) for </a:t>
            </a:r>
            <a:r>
              <a:rPr lang="en-US" dirty="0" smtClean="0">
                <a:solidFill>
                  <a:srgbClr val="000000"/>
                </a:solidFill>
                <a:ea typeface="SimSun" charset="0"/>
                <a:cs typeface="SimSun" charset="0"/>
                <a:hlinkClick r:id="rId7" action="ppaction://hlinkfile" tooltip="Asia"/>
              </a:rPr>
              <a:t>Asia</a:t>
            </a:r>
            <a:r>
              <a:rPr lang="en-US" dirty="0" smtClean="0">
                <a:solidFill>
                  <a:srgbClr val="000000"/>
                </a:solidFill>
                <a:ea typeface="SimSun" charset="0"/>
                <a:cs typeface="SimSun" charset="0"/>
              </a:rPr>
              <a:t>, </a:t>
            </a:r>
            <a:r>
              <a:rPr lang="en-US" dirty="0" smtClean="0">
                <a:solidFill>
                  <a:srgbClr val="000000"/>
                </a:solidFill>
                <a:ea typeface="SimSun" charset="0"/>
                <a:cs typeface="SimSun" charset="0"/>
                <a:hlinkClick r:id="rId8" action="ppaction://hlinkfile" tooltip="Australia"/>
              </a:rPr>
              <a:t>Australia</a:t>
            </a:r>
            <a:r>
              <a:rPr lang="en-US" dirty="0" smtClean="0">
                <a:solidFill>
                  <a:srgbClr val="000000"/>
                </a:solidFill>
                <a:ea typeface="SimSun" charset="0"/>
                <a:cs typeface="SimSun" charset="0"/>
              </a:rPr>
              <a:t>, </a:t>
            </a:r>
            <a:r>
              <a:rPr lang="en-US" dirty="0" smtClean="0">
                <a:solidFill>
                  <a:srgbClr val="000000"/>
                </a:solidFill>
                <a:ea typeface="SimSun" charset="0"/>
                <a:cs typeface="SimSun" charset="0"/>
                <a:hlinkClick r:id="rId9" action="ppaction://hlinkfile" tooltip="New Zealand"/>
              </a:rPr>
              <a:t>New Zealand</a:t>
            </a:r>
            <a:r>
              <a:rPr lang="en-US" dirty="0" smtClean="0">
                <a:solidFill>
                  <a:srgbClr val="000000"/>
                </a:solidFill>
                <a:ea typeface="SimSun" charset="0"/>
                <a:cs typeface="SimSun" charset="0"/>
              </a:rPr>
              <a:t>, and neighboring countries</a:t>
            </a:r>
          </a:p>
          <a:p>
            <a:endParaRPr lang="en-US" dirty="0" smtClean="0">
              <a:solidFill>
                <a:srgbClr val="000000"/>
              </a:solidFill>
              <a:ea typeface="SimSun" charset="0"/>
              <a:cs typeface="SimSun" charset="0"/>
            </a:endParaRPr>
          </a:p>
          <a:p>
            <a:r>
              <a:rPr lang="en-US" dirty="0" smtClean="0">
                <a:solidFill>
                  <a:srgbClr val="000000"/>
                </a:solidFill>
                <a:ea typeface="SimSun" charset="0"/>
                <a:cs typeface="SimSun" charset="0"/>
                <a:hlinkClick r:id="rId10" action="ppaction://hlinkfile" tooltip="Latin America and Caribbean Network Information Centre"/>
              </a:rPr>
              <a:t>Latin America and Caribbean Network Information Centre</a:t>
            </a:r>
            <a:r>
              <a:rPr lang="en-US" dirty="0" smtClean="0">
                <a:solidFill>
                  <a:srgbClr val="000000"/>
                </a:solidFill>
                <a:ea typeface="SimSun" charset="0"/>
                <a:cs typeface="SimSun" charset="0"/>
              </a:rPr>
              <a:t> (LACNIC) for </a:t>
            </a:r>
            <a:r>
              <a:rPr lang="en-US" dirty="0" smtClean="0">
                <a:solidFill>
                  <a:srgbClr val="000000"/>
                </a:solidFill>
                <a:ea typeface="SimSun" charset="0"/>
                <a:cs typeface="SimSun" charset="0"/>
                <a:hlinkClick r:id="rId11" action="ppaction://hlinkfile" tooltip="Latin America"/>
              </a:rPr>
              <a:t>Latin America</a:t>
            </a:r>
            <a:r>
              <a:rPr lang="en-US" dirty="0" smtClean="0">
                <a:solidFill>
                  <a:srgbClr val="000000"/>
                </a:solidFill>
                <a:ea typeface="SimSun" charset="0"/>
                <a:cs typeface="SimSun" charset="0"/>
              </a:rPr>
              <a:t> and parts of the Caribbean region</a:t>
            </a:r>
          </a:p>
          <a:p>
            <a:endParaRPr lang="en-US" dirty="0" smtClean="0">
              <a:solidFill>
                <a:srgbClr val="000000"/>
              </a:solidFill>
              <a:ea typeface="SimSun" charset="0"/>
              <a:cs typeface="SimSun" charset="0"/>
            </a:endParaRPr>
          </a:p>
          <a:p>
            <a:r>
              <a:rPr lang="en-US" dirty="0" smtClean="0">
                <a:solidFill>
                  <a:srgbClr val="000000"/>
                </a:solidFill>
                <a:ea typeface="SimSun" charset="0"/>
                <a:cs typeface="SimSun" charset="0"/>
                <a:hlinkClick r:id="rId12" action="ppaction://hlinkfile" tooltip="RIPE NCC"/>
              </a:rPr>
              <a:t>RIPE NCC</a:t>
            </a:r>
            <a:r>
              <a:rPr lang="en-US" dirty="0" smtClean="0">
                <a:solidFill>
                  <a:srgbClr val="000000"/>
                </a:solidFill>
                <a:ea typeface="SimSun" charset="0"/>
                <a:cs typeface="SimSun" charset="0"/>
              </a:rPr>
              <a:t> for </a:t>
            </a:r>
            <a:r>
              <a:rPr lang="en-US" dirty="0" smtClean="0">
                <a:solidFill>
                  <a:srgbClr val="000000"/>
                </a:solidFill>
                <a:ea typeface="SimSun" charset="0"/>
                <a:cs typeface="SimSun" charset="0"/>
                <a:hlinkClick r:id="rId13" action="ppaction://hlinkfile" tooltip="Europe"/>
              </a:rPr>
              <a:t>Europe</a:t>
            </a:r>
            <a:r>
              <a:rPr lang="en-US" dirty="0" smtClean="0">
                <a:solidFill>
                  <a:srgbClr val="000000"/>
                </a:solidFill>
                <a:ea typeface="SimSun" charset="0"/>
                <a:cs typeface="SimSun" charset="0"/>
              </a:rPr>
              <a:t>, the </a:t>
            </a:r>
            <a:r>
              <a:rPr lang="en-US" dirty="0" smtClean="0">
                <a:solidFill>
                  <a:srgbClr val="000000"/>
                </a:solidFill>
                <a:ea typeface="SimSun" charset="0"/>
                <a:cs typeface="SimSun" charset="0"/>
                <a:hlinkClick r:id="rId14" action="ppaction://hlinkfile" tooltip="Middle East"/>
              </a:rPr>
              <a:t>Middle East</a:t>
            </a:r>
            <a:r>
              <a:rPr lang="en-US" dirty="0" smtClean="0">
                <a:solidFill>
                  <a:srgbClr val="000000"/>
                </a:solidFill>
                <a:ea typeface="SimSun" charset="0"/>
                <a:cs typeface="SimSun" charset="0"/>
              </a:rPr>
              <a:t>, and </a:t>
            </a:r>
            <a:r>
              <a:rPr lang="en-US" dirty="0" smtClean="0">
                <a:solidFill>
                  <a:srgbClr val="000000"/>
                </a:solidFill>
                <a:ea typeface="SimSun" charset="0"/>
                <a:cs typeface="SimSun" charset="0"/>
                <a:hlinkClick r:id="rId15" action="ppaction://hlinkfile" tooltip="Central Asia"/>
              </a:rPr>
              <a:t>Central Asia</a:t>
            </a:r>
            <a:endParaRPr lang="en-US" dirty="0" smtClean="0">
              <a:solidFill>
                <a:srgbClr val="000000"/>
              </a:solidFill>
              <a:ea typeface="SimSun" charset="0"/>
              <a:cs typeface="SimSun" charset="0"/>
            </a:endParaRPr>
          </a:p>
          <a:p>
            <a:endParaRPr lang="en-US" dirty="0" smtClean="0">
              <a:solidFill>
                <a:srgbClr val="000000"/>
              </a:solidFill>
              <a:ea typeface="SimSun" charset="0"/>
              <a:cs typeface="SimSun" charset="0"/>
            </a:endParaRPr>
          </a:p>
          <a:p>
            <a:endParaRPr lang="en-US" dirty="0" smtClean="0">
              <a:solidFill>
                <a:srgbClr val="000000"/>
              </a:solidFill>
              <a:ea typeface="SimSun" charset="0"/>
              <a:cs typeface="SimSun" charset="0"/>
            </a:endParaRPr>
          </a:p>
          <a:p>
            <a:endParaRPr lang="en-US" dirty="0" smtClean="0">
              <a:solidFill>
                <a:srgbClr val="000000"/>
              </a:solidFill>
              <a:ea typeface="SimSun" charset="0"/>
              <a:cs typeface="SimSun" charset="0"/>
            </a:endParaRPr>
          </a:p>
          <a:p>
            <a:r>
              <a:rPr lang="en-US" dirty="0" smtClean="0">
                <a:solidFill>
                  <a:srgbClr val="000000"/>
                </a:solidFill>
                <a:ea typeface="SimSun" charset="0"/>
                <a:cs typeface="SimSun" charset="0"/>
              </a:rPr>
              <a:t> </a:t>
            </a:r>
          </a:p>
          <a:p>
            <a:endParaRPr lang="en-US" dirty="0" smtClean="0">
              <a:solidFill>
                <a:srgbClr val="000000"/>
              </a:solidFill>
              <a:ea typeface="SimSun" charset="0"/>
              <a:cs typeface="SimSun" charset="0"/>
            </a:endParaRPr>
          </a:p>
          <a:p>
            <a:endParaRPr lang="en-US" dirty="0" smtClean="0">
              <a:solidFill>
                <a:srgbClr val="000000"/>
              </a:solidFill>
              <a:ea typeface="SimSun" charset="0"/>
              <a:cs typeface="SimSun" charset="0"/>
            </a:endParaRPr>
          </a:p>
          <a:p>
            <a:endParaRPr lang="en-US" dirty="0" smtClean="0">
              <a:solidFill>
                <a:srgbClr val="000000"/>
              </a:solidFill>
              <a:ea typeface="SimSun" charset="0"/>
              <a:cs typeface="SimSun" charset="0"/>
            </a:endParaRPr>
          </a:p>
          <a:p>
            <a:endParaRPr lang="en-US" dirty="0" smtClean="0">
              <a:solidFill>
                <a:srgbClr val="000000"/>
              </a:solidFill>
              <a:ea typeface="SimSun" charset="0"/>
              <a:cs typeface="SimSun" charset="0"/>
            </a:endParaRPr>
          </a:p>
          <a:p>
            <a:r>
              <a:rPr lang="en-US" dirty="0" err="1" smtClean="0"/>
              <a:t>sd</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1738081" y="3014237"/>
            <a:ext cx="5572800" cy="2877422"/>
          </a:xfrm>
          <a:prstGeom prst="rect">
            <a:avLst/>
          </a:prstGeom>
          <a:noFill/>
          <a:ln w="9525">
            <a:noFill/>
            <a:round/>
            <a:headEnd/>
            <a:tailEnd/>
          </a:ln>
          <a:effectLst/>
        </p:spPr>
      </p:pic>
      <p:sp>
        <p:nvSpPr>
          <p:cNvPr id="35843" name="Rectangle 3"/>
          <p:cNvSpPr>
            <a:spLocks noChangeArrowheads="1"/>
          </p:cNvSpPr>
          <p:nvPr/>
        </p:nvSpPr>
        <p:spPr bwMode="auto">
          <a:xfrm>
            <a:off x="1474560" y="1286056"/>
            <a:ext cx="6831240" cy="362732"/>
          </a:xfrm>
          <a:prstGeom prst="rect">
            <a:avLst/>
          </a:prstGeom>
          <a:noFill/>
          <a:ln w="9525">
            <a:noFill/>
            <a:round/>
            <a:headEnd/>
            <a:tailEnd/>
          </a:ln>
          <a:effectLst/>
        </p:spPr>
        <p:txBody>
          <a:bodyPr wrap="square" lIns="81639" tIns="42452" rIns="81639" bIns="42452">
            <a:spAutoFit/>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err="1">
                <a:solidFill>
                  <a:srgbClr val="000000"/>
                </a:solidFill>
                <a:ea typeface="SimSun" charset="0"/>
                <a:cs typeface="SimSun" charset="0"/>
              </a:rPr>
              <a:t>AfriNIC</a:t>
            </a:r>
            <a:r>
              <a:rPr lang="en-US" dirty="0">
                <a:solidFill>
                  <a:srgbClr val="000000"/>
                </a:solidFill>
                <a:ea typeface="SimSun" charset="0"/>
                <a:cs typeface="SimSun" charset="0"/>
              </a:rPr>
              <a:t> service </a:t>
            </a:r>
            <a:r>
              <a:rPr lang="en-US" dirty="0" smtClean="0">
                <a:solidFill>
                  <a:srgbClr val="000000"/>
                </a:solidFill>
                <a:ea typeface="SimSun" charset="0"/>
                <a:cs typeface="SimSun" charset="0"/>
              </a:rPr>
              <a:t>region – based in Mauritius</a:t>
            </a:r>
            <a:endParaRPr lang="en-US" dirty="0">
              <a:solidFill>
                <a:srgbClr val="000000"/>
              </a:solidFill>
              <a:ea typeface="SimSun" charset="0"/>
              <a:cs typeface="SimSun"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2027520" y="1355183"/>
            <a:ext cx="5088960" cy="414763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457200"/>
            <a:ext cx="7464960" cy="2301724"/>
          </a:xfrm>
          <a:prstGeom prst="rect">
            <a:avLst/>
          </a:prstGeom>
          <a:noFill/>
          <a:ln w="9525">
            <a:noFill/>
            <a:round/>
            <a:headEnd/>
            <a:tailEnd/>
          </a:ln>
          <a:effectLst/>
        </p:spPr>
        <p:txBody>
          <a:bodyPr lIns="81639" tIns="42452" rIns="81639" bIns="42452">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Regional Internet Registries</a:t>
            </a: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ARIN </a:t>
            </a:r>
            <a:endParaRPr lang="en-US" dirty="0" smtClean="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smtClean="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ea typeface="SimSun" charset="0"/>
                <a:cs typeface="SimSun" charset="0"/>
              </a:rPr>
              <a:t>The </a:t>
            </a:r>
            <a:r>
              <a:rPr lang="en-US" dirty="0">
                <a:solidFill>
                  <a:srgbClr val="000000"/>
                </a:solidFill>
                <a:ea typeface="SimSun" charset="0"/>
                <a:cs typeface="SimSun" charset="0"/>
              </a:rPr>
              <a:t>ARIN service region includes Canada, many Caribbean and </a:t>
            </a:r>
            <a:r>
              <a:rPr lang="en-US" dirty="0" smtClean="0">
                <a:solidFill>
                  <a:srgbClr val="000000"/>
                </a:solidFill>
                <a:ea typeface="SimSun" charset="0"/>
                <a:cs typeface="SimSun" charset="0"/>
              </a:rPr>
              <a:t>  North Atlantic </a:t>
            </a:r>
            <a:r>
              <a:rPr lang="en-US" dirty="0">
                <a:solidFill>
                  <a:srgbClr val="000000"/>
                </a:solidFill>
                <a:ea typeface="SimSun" charset="0"/>
                <a:cs typeface="SimSun" charset="0"/>
              </a:rPr>
              <a:t>islands, and the United States</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p:txBody>
      </p:sp>
      <p:pic>
        <p:nvPicPr>
          <p:cNvPr id="36867" name="Picture 3"/>
          <p:cNvPicPr>
            <a:picLocks noChangeAspect="1" noChangeArrowheads="1"/>
          </p:cNvPicPr>
          <p:nvPr/>
        </p:nvPicPr>
        <p:blipFill>
          <a:blip r:embed="rId3" cstate="print"/>
          <a:srcRect/>
          <a:stretch>
            <a:fillRect/>
          </a:stretch>
        </p:blipFill>
        <p:spPr bwMode="auto">
          <a:xfrm>
            <a:off x="1524000" y="2819400"/>
            <a:ext cx="5434560" cy="271324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762000"/>
            <a:ext cx="7464960" cy="1193729"/>
          </a:xfrm>
          <a:prstGeom prst="rect">
            <a:avLst/>
          </a:prstGeom>
          <a:noFill/>
          <a:ln w="9525">
            <a:noFill/>
            <a:round/>
            <a:headEnd/>
            <a:tailEnd/>
          </a:ln>
          <a:effectLst/>
        </p:spPr>
        <p:txBody>
          <a:bodyPr lIns="81639" tIns="42452" rIns="81639" bIns="42452">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Regional Internet Registries</a:t>
            </a: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APNIC </a:t>
            </a:r>
            <a:r>
              <a:rPr lang="en-US" dirty="0" smtClean="0">
                <a:solidFill>
                  <a:srgbClr val="000000"/>
                </a:solidFill>
                <a:ea typeface="SimSun" charset="0"/>
                <a:cs typeface="SimSun" charset="0"/>
              </a:rPr>
              <a:t> -  </a:t>
            </a:r>
            <a:endParaRPr lang="en-US" dirty="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    Internet addressing services to the Asia Pacific</a:t>
            </a:r>
            <a:r>
              <a:rPr lang="en-US" dirty="0" smtClean="0">
                <a:solidFill>
                  <a:srgbClr val="000000"/>
                </a:solidFill>
                <a:ea typeface="SimSun" charset="0"/>
                <a:cs typeface="SimSun" charset="0"/>
              </a:rPr>
              <a:t>.</a:t>
            </a:r>
            <a:endParaRPr lang="en-US" dirty="0">
              <a:solidFill>
                <a:srgbClr val="000000"/>
              </a:solidFill>
              <a:ea typeface="SimSun" charset="0"/>
              <a:cs typeface="SimSun" charset="0"/>
            </a:endParaRPr>
          </a:p>
        </p:txBody>
      </p:sp>
      <p:pic>
        <p:nvPicPr>
          <p:cNvPr id="37891" name="Picture 3"/>
          <p:cNvPicPr>
            <a:picLocks noChangeAspect="1" noChangeArrowheads="1"/>
          </p:cNvPicPr>
          <p:nvPr/>
        </p:nvPicPr>
        <p:blipFill>
          <a:blip r:embed="rId3" cstate="print"/>
          <a:srcRect/>
          <a:stretch>
            <a:fillRect/>
          </a:stretch>
        </p:blipFill>
        <p:spPr bwMode="auto">
          <a:xfrm>
            <a:off x="1447800" y="2362200"/>
            <a:ext cx="5538240" cy="273052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533400"/>
            <a:ext cx="7464960" cy="1470728"/>
          </a:xfrm>
          <a:prstGeom prst="rect">
            <a:avLst/>
          </a:prstGeom>
          <a:noFill/>
          <a:ln w="9525">
            <a:noFill/>
            <a:round/>
            <a:headEnd/>
            <a:tailEnd/>
          </a:ln>
          <a:effectLst/>
        </p:spPr>
        <p:txBody>
          <a:bodyPr lIns="81639" tIns="42452" rIns="81639" bIns="42452">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Regional Internet Registries</a:t>
            </a: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LACNIC</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    Latin America</a:t>
            </a:r>
          </a:p>
        </p:txBody>
      </p:sp>
      <p:pic>
        <p:nvPicPr>
          <p:cNvPr id="38915" name="Picture 3"/>
          <p:cNvPicPr>
            <a:picLocks noChangeAspect="1" noChangeArrowheads="1"/>
          </p:cNvPicPr>
          <p:nvPr/>
        </p:nvPicPr>
        <p:blipFill>
          <a:blip r:embed="rId3" cstate="print"/>
          <a:srcRect/>
          <a:stretch>
            <a:fillRect/>
          </a:stretch>
        </p:blipFill>
        <p:spPr bwMode="auto">
          <a:xfrm>
            <a:off x="1447800" y="2286000"/>
            <a:ext cx="5590080" cy="28860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457200"/>
            <a:ext cx="7464960" cy="2024725"/>
          </a:xfrm>
          <a:prstGeom prst="rect">
            <a:avLst/>
          </a:prstGeom>
          <a:noFill/>
          <a:ln w="9525">
            <a:noFill/>
            <a:round/>
            <a:headEnd/>
            <a:tailEnd/>
          </a:ln>
          <a:effectLst/>
        </p:spPr>
        <p:txBody>
          <a:bodyPr lIns="81639" tIns="42452" rIns="81639" bIns="42452">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Regional Internet Registries</a:t>
            </a: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RIPE NCC</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dirty="0">
              <a:solidFill>
                <a:srgbClr val="000000"/>
              </a:solidFill>
              <a:ea typeface="SimSun" charset="0"/>
              <a:cs typeface="SimSun"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ea typeface="SimSun" charset="0"/>
                <a:cs typeface="SimSun" charset="0"/>
              </a:rPr>
              <a:t>    The membership consists mainly of Internet Service Providers (ISPs), </a:t>
            </a:r>
            <a:r>
              <a:rPr lang="en-US" dirty="0" smtClean="0">
                <a:solidFill>
                  <a:srgbClr val="000000"/>
                </a:solidFill>
                <a:ea typeface="SimSun" charset="0"/>
                <a:cs typeface="SimSun" charset="0"/>
              </a:rPr>
              <a:t>telecommunication </a:t>
            </a:r>
            <a:r>
              <a:rPr lang="en-US" dirty="0">
                <a:solidFill>
                  <a:srgbClr val="000000"/>
                </a:solidFill>
                <a:ea typeface="SimSun" charset="0"/>
                <a:cs typeface="SimSun" charset="0"/>
              </a:rPr>
              <a:t>organizations and large corporations located in Europe</a:t>
            </a:r>
            <a:r>
              <a:rPr lang="en-US" dirty="0" smtClean="0">
                <a:solidFill>
                  <a:srgbClr val="000000"/>
                </a:solidFill>
                <a:ea typeface="SimSun" charset="0"/>
                <a:cs typeface="SimSun" charset="0"/>
              </a:rPr>
              <a:t>, </a:t>
            </a:r>
            <a:r>
              <a:rPr lang="en-US" dirty="0">
                <a:solidFill>
                  <a:srgbClr val="000000"/>
                </a:solidFill>
                <a:ea typeface="SimSun" charset="0"/>
                <a:cs typeface="SimSun" charset="0"/>
              </a:rPr>
              <a:t>the Middle East and parts of Central Asia.</a:t>
            </a:r>
          </a:p>
        </p:txBody>
      </p:sp>
      <p:pic>
        <p:nvPicPr>
          <p:cNvPr id="40963" name="Picture 3"/>
          <p:cNvPicPr>
            <a:picLocks noChangeAspect="1" noChangeArrowheads="1"/>
          </p:cNvPicPr>
          <p:nvPr/>
        </p:nvPicPr>
        <p:blipFill>
          <a:blip r:embed="rId3" cstate="print"/>
          <a:srcRect/>
          <a:stretch>
            <a:fillRect/>
          </a:stretch>
        </p:blipFill>
        <p:spPr bwMode="auto">
          <a:xfrm>
            <a:off x="1143000" y="2590800"/>
            <a:ext cx="6004800" cy="302431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1219200" y="1"/>
            <a:ext cx="6248400" cy="6607764"/>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IANA, Internet Assigned Numbers Authority</a:t>
            </a: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2681287" y="2949575"/>
            <a:ext cx="3781425" cy="2009775"/>
          </a:xfrm>
          <a:prstGeom prst="rect">
            <a:avLst/>
          </a:prstGeom>
          <a:noFill/>
          <a:ln w="9525">
            <a:noFill/>
            <a:round/>
            <a:headEnd/>
            <a:tailEnd/>
          </a:ln>
          <a:effectLst/>
        </p:spPr>
      </p:pic>
      <p:sp>
        <p:nvSpPr>
          <p:cNvPr id="5" name="TextBox 4"/>
          <p:cNvSpPr txBox="1"/>
          <p:nvPr/>
        </p:nvSpPr>
        <p:spPr>
          <a:xfrm>
            <a:off x="457200" y="1600200"/>
            <a:ext cx="8153400" cy="923330"/>
          </a:xfrm>
          <a:prstGeom prst="rect">
            <a:avLst/>
          </a:prstGeom>
          <a:noFill/>
        </p:spPr>
        <p:txBody>
          <a:bodyPr wrap="square" rtlCol="0">
            <a:spAutoFit/>
          </a:bodyPr>
          <a:lstStyle/>
          <a:p>
            <a:r>
              <a:rPr lang="en-US" dirty="0" smtClean="0">
                <a:solidFill>
                  <a:srgbClr val="000000"/>
                </a:solidFill>
                <a:ea typeface="SimSun" charset="0"/>
                <a:cs typeface="SimSun" charset="0"/>
              </a:rPr>
              <a:t>IANA issues CIDR blocks of IP addresses to Regional Internet Registries (RIRs). These then percolate down the customer food chain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PHP</a:t>
            </a:r>
            <a:endParaRPr lang="en-US" dirty="0"/>
          </a:p>
        </p:txBody>
      </p:sp>
      <p:sp>
        <p:nvSpPr>
          <p:cNvPr id="2" name="Content Placeholder 1"/>
          <p:cNvSpPr>
            <a:spLocks noGrp="1"/>
          </p:cNvSpPr>
          <p:nvPr>
            <p:ph idx="1"/>
          </p:nvPr>
        </p:nvSpPr>
        <p:spPr>
          <a:xfrm>
            <a:off x="457200" y="1066800"/>
            <a:ext cx="8229600" cy="5410200"/>
          </a:xfrm>
        </p:spPr>
        <p:txBody>
          <a:bodyPr>
            <a:normAutofit fontScale="77500" lnSpcReduction="20000"/>
          </a:bodyPr>
          <a:lstStyle/>
          <a:p>
            <a:pPr>
              <a:buNone/>
            </a:pPr>
            <a:r>
              <a:rPr lang="en-US" dirty="0" smtClean="0"/>
              <a:t>Embed PHP in HTML (XHTML)</a:t>
            </a:r>
          </a:p>
          <a:p>
            <a:pPr>
              <a:buNone/>
            </a:pPr>
            <a:r>
              <a:rPr lang="en-US" dirty="0" smtClean="0"/>
              <a:t>            …                  </a:t>
            </a:r>
          </a:p>
          <a:p>
            <a:pPr>
              <a:buNone/>
            </a:pPr>
            <a:r>
              <a:rPr lang="en-US" dirty="0" smtClean="0"/>
              <a:t>		&lt;head&gt;</a:t>
            </a:r>
          </a:p>
          <a:p>
            <a:pPr>
              <a:buNone/>
            </a:pPr>
            <a:r>
              <a:rPr lang="en-US" dirty="0" smtClean="0"/>
              <a:t>			…</a:t>
            </a:r>
          </a:p>
          <a:p>
            <a:pPr>
              <a:buNone/>
            </a:pPr>
            <a:r>
              <a:rPr lang="en-US" dirty="0" smtClean="0"/>
              <a:t>		&lt;/head&gt;</a:t>
            </a:r>
          </a:p>
          <a:p>
            <a:pPr>
              <a:buNone/>
            </a:pPr>
            <a:r>
              <a:rPr lang="en-US" dirty="0" smtClean="0"/>
              <a:t>		&lt;body&gt; </a:t>
            </a:r>
          </a:p>
          <a:p>
            <a:pPr>
              <a:buNone/>
            </a:pPr>
            <a:r>
              <a:rPr lang="en-US" dirty="0" smtClean="0"/>
              <a:t>			…</a:t>
            </a:r>
          </a:p>
          <a:p>
            <a:pPr>
              <a:buNone/>
            </a:pPr>
            <a:r>
              <a:rPr lang="en-US" dirty="0" smtClean="0"/>
              <a:t>			&lt;?</a:t>
            </a:r>
            <a:r>
              <a:rPr lang="en-US" dirty="0" err="1" smtClean="0"/>
              <a:t>php</a:t>
            </a:r>
            <a:endParaRPr lang="en-US" dirty="0" smtClean="0"/>
          </a:p>
          <a:p>
            <a:pPr>
              <a:buNone/>
            </a:pPr>
            <a:r>
              <a:rPr lang="en-US" dirty="0" smtClean="0"/>
              <a:t>				…</a:t>
            </a:r>
          </a:p>
          <a:p>
            <a:pPr>
              <a:buNone/>
            </a:pPr>
            <a:r>
              <a:rPr lang="en-US" dirty="0" smtClean="0"/>
              <a:t>			?&gt;</a:t>
            </a:r>
          </a:p>
          <a:p>
            <a:pPr>
              <a:buNone/>
            </a:pPr>
            <a:r>
              <a:rPr lang="en-US" dirty="0" smtClean="0"/>
              <a:t>			…</a:t>
            </a:r>
          </a:p>
          <a:p>
            <a:pPr>
              <a:buNone/>
            </a:pPr>
            <a:r>
              <a:rPr lang="en-US" dirty="0" smtClean="0"/>
              <a:t>			&lt;?</a:t>
            </a:r>
            <a:r>
              <a:rPr lang="en-US" dirty="0" err="1" smtClean="0"/>
              <a:t>php</a:t>
            </a:r>
            <a:r>
              <a:rPr lang="en-US" dirty="0" smtClean="0"/>
              <a:t> </a:t>
            </a:r>
          </a:p>
          <a:p>
            <a:pPr>
              <a:buNone/>
            </a:pPr>
            <a:r>
              <a:rPr lang="en-US" dirty="0" smtClean="0"/>
              <a:t>				…</a:t>
            </a:r>
          </a:p>
          <a:p>
            <a:pPr>
              <a:buNone/>
            </a:pPr>
            <a:r>
              <a:rPr lang="en-US" dirty="0" smtClean="0"/>
              <a:t>			?&gt;</a:t>
            </a:r>
          </a:p>
          <a:p>
            <a:pPr>
              <a:buNone/>
            </a:pPr>
            <a:r>
              <a:rPr lang="en-US" dirty="0" smtClean="0"/>
              <a:t>		&lt;/body&gt;</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IPv6	</a:t>
            </a:r>
            <a:endParaRPr lang="en-US" dirty="0"/>
          </a:p>
        </p:txBody>
      </p:sp>
      <p:sp>
        <p:nvSpPr>
          <p:cNvPr id="2" name="Content Placeholder 1"/>
          <p:cNvSpPr>
            <a:spLocks noGrp="1"/>
          </p:cNvSpPr>
          <p:nvPr>
            <p:ph idx="1"/>
          </p:nvPr>
        </p:nvSpPr>
        <p:spPr/>
        <p:txBody>
          <a:bodyPr/>
          <a:lstStyle/>
          <a:p>
            <a:r>
              <a:rPr lang="en-US" dirty="0" smtClean="0"/>
              <a:t>IPv4 – 32 bit addresses, four 8 bit addresses written in decimal and separated by dots</a:t>
            </a:r>
          </a:p>
          <a:p>
            <a:pPr lvl="2">
              <a:buNone/>
            </a:pPr>
            <a:r>
              <a:rPr lang="en-US" dirty="0" smtClean="0"/>
              <a:t>Example: 10.33.73.165</a:t>
            </a:r>
          </a:p>
          <a:p>
            <a:pPr lvl="2">
              <a:buNone/>
            </a:pPr>
            <a:endParaRPr lang="en-US" dirty="0" smtClean="0"/>
          </a:p>
          <a:p>
            <a:r>
              <a:rPr lang="en-US" dirty="0" smtClean="0"/>
              <a:t>IPv6 – 128 bit addresses, eight 16 bit addresses written in hexadecimal and separated by colons</a:t>
            </a:r>
          </a:p>
          <a:p>
            <a:pPr lvl="1"/>
            <a:r>
              <a:rPr lang="en-US" dirty="0" smtClean="0"/>
              <a:t>Example: 3ffe:1900:4545:3:200:f8ff:fe21:67cf</a:t>
            </a:r>
          </a:p>
          <a:p>
            <a:pPr lvl="1">
              <a:buNone/>
            </a:pP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HTML – hypertext links</a:t>
            </a:r>
            <a:endParaRPr lang="en-US" dirty="0"/>
          </a:p>
        </p:txBody>
      </p:sp>
      <p:sp>
        <p:nvSpPr>
          <p:cNvPr id="2" name="Content Placeholder 1"/>
          <p:cNvSpPr>
            <a:spLocks noGrp="1"/>
          </p:cNvSpPr>
          <p:nvPr>
            <p:ph idx="1"/>
          </p:nvPr>
        </p:nvSpPr>
        <p:spPr/>
        <p:txBody>
          <a:bodyPr>
            <a:normAutofit fontScale="92500" lnSpcReduction="10000"/>
          </a:bodyPr>
          <a:lstStyle/>
          <a:p>
            <a:pPr>
              <a:buNone/>
            </a:pPr>
            <a:r>
              <a:rPr lang="en-US" dirty="0" smtClean="0"/>
              <a:t>Hypertext Links, page 54 -57</a:t>
            </a:r>
          </a:p>
          <a:p>
            <a:r>
              <a:rPr lang="en-US" dirty="0" smtClean="0"/>
              <a:t>Target within the document</a:t>
            </a:r>
          </a:p>
          <a:p>
            <a:pPr lvl="2">
              <a:buNone/>
            </a:pPr>
            <a:r>
              <a:rPr lang="en-US" dirty="0" smtClean="0"/>
              <a:t>In the document:           </a:t>
            </a:r>
          </a:p>
          <a:p>
            <a:pPr lvl="2">
              <a:buNone/>
            </a:pPr>
            <a:r>
              <a:rPr lang="en-US" dirty="0" smtClean="0"/>
              <a:t>&lt;h2 id=“avionics”&gt;Avionics &lt;/h2&gt; </a:t>
            </a:r>
          </a:p>
          <a:p>
            <a:pPr lvl="2">
              <a:buNone/>
            </a:pPr>
            <a:r>
              <a:rPr lang="en-US" dirty="0" smtClean="0"/>
              <a:t>For the link: </a:t>
            </a:r>
          </a:p>
          <a:p>
            <a:pPr lvl="2">
              <a:buNone/>
            </a:pPr>
            <a:r>
              <a:rPr lang="en-US" dirty="0" smtClean="0"/>
              <a:t>&lt;a </a:t>
            </a:r>
            <a:r>
              <a:rPr lang="en-US" dirty="0" err="1" smtClean="0"/>
              <a:t>href</a:t>
            </a:r>
            <a:r>
              <a:rPr lang="en-US" dirty="0" smtClean="0"/>
              <a:t> = “#avionics”&gt; What about avionics? &lt;/a&gt;</a:t>
            </a:r>
          </a:p>
          <a:p>
            <a:r>
              <a:rPr lang="en-US" dirty="0" smtClean="0"/>
              <a:t>Target on the same machine</a:t>
            </a:r>
          </a:p>
          <a:p>
            <a:pPr lvl="2">
              <a:buNone/>
            </a:pPr>
            <a:r>
              <a:rPr lang="en-US" dirty="0" smtClean="0"/>
              <a:t>Make the address relative to the current directory</a:t>
            </a:r>
          </a:p>
          <a:p>
            <a:r>
              <a:rPr lang="en-US" dirty="0" smtClean="0"/>
              <a:t>Target on the Internet</a:t>
            </a:r>
          </a:p>
          <a:p>
            <a:pPr lvl="2">
              <a:buNone/>
            </a:pPr>
            <a:r>
              <a:rPr lang="en-US" dirty="0" smtClean="0"/>
              <a:t>As expected</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HTML	</a:t>
            </a:r>
            <a:endParaRPr lang="en-US" dirty="0"/>
          </a:p>
        </p:txBody>
      </p:sp>
      <p:sp>
        <p:nvSpPr>
          <p:cNvPr id="2" name="Content Placeholder 1"/>
          <p:cNvSpPr>
            <a:spLocks noGrp="1"/>
          </p:cNvSpPr>
          <p:nvPr>
            <p:ph idx="1"/>
          </p:nvPr>
        </p:nvSpPr>
        <p:spPr/>
        <p:txBody>
          <a:bodyPr/>
          <a:lstStyle/>
          <a:p>
            <a:r>
              <a:rPr lang="en-US" dirty="0" smtClean="0"/>
              <a:t>Images</a:t>
            </a:r>
          </a:p>
          <a:p>
            <a:pPr lvl="1"/>
            <a:r>
              <a:rPr lang="en-US" dirty="0" smtClean="0"/>
              <a:t>The images for your first assignment belong in the directory </a:t>
            </a:r>
            <a:r>
              <a:rPr lang="en-US" dirty="0" err="1" smtClean="0"/>
              <a:t>public_html</a:t>
            </a:r>
            <a:r>
              <a:rPr lang="en-US" dirty="0" smtClean="0"/>
              <a:t>/assign01/images</a:t>
            </a:r>
          </a:p>
          <a:p>
            <a:pPr lvl="1"/>
            <a:r>
              <a:rPr lang="en-US" dirty="0" smtClean="0"/>
              <a:t>Always have a value for the </a:t>
            </a:r>
            <a:r>
              <a:rPr lang="en-US" i="1" dirty="0" smtClean="0"/>
              <a:t>alt</a:t>
            </a:r>
            <a:r>
              <a:rPr lang="en-US" dirty="0" smtClean="0"/>
              <a:t> attribute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HTML	</a:t>
            </a:r>
            <a:endParaRPr lang="en-US" dirty="0"/>
          </a:p>
        </p:txBody>
      </p:sp>
      <p:sp>
        <p:nvSpPr>
          <p:cNvPr id="2" name="Content Placeholder 1"/>
          <p:cNvSpPr>
            <a:spLocks noGrp="1"/>
          </p:cNvSpPr>
          <p:nvPr>
            <p:ph idx="1"/>
          </p:nvPr>
        </p:nvSpPr>
        <p:spPr/>
        <p:txBody>
          <a:bodyPr/>
          <a:lstStyle/>
          <a:p>
            <a:r>
              <a:rPr lang="en-US" dirty="0" smtClean="0"/>
              <a:t>To check how your page will look it different </a:t>
            </a:r>
            <a:r>
              <a:rPr lang="en-US" smtClean="0"/>
              <a:t>browsers (This </a:t>
            </a:r>
            <a:r>
              <a:rPr lang="en-US" dirty="0" smtClean="0"/>
              <a:t>might help. It is often too slow.) </a:t>
            </a:r>
          </a:p>
          <a:p>
            <a:pPr lvl="2"/>
            <a:r>
              <a:rPr lang="en-US" dirty="0" smtClean="0"/>
              <a:t>www.browsershots.org</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Verification</a:t>
            </a:r>
            <a:endParaRPr lang="en-US" dirty="0"/>
          </a:p>
        </p:txBody>
      </p:sp>
      <p:sp>
        <p:nvSpPr>
          <p:cNvPr id="2" name="Content Placeholder 1"/>
          <p:cNvSpPr>
            <a:spLocks noGrp="1"/>
          </p:cNvSpPr>
          <p:nvPr>
            <p:ph idx="1"/>
          </p:nvPr>
        </p:nvSpPr>
        <p:spPr/>
        <p:txBody>
          <a:bodyPr/>
          <a:lstStyle/>
          <a:p>
            <a:pPr>
              <a:buNone/>
            </a:pPr>
            <a:r>
              <a:rPr lang="en-US" dirty="0" smtClean="0">
                <a:hlinkClick r:id="rId2"/>
              </a:rPr>
              <a:t>http</a:t>
            </a:r>
            <a:r>
              <a:rPr lang="en-US" smtClean="0">
                <a:hlinkClick r:id="rId2"/>
              </a:rPr>
              <a:t>://validator.w3.org</a:t>
            </a: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XHTML Errors</a:t>
            </a:r>
            <a:endParaRPr lang="en-US" dirty="0"/>
          </a:p>
        </p:txBody>
      </p:sp>
      <p:sp>
        <p:nvSpPr>
          <p:cNvPr id="2" name="Content Placeholder 1"/>
          <p:cNvSpPr>
            <a:spLocks noGrp="1"/>
          </p:cNvSpPr>
          <p:nvPr>
            <p:ph idx="1"/>
          </p:nvPr>
        </p:nvSpPr>
        <p:spPr/>
        <p:txBody>
          <a:bodyPr>
            <a:normAutofit/>
          </a:bodyPr>
          <a:lstStyle/>
          <a:p>
            <a:r>
              <a:rPr lang="en-US" dirty="0" smtClean="0"/>
              <a:t>Not closing empty elements</a:t>
            </a:r>
          </a:p>
          <a:p>
            <a:pPr lvl="1"/>
            <a:r>
              <a:rPr lang="en-US" dirty="0" smtClean="0"/>
              <a:t>Incorrect: &lt;</a:t>
            </a:r>
            <a:r>
              <a:rPr lang="en-US" dirty="0" err="1" smtClean="0"/>
              <a:t>br</a:t>
            </a:r>
            <a:r>
              <a:rPr lang="en-US" dirty="0" smtClean="0"/>
              <a:t>&gt; </a:t>
            </a:r>
          </a:p>
          <a:p>
            <a:pPr lvl="1"/>
            <a:r>
              <a:rPr lang="en-US" dirty="0" smtClean="0"/>
              <a:t>Correct: &lt;</a:t>
            </a:r>
            <a:r>
              <a:rPr lang="en-US" dirty="0" err="1" smtClean="0"/>
              <a:t>br</a:t>
            </a:r>
            <a:r>
              <a:rPr lang="en-US" dirty="0" smtClean="0"/>
              <a:t> /&gt;</a:t>
            </a:r>
            <a:br>
              <a:rPr lang="en-US" dirty="0" smtClean="0"/>
            </a:br>
            <a:endParaRPr lang="en-US" dirty="0" smtClean="0"/>
          </a:p>
          <a:p>
            <a:r>
              <a:rPr lang="en-US" dirty="0" smtClean="0"/>
              <a:t>Not closing non-empty elements </a:t>
            </a:r>
          </a:p>
          <a:p>
            <a:pPr lvl="1"/>
            <a:r>
              <a:rPr lang="en-US" dirty="0" smtClean="0"/>
              <a:t>Incorrect: &lt;p&gt;This is a paragraph.&lt;p&gt;This is another paragraph. </a:t>
            </a:r>
          </a:p>
          <a:p>
            <a:pPr lvl="1"/>
            <a:r>
              <a:rPr lang="en-US" dirty="0" smtClean="0"/>
              <a:t>Correct: &lt;p&gt;This is a paragraph.&lt;/p&gt;&lt;p&gt;This is another paragraph.&lt;/p&gt;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XHTML Errors</a:t>
            </a:r>
            <a:endParaRPr lang="en-US" dirty="0"/>
          </a:p>
        </p:txBody>
      </p:sp>
      <p:sp>
        <p:nvSpPr>
          <p:cNvPr id="2" name="Content Placeholder 1"/>
          <p:cNvSpPr>
            <a:spLocks noGrp="1"/>
          </p:cNvSpPr>
          <p:nvPr>
            <p:ph idx="1"/>
          </p:nvPr>
        </p:nvSpPr>
        <p:spPr>
          <a:xfrm>
            <a:off x="457200" y="1295400"/>
            <a:ext cx="8229600" cy="4711891"/>
          </a:xfrm>
        </p:spPr>
        <p:txBody>
          <a:bodyPr>
            <a:normAutofit fontScale="92500" lnSpcReduction="20000"/>
          </a:bodyPr>
          <a:lstStyle/>
          <a:p>
            <a:r>
              <a:rPr lang="en-US" dirty="0" smtClean="0"/>
              <a:t>Improperly nesting elements</a:t>
            </a:r>
          </a:p>
          <a:p>
            <a:pPr lvl="1"/>
            <a:r>
              <a:rPr lang="en-US" dirty="0" smtClean="0"/>
              <a:t>Incorrect: &lt;</a:t>
            </a:r>
            <a:r>
              <a:rPr lang="en-US" dirty="0" err="1" smtClean="0"/>
              <a:t>em</a:t>
            </a:r>
            <a:r>
              <a:rPr lang="en-US" dirty="0" smtClean="0"/>
              <a:t>&gt;&lt;strong&gt;This is some text.&lt;/</a:t>
            </a:r>
            <a:r>
              <a:rPr lang="en-US" dirty="0" err="1" smtClean="0"/>
              <a:t>em</a:t>
            </a:r>
            <a:r>
              <a:rPr lang="en-US" dirty="0" smtClean="0"/>
              <a:t>&gt;&lt;/strong&gt; </a:t>
            </a:r>
          </a:p>
          <a:p>
            <a:pPr lvl="1"/>
            <a:r>
              <a:rPr lang="en-US" dirty="0" smtClean="0"/>
              <a:t>Correct: &lt;</a:t>
            </a:r>
            <a:r>
              <a:rPr lang="en-US" dirty="0" err="1" smtClean="0"/>
              <a:t>em</a:t>
            </a:r>
            <a:r>
              <a:rPr lang="en-US" dirty="0" smtClean="0"/>
              <a:t>&gt;&lt;strong&gt;This is some text.&lt;/strong&gt;&lt;/</a:t>
            </a:r>
            <a:r>
              <a:rPr lang="en-US" dirty="0" err="1" smtClean="0"/>
              <a:t>em</a:t>
            </a:r>
            <a:r>
              <a:rPr lang="en-US" dirty="0" smtClean="0"/>
              <a:t>&gt; </a:t>
            </a:r>
          </a:p>
          <a:p>
            <a:pPr lvl="1">
              <a:buNone/>
            </a:pPr>
            <a:endParaRPr lang="en-US" dirty="0" smtClean="0"/>
          </a:p>
          <a:p>
            <a:r>
              <a:rPr lang="en-US" dirty="0" smtClean="0"/>
              <a:t>Not putting quotation marks around attribute values </a:t>
            </a:r>
          </a:p>
          <a:p>
            <a:pPr lvl="1"/>
            <a:r>
              <a:rPr lang="en-US" dirty="0" smtClean="0"/>
              <a:t>Incorrect: &lt;td </a:t>
            </a:r>
            <a:r>
              <a:rPr lang="en-US" dirty="0" err="1" smtClean="0"/>
              <a:t>rowspan</a:t>
            </a:r>
            <a:r>
              <a:rPr lang="en-US" dirty="0" smtClean="0"/>
              <a:t>=3&gt; </a:t>
            </a:r>
          </a:p>
          <a:p>
            <a:pPr lvl="1"/>
            <a:r>
              <a:rPr lang="en-US" dirty="0" smtClean="0"/>
              <a:t>Incorrect: &lt;td </a:t>
            </a:r>
            <a:r>
              <a:rPr lang="en-US" dirty="0" err="1" smtClean="0"/>
              <a:t>rowspan</a:t>
            </a:r>
            <a:r>
              <a:rPr lang="en-US" dirty="0" smtClean="0"/>
              <a:t>='3"&gt; </a:t>
            </a:r>
          </a:p>
          <a:p>
            <a:pPr lvl="1"/>
            <a:r>
              <a:rPr lang="en-US" dirty="0" smtClean="0"/>
              <a:t>Correct: &lt;td </a:t>
            </a:r>
            <a:r>
              <a:rPr lang="en-US" dirty="0" err="1" smtClean="0"/>
              <a:t>rowspan</a:t>
            </a:r>
            <a:r>
              <a:rPr lang="en-US" dirty="0" smtClean="0"/>
              <a:t>="3"&gt; </a:t>
            </a:r>
          </a:p>
          <a:p>
            <a:pPr lvl="1"/>
            <a:r>
              <a:rPr lang="en-US" dirty="0" smtClean="0"/>
              <a:t>Correct: &lt;td </a:t>
            </a:r>
            <a:r>
              <a:rPr lang="en-US" dirty="0" err="1" smtClean="0"/>
              <a:t>rowspan</a:t>
            </a:r>
            <a:r>
              <a:rPr lang="en-US" dirty="0" smtClean="0"/>
              <a:t>='3'&gt; </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XHTML Errors</a:t>
            </a:r>
            <a:endParaRPr lang="en-US" dirty="0"/>
          </a:p>
        </p:txBody>
      </p:sp>
      <p:sp>
        <p:nvSpPr>
          <p:cNvPr id="2" name="Content Placeholder 1"/>
          <p:cNvSpPr>
            <a:spLocks noGrp="1"/>
          </p:cNvSpPr>
          <p:nvPr>
            <p:ph idx="1"/>
          </p:nvPr>
        </p:nvSpPr>
        <p:spPr>
          <a:xfrm>
            <a:off x="0" y="1481328"/>
            <a:ext cx="9144000" cy="4525963"/>
          </a:xfrm>
        </p:spPr>
        <p:txBody>
          <a:bodyPr>
            <a:normAutofit fontScale="85000" lnSpcReduction="10000"/>
          </a:bodyPr>
          <a:lstStyle/>
          <a:p>
            <a:r>
              <a:rPr lang="en-US" dirty="0" smtClean="0"/>
              <a:t>Using the ampersand character outside of entities</a:t>
            </a:r>
          </a:p>
          <a:p>
            <a:pPr lvl="1"/>
            <a:r>
              <a:rPr lang="en-US" dirty="0" smtClean="0"/>
              <a:t>Incorrect: &lt;title&gt;Cars &amp; Trucks&lt;/title&gt; </a:t>
            </a:r>
          </a:p>
          <a:p>
            <a:pPr lvl="1"/>
            <a:r>
              <a:rPr lang="en-US" dirty="0" smtClean="0"/>
              <a:t>Correct: &lt;title&gt;Cars &amp;amp; Trucks&lt;/title&gt; </a:t>
            </a:r>
          </a:p>
          <a:p>
            <a:pPr lvl="1">
              <a:buNone/>
            </a:pPr>
            <a:endParaRPr lang="en-US" dirty="0" smtClean="0"/>
          </a:p>
          <a:p>
            <a:pPr lvl="1"/>
            <a:r>
              <a:rPr lang="en-US" dirty="0" smtClean="0"/>
              <a:t>Incorrect: &lt;a </a:t>
            </a:r>
            <a:r>
              <a:rPr lang="en-US" dirty="0" err="1" smtClean="0"/>
              <a:t>href</a:t>
            </a:r>
            <a:r>
              <a:rPr lang="en-US" dirty="0" smtClean="0"/>
              <a:t>="</a:t>
            </a:r>
            <a:r>
              <a:rPr lang="en-US" dirty="0" err="1" smtClean="0"/>
              <a:t>index.php?page</a:t>
            </a:r>
            <a:r>
              <a:rPr lang="en-US" dirty="0" smtClean="0"/>
              <a:t>=</a:t>
            </a:r>
            <a:r>
              <a:rPr lang="en-US" dirty="0" err="1" smtClean="0"/>
              <a:t>news&amp;id</a:t>
            </a:r>
            <a:r>
              <a:rPr lang="en-US" dirty="0" smtClean="0"/>
              <a:t>=5"&gt;News&lt;/a&gt; </a:t>
            </a:r>
          </a:p>
          <a:p>
            <a:pPr lvl="1"/>
            <a:r>
              <a:rPr lang="en-US" dirty="0" smtClean="0"/>
              <a:t>Correct: &lt;a </a:t>
            </a:r>
            <a:r>
              <a:rPr lang="en-US" dirty="0" err="1" smtClean="0"/>
              <a:t>href</a:t>
            </a:r>
            <a:r>
              <a:rPr lang="en-US" dirty="0" smtClean="0"/>
              <a:t>="</a:t>
            </a:r>
            <a:r>
              <a:rPr lang="en-US" dirty="0" err="1" smtClean="0"/>
              <a:t>index.php?page</a:t>
            </a:r>
            <a:r>
              <a:rPr lang="en-US" dirty="0" smtClean="0"/>
              <a:t>=</a:t>
            </a:r>
            <a:r>
              <a:rPr lang="en-US" dirty="0" err="1" smtClean="0"/>
              <a:t>news&amp;amp;id</a:t>
            </a:r>
            <a:r>
              <a:rPr lang="en-US" dirty="0" smtClean="0"/>
              <a:t>=5"&gt;News&lt;/a&gt; </a:t>
            </a:r>
          </a:p>
          <a:p>
            <a:pPr lvl="1">
              <a:buNone/>
            </a:pPr>
            <a:endParaRPr lang="en-US" dirty="0" smtClean="0"/>
          </a:p>
          <a:p>
            <a:r>
              <a:rPr lang="en-US" dirty="0" smtClean="0"/>
              <a:t>Failing to recognize that XHTML elements and attributes are case sensitive </a:t>
            </a:r>
          </a:p>
          <a:p>
            <a:pPr lvl="1"/>
            <a:r>
              <a:rPr lang="en-US" dirty="0" smtClean="0"/>
              <a:t>Incorrect: &lt;BODY&gt;&lt;P ID="ONE"&gt;The Best Page Ever&lt;/P&gt;&lt;/BODY&gt; </a:t>
            </a:r>
          </a:p>
          <a:p>
            <a:pPr lvl="1"/>
            <a:r>
              <a:rPr lang="en-US" dirty="0" smtClean="0"/>
              <a:t>Correct: &lt;body&gt;&lt;p id="ONE"&gt;The Best Page Ever&lt;/p&gt;&lt;/body&gt; </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XHTML Errors</a:t>
            </a:r>
            <a:endParaRPr lang="en-US" dirty="0"/>
          </a:p>
        </p:txBody>
      </p:sp>
      <p:sp>
        <p:nvSpPr>
          <p:cNvPr id="2" name="Content Placeholder 1"/>
          <p:cNvSpPr>
            <a:spLocks noGrp="1"/>
          </p:cNvSpPr>
          <p:nvPr>
            <p:ph idx="1"/>
          </p:nvPr>
        </p:nvSpPr>
        <p:spPr/>
        <p:txBody>
          <a:bodyPr>
            <a:normAutofit/>
          </a:bodyPr>
          <a:lstStyle/>
          <a:p>
            <a:r>
              <a:rPr lang="en-US" dirty="0" smtClean="0"/>
              <a:t>Using attribute minimization </a:t>
            </a:r>
          </a:p>
          <a:p>
            <a:pPr lvl="1"/>
            <a:r>
              <a:rPr lang="en-US" dirty="0" smtClean="0"/>
              <a:t>Incorrect: &lt;</a:t>
            </a:r>
            <a:r>
              <a:rPr lang="en-US" dirty="0" err="1" smtClean="0"/>
              <a:t>textarea</a:t>
            </a:r>
            <a:r>
              <a:rPr lang="en-US" dirty="0" smtClean="0"/>
              <a:t> </a:t>
            </a:r>
            <a:r>
              <a:rPr lang="en-US" dirty="0" err="1" smtClean="0"/>
              <a:t>readonly</a:t>
            </a:r>
            <a:r>
              <a:rPr lang="en-US" dirty="0" smtClean="0"/>
              <a:t>&gt;READ-ONLY&lt;/</a:t>
            </a:r>
            <a:r>
              <a:rPr lang="en-US" dirty="0" err="1" smtClean="0"/>
              <a:t>textarea</a:t>
            </a:r>
            <a:r>
              <a:rPr lang="en-US" dirty="0" smtClean="0"/>
              <a:t>&gt; </a:t>
            </a:r>
          </a:p>
          <a:p>
            <a:pPr lvl="1"/>
            <a:r>
              <a:rPr lang="en-US" dirty="0" smtClean="0"/>
              <a:t>Correct: &lt;</a:t>
            </a:r>
            <a:r>
              <a:rPr lang="en-US" dirty="0" err="1" smtClean="0"/>
              <a:t>textarea</a:t>
            </a:r>
            <a:r>
              <a:rPr lang="en-US" dirty="0" smtClean="0"/>
              <a:t> </a:t>
            </a:r>
            <a:r>
              <a:rPr lang="en-US" dirty="0" err="1" smtClean="0"/>
              <a:t>readonly</a:t>
            </a:r>
            <a:r>
              <a:rPr lang="en-US" dirty="0" smtClean="0"/>
              <a:t>="</a:t>
            </a:r>
            <a:r>
              <a:rPr lang="en-US" dirty="0" err="1" smtClean="0"/>
              <a:t>readonly</a:t>
            </a:r>
            <a:r>
              <a:rPr lang="en-US" dirty="0" smtClean="0"/>
              <a:t>"&gt;READ-ONLY&lt;/</a:t>
            </a:r>
            <a:r>
              <a:rPr lang="en-US" dirty="0" err="1" smtClean="0"/>
              <a:t>textarea</a:t>
            </a:r>
            <a:r>
              <a:rPr lang="en-US" dirty="0" smtClean="0"/>
              <a:t>&gt; </a:t>
            </a:r>
          </a:p>
          <a:p>
            <a:pPr>
              <a:buNone/>
            </a:pPr>
            <a:r>
              <a:rPr lang="en-US" dirty="0" smtClean="0"/>
              <a:t> </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2468562"/>
          </a:xfrm>
        </p:spPr>
        <p:txBody>
          <a:bodyPr>
            <a:normAutofit/>
          </a:bodyPr>
          <a:lstStyle/>
          <a:p>
            <a:r>
              <a:rPr lang="en-US" sz="6000" b="1" dirty="0" smtClean="0"/>
              <a:t>Chapter 4:  JavaScript</a:t>
            </a:r>
            <a:endParaRPr lang="en-US" sz="6000" b="1" dirty="0"/>
          </a:p>
        </p:txBody>
      </p:sp>
      <p:sp>
        <p:nvSpPr>
          <p:cNvPr id="3" name="TextBox 2"/>
          <p:cNvSpPr txBox="1"/>
          <p:nvPr/>
        </p:nvSpPr>
        <p:spPr>
          <a:xfrm>
            <a:off x="1981200" y="3962400"/>
            <a:ext cx="5334000" cy="369332"/>
          </a:xfrm>
          <a:prstGeom prst="rect">
            <a:avLst/>
          </a:prstGeom>
          <a:noFill/>
        </p:spPr>
        <p:txBody>
          <a:bodyPr wrap="square" rtlCol="0">
            <a:spAutoFit/>
          </a:bodyPr>
          <a:lstStyle/>
          <a:p>
            <a:r>
              <a:rPr lang="en-US" dirty="0" smtClean="0"/>
              <a:t>Helpful site: http://www.w3schools.com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PHP</a:t>
            </a:r>
            <a:endParaRPr lang="en-US" dirty="0"/>
          </a:p>
        </p:txBody>
      </p:sp>
      <p:sp>
        <p:nvSpPr>
          <p:cNvPr id="2" name="Content Placeholder 1"/>
          <p:cNvSpPr>
            <a:spLocks noGrp="1"/>
          </p:cNvSpPr>
          <p:nvPr>
            <p:ph idx="1"/>
          </p:nvPr>
        </p:nvSpPr>
        <p:spPr>
          <a:xfrm>
            <a:off x="457200" y="1066800"/>
            <a:ext cx="8229600" cy="5410200"/>
          </a:xfrm>
        </p:spPr>
        <p:txBody>
          <a:bodyPr>
            <a:normAutofit/>
          </a:bodyPr>
          <a:lstStyle/>
          <a:p>
            <a:pPr>
              <a:buNone/>
            </a:pPr>
            <a:r>
              <a:rPr lang="en-US" dirty="0" smtClean="0"/>
              <a:t>Or in its own file</a:t>
            </a:r>
          </a:p>
          <a:p>
            <a:pPr>
              <a:buNone/>
            </a:pPr>
            <a:r>
              <a:rPr lang="en-US" dirty="0" smtClean="0"/>
              <a:t>                        </a:t>
            </a:r>
          </a:p>
          <a:p>
            <a:pPr>
              <a:buNone/>
            </a:pPr>
            <a:r>
              <a:rPr lang="en-US" dirty="0" smtClean="0"/>
              <a:t>	&lt;?</a:t>
            </a:r>
            <a:r>
              <a:rPr lang="en-US" dirty="0" err="1" smtClean="0"/>
              <a:t>php</a:t>
            </a:r>
            <a:endParaRPr lang="en-US" dirty="0" smtClean="0"/>
          </a:p>
          <a:p>
            <a:pPr>
              <a:buNone/>
            </a:pPr>
            <a:r>
              <a:rPr lang="en-US" dirty="0" smtClean="0"/>
              <a:t>			echo(“&lt;body&gt;”);</a:t>
            </a:r>
          </a:p>
          <a:p>
            <a:pPr>
              <a:buNone/>
            </a:pPr>
            <a:r>
              <a:rPr lang="en-US" dirty="0" smtClean="0"/>
              <a:t>			…</a:t>
            </a:r>
          </a:p>
          <a:p>
            <a:pPr>
              <a:buNone/>
            </a:pPr>
            <a:r>
              <a:rPr lang="en-US" dirty="0" smtClean="0"/>
              <a:t>			…</a:t>
            </a:r>
          </a:p>
          <a:p>
            <a:pPr>
              <a:buNone/>
            </a:pPr>
            <a:r>
              <a:rPr lang="en-US" dirty="0" smtClean="0"/>
              <a:t>			…</a:t>
            </a:r>
          </a:p>
          <a:p>
            <a:pPr>
              <a:buNone/>
            </a:pPr>
            <a:r>
              <a:rPr lang="en-US" dirty="0" smtClean="0"/>
              <a:t>			echo(“&lt;/body&gt;”);</a:t>
            </a:r>
          </a:p>
          <a:p>
            <a:pPr>
              <a:buNone/>
            </a:pPr>
            <a:r>
              <a:rPr lang="en-US" dirty="0" smtClean="0"/>
              <a:t>	?&gt;</a:t>
            </a:r>
          </a:p>
          <a:p>
            <a:pPr>
              <a:buNone/>
            </a:pPr>
            <a:r>
              <a:rPr lang="en-US" dirty="0" smtClean="0"/>
              <a:t>		</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a:t>
            </a:r>
            <a:endParaRPr lang="en-US" dirty="0"/>
          </a:p>
        </p:txBody>
      </p:sp>
      <p:sp>
        <p:nvSpPr>
          <p:cNvPr id="2" name="Content Placeholder 1"/>
          <p:cNvSpPr>
            <a:spLocks noGrp="1"/>
          </p:cNvSpPr>
          <p:nvPr>
            <p:ph idx="1"/>
          </p:nvPr>
        </p:nvSpPr>
        <p:spPr/>
        <p:txBody>
          <a:bodyPr/>
          <a:lstStyle/>
          <a:p>
            <a:r>
              <a:rPr lang="en-US" dirty="0" smtClean="0"/>
              <a:t>Official name – </a:t>
            </a:r>
            <a:r>
              <a:rPr lang="en-US" dirty="0" err="1" smtClean="0"/>
              <a:t>ECMAScript</a:t>
            </a:r>
            <a:endParaRPr lang="en-US" dirty="0" smtClean="0"/>
          </a:p>
          <a:p>
            <a:r>
              <a:rPr lang="en-US" dirty="0" smtClean="0"/>
              <a:t>European Computer Manufactures Association (ECMA)</a:t>
            </a:r>
          </a:p>
          <a:p>
            <a:r>
              <a:rPr lang="en-US" dirty="0" smtClean="0"/>
              <a:t>ECMA standardized and the International Standards Organization (ISO) approved</a:t>
            </a:r>
          </a:p>
          <a:p>
            <a:r>
              <a:rPr lang="en-US" dirty="0" smtClean="0"/>
              <a:t>Standard is ECMA-262</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Core</a:t>
            </a:r>
          </a:p>
          <a:p>
            <a:r>
              <a:rPr lang="en-US" dirty="0" smtClean="0"/>
              <a:t>Client-side **</a:t>
            </a:r>
          </a:p>
          <a:p>
            <a:r>
              <a:rPr lang="en-US" dirty="0" smtClean="0"/>
              <a:t>Server-side</a:t>
            </a:r>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We’ll be using </a:t>
            </a:r>
          </a:p>
          <a:p>
            <a:pPr>
              <a:buNone/>
            </a:pPr>
            <a:r>
              <a:rPr lang="en-US" dirty="0" smtClean="0"/>
              <a:t>(We’ll use PHP on the server-side.)</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Client-Side JavaScript</a:t>
            </a:r>
            <a:endParaRPr lang="en-US" dirty="0"/>
          </a:p>
        </p:txBody>
      </p:sp>
      <p:sp>
        <p:nvSpPr>
          <p:cNvPr id="2" name="Content Placeholder 1"/>
          <p:cNvSpPr>
            <a:spLocks noGrp="1"/>
          </p:cNvSpPr>
          <p:nvPr>
            <p:ph idx="1"/>
          </p:nvPr>
        </p:nvSpPr>
        <p:spPr>
          <a:xfrm>
            <a:off x="0" y="1481328"/>
            <a:ext cx="9144000" cy="4525963"/>
          </a:xfrm>
        </p:spPr>
        <p:txBody>
          <a:bodyPr>
            <a:normAutofit fontScale="92500" lnSpcReduction="20000"/>
          </a:bodyPr>
          <a:lstStyle/>
          <a:p>
            <a:pPr>
              <a:buNone/>
            </a:pPr>
            <a:r>
              <a:rPr lang="en-US" dirty="0" smtClean="0"/>
              <a:t>Can be written in-line (explicit embedding):</a:t>
            </a:r>
          </a:p>
          <a:p>
            <a:pPr lvl="1">
              <a:buNone/>
            </a:pPr>
            <a:endParaRPr lang="en-US" dirty="0" smtClean="0"/>
          </a:p>
          <a:p>
            <a:pPr lvl="1">
              <a:buNone/>
            </a:pPr>
            <a:r>
              <a:rPr lang="en-US" dirty="0" smtClean="0"/>
              <a:t>		&lt;script type = “text/</a:t>
            </a:r>
            <a:r>
              <a:rPr lang="en-US" dirty="0" err="1" smtClean="0"/>
              <a:t>javascript</a:t>
            </a:r>
            <a:r>
              <a:rPr lang="en-US" dirty="0" smtClean="0"/>
              <a:t>” &gt;</a:t>
            </a:r>
          </a:p>
          <a:p>
            <a:pPr lvl="1">
              <a:buNone/>
            </a:pPr>
            <a:r>
              <a:rPr lang="en-US" dirty="0" smtClean="0"/>
              <a:t>			</a:t>
            </a:r>
            <a:r>
              <a:rPr lang="en-US" dirty="0" err="1" smtClean="0"/>
              <a:t>document.write</a:t>
            </a:r>
            <a:r>
              <a:rPr lang="en-US" dirty="0" smtClean="0"/>
              <a:t>(“Hello!”);</a:t>
            </a:r>
          </a:p>
          <a:p>
            <a:pPr lvl="1">
              <a:buNone/>
            </a:pPr>
            <a:r>
              <a:rPr lang="en-US" dirty="0" smtClean="0"/>
              <a:t>		&lt;/script&gt; </a:t>
            </a:r>
          </a:p>
          <a:p>
            <a:pPr lvl="1">
              <a:buNone/>
            </a:pPr>
            <a:endParaRPr lang="en-US" dirty="0" smtClean="0"/>
          </a:p>
          <a:p>
            <a:pPr lvl="1">
              <a:buNone/>
            </a:pPr>
            <a:endParaRPr lang="en-US" dirty="0" smtClean="0"/>
          </a:p>
          <a:p>
            <a:pPr lvl="1">
              <a:buNone/>
            </a:pPr>
            <a:r>
              <a:rPr lang="en-US" dirty="0" smtClean="0"/>
              <a:t>	</a:t>
            </a:r>
            <a:r>
              <a:rPr lang="en-US" dirty="0" smtClean="0">
                <a:solidFill>
                  <a:schemeClr val="bg1">
                    <a:lumMod val="50000"/>
                  </a:schemeClr>
                </a:solidFill>
              </a:rPr>
              <a:t>Recall in-line </a:t>
            </a:r>
            <a:r>
              <a:rPr lang="en-US" dirty="0" err="1" smtClean="0">
                <a:solidFill>
                  <a:schemeClr val="bg1">
                    <a:lumMod val="50000"/>
                  </a:schemeClr>
                </a:solidFill>
              </a:rPr>
              <a:t>css</a:t>
            </a:r>
            <a:r>
              <a:rPr lang="en-US" dirty="0" smtClean="0">
                <a:solidFill>
                  <a:schemeClr val="bg1">
                    <a:lumMod val="50000"/>
                  </a:schemeClr>
                </a:solidFill>
              </a:rPr>
              <a:t>: </a:t>
            </a:r>
          </a:p>
          <a:p>
            <a:pPr lvl="1">
              <a:buNone/>
            </a:pPr>
            <a:r>
              <a:rPr lang="en-US" dirty="0" smtClean="0">
                <a:solidFill>
                  <a:schemeClr val="bg1">
                    <a:lumMod val="50000"/>
                  </a:schemeClr>
                </a:solidFill>
              </a:rPr>
              <a:t>		&lt;style type = “text/</a:t>
            </a:r>
            <a:r>
              <a:rPr lang="en-US" dirty="0" err="1" smtClean="0">
                <a:solidFill>
                  <a:schemeClr val="bg1">
                    <a:lumMod val="50000"/>
                  </a:schemeClr>
                </a:solidFill>
              </a:rPr>
              <a:t>css</a:t>
            </a:r>
            <a:r>
              <a:rPr lang="en-US" dirty="0" smtClean="0">
                <a:solidFill>
                  <a:schemeClr val="bg1">
                    <a:lumMod val="50000"/>
                  </a:schemeClr>
                </a:solidFill>
              </a:rPr>
              <a:t>”&gt; </a:t>
            </a:r>
          </a:p>
          <a:p>
            <a:pPr lvl="1">
              <a:buNone/>
            </a:pPr>
            <a:r>
              <a:rPr lang="en-US" dirty="0" smtClean="0">
                <a:solidFill>
                  <a:schemeClr val="bg1">
                    <a:lumMod val="50000"/>
                  </a:schemeClr>
                </a:solidFill>
              </a:rPr>
              <a:t>			h1 {font-size: 24pt; color: teal;}</a:t>
            </a:r>
          </a:p>
          <a:p>
            <a:pPr lvl="1">
              <a:buNone/>
            </a:pPr>
            <a:r>
              <a:rPr lang="en-US" dirty="0" smtClean="0">
                <a:solidFill>
                  <a:schemeClr val="bg1">
                    <a:lumMod val="50000"/>
                  </a:schemeClr>
                </a:solidFill>
              </a:rPr>
              <a:t>		&lt;/style&gt;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Client-Side JavaScript</a:t>
            </a:r>
            <a:endParaRPr lang="en-US" dirty="0"/>
          </a:p>
        </p:txBody>
      </p:sp>
      <p:sp>
        <p:nvSpPr>
          <p:cNvPr id="2" name="Content Placeholder 1"/>
          <p:cNvSpPr>
            <a:spLocks noGrp="1"/>
          </p:cNvSpPr>
          <p:nvPr>
            <p:ph idx="1"/>
          </p:nvPr>
        </p:nvSpPr>
        <p:spPr>
          <a:xfrm>
            <a:off x="533400" y="1447800"/>
            <a:ext cx="8153400" cy="4525963"/>
          </a:xfrm>
        </p:spPr>
        <p:txBody>
          <a:bodyPr>
            <a:normAutofit fontScale="92500" lnSpcReduction="20000"/>
          </a:bodyPr>
          <a:lstStyle/>
          <a:p>
            <a:pPr>
              <a:buNone/>
            </a:pPr>
            <a:r>
              <a:rPr lang="en-US" dirty="0" smtClean="0"/>
              <a:t>Instead we’ll write it in its own file (implicit embedding):</a:t>
            </a:r>
          </a:p>
          <a:p>
            <a:pPr>
              <a:buNone/>
            </a:pPr>
            <a:endParaRPr lang="en-US" dirty="0" smtClean="0"/>
          </a:p>
          <a:p>
            <a:pPr lvl="1">
              <a:buNone/>
            </a:pPr>
            <a:r>
              <a:rPr lang="en-US" dirty="0" smtClean="0"/>
              <a:t>		&lt;script type = “text/</a:t>
            </a:r>
            <a:r>
              <a:rPr lang="en-US" dirty="0" err="1" smtClean="0"/>
              <a:t>javascript</a:t>
            </a:r>
            <a:r>
              <a:rPr lang="en-US" dirty="0" smtClean="0"/>
              <a:t>” </a:t>
            </a:r>
          </a:p>
          <a:p>
            <a:pPr lvl="1">
              <a:buNone/>
            </a:pPr>
            <a:r>
              <a:rPr lang="en-US" dirty="0" smtClean="0"/>
              <a:t>			</a:t>
            </a:r>
            <a:r>
              <a:rPr lang="en-US" dirty="0" err="1" smtClean="0"/>
              <a:t>src</a:t>
            </a:r>
            <a:r>
              <a:rPr lang="en-US" dirty="0" smtClean="0"/>
              <a:t> = “support/myCode.js”  &gt;</a:t>
            </a:r>
          </a:p>
          <a:p>
            <a:pPr lvl="1">
              <a:buNone/>
            </a:pPr>
            <a:r>
              <a:rPr lang="en-US" dirty="0" smtClean="0"/>
              <a:t>		&lt;/script&gt; </a:t>
            </a:r>
          </a:p>
          <a:p>
            <a:pPr lvl="1">
              <a:buNone/>
            </a:pPr>
            <a:endParaRPr lang="en-US" dirty="0" smtClean="0"/>
          </a:p>
          <a:p>
            <a:pPr lvl="1">
              <a:buNone/>
            </a:pPr>
            <a:r>
              <a:rPr lang="en-US" dirty="0" smtClean="0"/>
              <a:t>	</a:t>
            </a:r>
            <a:r>
              <a:rPr lang="en-US" dirty="0" smtClean="0">
                <a:solidFill>
                  <a:schemeClr val="bg1">
                    <a:lumMod val="50000"/>
                  </a:schemeClr>
                </a:solidFill>
              </a:rPr>
              <a:t>Recall </a:t>
            </a:r>
            <a:r>
              <a:rPr lang="en-US" dirty="0" err="1" smtClean="0">
                <a:solidFill>
                  <a:schemeClr val="bg1">
                    <a:lumMod val="50000"/>
                  </a:schemeClr>
                </a:solidFill>
              </a:rPr>
              <a:t>css</a:t>
            </a:r>
            <a:r>
              <a:rPr lang="en-US" dirty="0" smtClean="0">
                <a:solidFill>
                  <a:schemeClr val="bg1">
                    <a:lumMod val="50000"/>
                  </a:schemeClr>
                </a:solidFill>
              </a:rPr>
              <a:t>: </a:t>
            </a:r>
          </a:p>
          <a:p>
            <a:pPr lvl="1">
              <a:buNone/>
            </a:pPr>
            <a:r>
              <a:rPr lang="en-US" dirty="0" smtClean="0">
                <a:solidFill>
                  <a:schemeClr val="bg1">
                    <a:lumMod val="50000"/>
                  </a:schemeClr>
                </a:solidFill>
              </a:rPr>
              <a:t>		&lt;link </a:t>
            </a:r>
            <a:r>
              <a:rPr lang="en-US" dirty="0" err="1" smtClean="0">
                <a:solidFill>
                  <a:schemeClr val="bg1">
                    <a:lumMod val="50000"/>
                  </a:schemeClr>
                </a:solidFill>
              </a:rPr>
              <a:t>rel</a:t>
            </a:r>
            <a:r>
              <a:rPr lang="en-US" dirty="0" smtClean="0">
                <a:solidFill>
                  <a:schemeClr val="bg1">
                    <a:lumMod val="50000"/>
                  </a:schemeClr>
                </a:solidFill>
              </a:rPr>
              <a:t> = “</a:t>
            </a:r>
            <a:r>
              <a:rPr lang="en-US" dirty="0" err="1" smtClean="0">
                <a:solidFill>
                  <a:schemeClr val="bg1">
                    <a:lumMod val="50000"/>
                  </a:schemeClr>
                </a:solidFill>
              </a:rPr>
              <a:t>stylesheet</a:t>
            </a:r>
            <a:r>
              <a:rPr lang="en-US" dirty="0" smtClean="0">
                <a:solidFill>
                  <a:schemeClr val="bg1">
                    <a:lumMod val="50000"/>
                  </a:schemeClr>
                </a:solidFill>
              </a:rPr>
              <a:t>” type = “text/</a:t>
            </a:r>
            <a:r>
              <a:rPr lang="en-US" dirty="0" err="1" smtClean="0">
                <a:solidFill>
                  <a:schemeClr val="bg1">
                    <a:lumMod val="50000"/>
                  </a:schemeClr>
                </a:solidFill>
              </a:rPr>
              <a:t>css</a:t>
            </a:r>
            <a:r>
              <a:rPr lang="en-US" dirty="0" smtClean="0">
                <a:solidFill>
                  <a:schemeClr val="bg1">
                    <a:lumMod val="50000"/>
                  </a:schemeClr>
                </a:solidFill>
              </a:rPr>
              <a:t>”&gt; </a:t>
            </a:r>
          </a:p>
          <a:p>
            <a:pPr lvl="1">
              <a:buNone/>
            </a:pPr>
            <a:r>
              <a:rPr lang="en-US" dirty="0" smtClean="0">
                <a:solidFill>
                  <a:schemeClr val="bg1">
                    <a:lumMod val="50000"/>
                  </a:schemeClr>
                </a:solidFill>
              </a:rPr>
              <a:t>			</a:t>
            </a:r>
            <a:r>
              <a:rPr lang="en-US" dirty="0" err="1" smtClean="0">
                <a:solidFill>
                  <a:schemeClr val="bg1">
                    <a:lumMod val="50000"/>
                  </a:schemeClr>
                </a:solidFill>
              </a:rPr>
              <a:t>href</a:t>
            </a:r>
            <a:r>
              <a:rPr lang="en-US" dirty="0" smtClean="0">
                <a:solidFill>
                  <a:schemeClr val="bg1">
                    <a:lumMod val="50000"/>
                  </a:schemeClr>
                </a:solidFill>
              </a:rPr>
              <a:t> = “support/style.css” /&gt;</a:t>
            </a:r>
          </a:p>
          <a:p>
            <a:pPr lvl="1">
              <a:buNone/>
            </a:pPr>
            <a:r>
              <a:rPr lang="en-US" dirty="0" smtClean="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vs. JavaScript</a:t>
            </a:r>
            <a:endParaRPr lang="en-US"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Java</a:t>
                      </a:r>
                      <a:endParaRPr lang="en-US" dirty="0"/>
                    </a:p>
                  </a:txBody>
                  <a:tcPr/>
                </a:tc>
                <a:tc>
                  <a:txBody>
                    <a:bodyPr/>
                    <a:lstStyle/>
                    <a:p>
                      <a:pPr algn="ctr"/>
                      <a:r>
                        <a:rPr lang="en-US" dirty="0" smtClean="0"/>
                        <a:t>JavaScript</a:t>
                      </a:r>
                      <a:endParaRPr lang="en-US" dirty="0"/>
                    </a:p>
                  </a:txBody>
                  <a:tcPr/>
                </a:tc>
              </a:tr>
              <a:tr h="370840">
                <a:tc>
                  <a:txBody>
                    <a:bodyPr/>
                    <a:lstStyle/>
                    <a:p>
                      <a:r>
                        <a:rPr lang="en-US" dirty="0" smtClean="0"/>
                        <a:t>Strongly (statically) typed</a:t>
                      </a:r>
                      <a:endParaRPr lang="en-US" dirty="0"/>
                    </a:p>
                  </a:txBody>
                  <a:tcPr/>
                </a:tc>
                <a:tc>
                  <a:txBody>
                    <a:bodyPr/>
                    <a:lstStyle/>
                    <a:p>
                      <a:r>
                        <a:rPr lang="en-US" dirty="0" smtClean="0"/>
                        <a:t>Dynamically typed</a:t>
                      </a:r>
                      <a:endParaRPr lang="en-US" dirty="0"/>
                    </a:p>
                  </a:txBody>
                  <a:tcPr/>
                </a:tc>
              </a:tr>
              <a:tr h="370840">
                <a:tc>
                  <a:txBody>
                    <a:bodyPr/>
                    <a:lstStyle/>
                    <a:p>
                      <a:r>
                        <a:rPr lang="en-US" dirty="0" smtClean="0"/>
                        <a:t>      </a:t>
                      </a:r>
                      <a:r>
                        <a:rPr lang="en-US" dirty="0" err="1" smtClean="0"/>
                        <a:t>int</a:t>
                      </a:r>
                      <a:r>
                        <a:rPr lang="en-US" dirty="0" smtClean="0"/>
                        <a:t> x; </a:t>
                      </a:r>
                    </a:p>
                    <a:p>
                      <a:r>
                        <a:rPr lang="en-US" dirty="0" smtClean="0"/>
                        <a:t>      float a, b = 4.9, </a:t>
                      </a:r>
                      <a:r>
                        <a:rPr lang="en-US" dirty="0" err="1" smtClean="0"/>
                        <a:t>myVar</a:t>
                      </a:r>
                      <a:r>
                        <a:rPr lang="en-US" dirty="0" smtClean="0"/>
                        <a:t>;</a:t>
                      </a:r>
                      <a:endParaRPr lang="en-US" dirty="0"/>
                    </a:p>
                  </a:txBody>
                  <a:tcPr/>
                </a:tc>
                <a:tc>
                  <a:txBody>
                    <a:bodyPr/>
                    <a:lstStyle/>
                    <a:p>
                      <a:r>
                        <a:rPr lang="en-US" dirty="0" smtClean="0"/>
                        <a:t>     </a:t>
                      </a:r>
                      <a:r>
                        <a:rPr lang="en-US" dirty="0" err="1" smtClean="0"/>
                        <a:t>var</a:t>
                      </a:r>
                      <a:r>
                        <a:rPr lang="en-US" dirty="0" smtClean="0"/>
                        <a:t> x, a, b = 4.9, </a:t>
                      </a:r>
                      <a:r>
                        <a:rPr lang="en-US" dirty="0" err="1" smtClean="0"/>
                        <a:t>myVar</a:t>
                      </a:r>
                      <a:r>
                        <a:rPr lang="en-US" dirty="0" smtClean="0"/>
                        <a:t>;</a:t>
                      </a:r>
                      <a:endParaRPr lang="en-US" dirty="0"/>
                    </a:p>
                  </a:txBody>
                  <a:tcPr/>
                </a:tc>
              </a:tr>
              <a:tr h="370840">
                <a:tc>
                  <a:txBody>
                    <a:bodyPr/>
                    <a:lstStyle/>
                    <a:p>
                      <a:r>
                        <a:rPr lang="en-US" dirty="0" smtClean="0"/>
                        <a:t>      x = ‘hello’;  // error</a:t>
                      </a:r>
                      <a:endParaRPr lang="en-US" dirty="0"/>
                    </a:p>
                  </a:txBody>
                  <a:tcPr/>
                </a:tc>
                <a:tc>
                  <a:txBody>
                    <a:bodyPr/>
                    <a:lstStyle/>
                    <a:p>
                      <a:r>
                        <a:rPr lang="en-US" dirty="0" smtClean="0"/>
                        <a:t>      x = ‘hello’;</a:t>
                      </a:r>
                    </a:p>
                    <a:p>
                      <a:r>
                        <a:rPr lang="en-US" dirty="0" smtClean="0"/>
                        <a:t>      x = 2;</a:t>
                      </a:r>
                    </a:p>
                    <a:p>
                      <a:r>
                        <a:rPr lang="en-US" baseline="0" dirty="0" smtClean="0"/>
                        <a:t>      x = 78.9; </a:t>
                      </a:r>
                      <a:endParaRPr lang="en-US" dirty="0"/>
                    </a:p>
                  </a:txBody>
                  <a:tcPr/>
                </a:tc>
              </a:tr>
              <a:tr h="370840">
                <a:tc>
                  <a:txBody>
                    <a:bodyPr/>
                    <a:lstStyle/>
                    <a:p>
                      <a:endParaRPr lang="en-US" dirty="0"/>
                    </a:p>
                  </a:txBody>
                  <a:tcPr/>
                </a:tc>
                <a:tc>
                  <a:txBody>
                    <a:bodyPr/>
                    <a:lstStyle/>
                    <a:p>
                      <a:r>
                        <a:rPr lang="en-US" dirty="0" smtClean="0"/>
                        <a:t>Variables</a:t>
                      </a:r>
                      <a:r>
                        <a:rPr lang="en-US" baseline="0" dirty="0" smtClean="0"/>
                        <a:t> don’t have types. </a:t>
                      </a:r>
                    </a:p>
                    <a:p>
                      <a:r>
                        <a:rPr lang="en-US" dirty="0" smtClean="0"/>
                        <a:t>Values have types. </a:t>
                      </a:r>
                    </a:p>
                    <a:p>
                      <a:endParaRPr lang="en-US" dirty="0" smtClean="0"/>
                    </a:p>
                    <a:p>
                      <a:r>
                        <a:rPr lang="en-US" dirty="0" smtClean="0"/>
                        <a:t>Variables</a:t>
                      </a:r>
                      <a:r>
                        <a:rPr lang="en-US" baseline="0" dirty="0" smtClean="0"/>
                        <a:t> can hold a variety of types, and can change. </a:t>
                      </a:r>
                      <a:endParaRPr lang="en-US" dirty="0"/>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vs. JavaScript</a:t>
            </a:r>
            <a:endParaRPr lang="en-US"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table">
            <a:tbl>
              <a:tblPr firstRow="1" bandRow="1">
                <a:tableStyleId>{5C22544A-7EE6-4342-B048-85BDC9FD1C3A}</a:tableStyleId>
              </a:tblPr>
              <a:tblGrid>
                <a:gridCol w="4114800"/>
                <a:gridCol w="4114800"/>
              </a:tblGrid>
              <a:tr h="403949">
                <a:tc>
                  <a:txBody>
                    <a:bodyPr/>
                    <a:lstStyle/>
                    <a:p>
                      <a:pPr algn="ctr"/>
                      <a:r>
                        <a:rPr lang="en-US" dirty="0" smtClean="0"/>
                        <a:t>Java</a:t>
                      </a:r>
                      <a:endParaRPr lang="en-US" dirty="0"/>
                    </a:p>
                  </a:txBody>
                  <a:tcPr/>
                </a:tc>
                <a:tc>
                  <a:txBody>
                    <a:bodyPr/>
                    <a:lstStyle/>
                    <a:p>
                      <a:pPr algn="ctr"/>
                      <a:r>
                        <a:rPr lang="en-US" dirty="0" smtClean="0"/>
                        <a:t>JavaScript</a:t>
                      </a:r>
                      <a:endParaRPr lang="en-US" dirty="0"/>
                    </a:p>
                  </a:txBody>
                  <a:tcPr/>
                </a:tc>
              </a:tr>
              <a:tr h="472772">
                <a:tc>
                  <a:txBody>
                    <a:bodyPr/>
                    <a:lstStyle/>
                    <a:p>
                      <a:r>
                        <a:rPr lang="en-US" dirty="0" smtClean="0"/>
                        <a:t>Object-oriented</a:t>
                      </a:r>
                      <a:endParaRPr lang="en-US" dirty="0"/>
                    </a:p>
                  </a:txBody>
                  <a:tcPr/>
                </a:tc>
                <a:tc>
                  <a:txBody>
                    <a:bodyPr/>
                    <a:lstStyle/>
                    <a:p>
                      <a:r>
                        <a:rPr lang="en-US" dirty="0" smtClean="0"/>
                        <a:t>Object-based</a:t>
                      </a:r>
                      <a:endParaRPr lang="en-US" dirty="0"/>
                    </a:p>
                  </a:txBody>
                  <a:tcPr/>
                </a:tc>
              </a:tr>
              <a:tr h="1593663">
                <a:tc>
                  <a:txBody>
                    <a:bodyPr/>
                    <a:lstStyle/>
                    <a:p>
                      <a:pPr>
                        <a:buFont typeface="Arial" pitchFamily="34" charset="0"/>
                        <a:buChar char="•"/>
                      </a:pPr>
                      <a:r>
                        <a:rPr lang="en-US" dirty="0" smtClean="0"/>
                        <a:t> encapsulation</a:t>
                      </a:r>
                    </a:p>
                    <a:p>
                      <a:pPr>
                        <a:buFont typeface="Arial" pitchFamily="34" charset="0"/>
                        <a:buChar char="•"/>
                      </a:pPr>
                      <a:r>
                        <a:rPr lang="en-US" baseline="0" dirty="0" smtClean="0"/>
                        <a:t> inheritance</a:t>
                      </a:r>
                    </a:p>
                    <a:p>
                      <a:pPr>
                        <a:buFont typeface="Arial" pitchFamily="34" charset="0"/>
                        <a:buChar char="•"/>
                      </a:pPr>
                      <a:r>
                        <a:rPr lang="en-US" baseline="0" dirty="0" smtClean="0"/>
                        <a:t> polymorphism</a:t>
                      </a:r>
                      <a:endParaRPr lang="en-US" dirty="0"/>
                    </a:p>
                  </a:txBody>
                  <a:tcPr/>
                </a:tc>
                <a:tc>
                  <a:txBody>
                    <a:bodyPr/>
                    <a:lstStyle/>
                    <a:p>
                      <a:pPr>
                        <a:buFont typeface="Arial" pitchFamily="34" charset="0"/>
                        <a:buNone/>
                      </a:pPr>
                      <a:r>
                        <a:rPr lang="en-US" dirty="0" smtClean="0"/>
                        <a:t>JavaScript simulates</a:t>
                      </a:r>
                      <a:r>
                        <a:rPr lang="en-US" baseline="0" dirty="0" smtClean="0"/>
                        <a:t> these somewhat … (prototype inheritance)</a:t>
                      </a:r>
                      <a:endParaRPr lang="en-US" dirty="0" smtClean="0"/>
                    </a:p>
                    <a:p>
                      <a:pPr>
                        <a:buFont typeface="Arial" pitchFamily="34" charset="0"/>
                        <a:buChar char="•"/>
                      </a:pPr>
                      <a:endParaRPr lang="en-US" dirty="0" smtClean="0"/>
                    </a:p>
                    <a:p>
                      <a:pPr>
                        <a:buFont typeface="Arial" pitchFamily="34" charset="0"/>
                        <a:buChar char="•"/>
                      </a:pPr>
                      <a:endParaRPr lang="en-US" dirty="0"/>
                    </a:p>
                  </a:txBody>
                  <a:tcPr/>
                </a:tc>
              </a:tr>
              <a:tr h="996039">
                <a:tc>
                  <a:txBody>
                    <a:bodyPr/>
                    <a:lstStyle/>
                    <a:p>
                      <a:r>
                        <a:rPr lang="en-US" dirty="0" smtClean="0"/>
                        <a:t>Objects are static</a:t>
                      </a:r>
                      <a:endParaRPr lang="en-US" dirty="0"/>
                    </a:p>
                  </a:txBody>
                  <a:tcPr/>
                </a:tc>
                <a:tc>
                  <a:txBody>
                    <a:bodyPr/>
                    <a:lstStyle/>
                    <a:p>
                      <a:r>
                        <a:rPr lang="en-US" dirty="0" smtClean="0"/>
                        <a:t>Objects are dynamic - can add and remove properties during</a:t>
                      </a:r>
                      <a:r>
                        <a:rPr lang="en-US" baseline="0" dirty="0" smtClean="0"/>
                        <a:t> execution</a:t>
                      </a:r>
                      <a:endParaRPr lang="en-US" dirty="0"/>
                    </a:p>
                  </a:txBody>
                  <a:tcPr/>
                </a:tc>
              </a:tr>
              <a:tr h="996039">
                <a:tc>
                  <a:txBody>
                    <a:bodyPr/>
                    <a:lstStyle/>
                    <a:p>
                      <a:r>
                        <a:rPr lang="en-US" dirty="0" smtClean="0"/>
                        <a:t>Objects have type</a:t>
                      </a:r>
                      <a:endParaRPr lang="en-US" dirty="0"/>
                    </a:p>
                  </a:txBody>
                  <a:tcPr/>
                </a:tc>
                <a:tc>
                  <a:txBody>
                    <a:bodyPr/>
                    <a:lstStyle/>
                    <a:p>
                      <a:r>
                        <a:rPr lang="en-US" dirty="0" smtClean="0"/>
                        <a:t>Objects don’t have type. (When </a:t>
                      </a:r>
                      <a:r>
                        <a:rPr lang="en-US" dirty="0" err="1" smtClean="0"/>
                        <a:t>typeof</a:t>
                      </a:r>
                      <a:r>
                        <a:rPr lang="en-US" dirty="0" smtClean="0"/>
                        <a:t> operator is </a:t>
                      </a:r>
                      <a:r>
                        <a:rPr lang="en-US" baseline="0" dirty="0" smtClean="0"/>
                        <a:t>applied to an object returns the string “object”.)</a:t>
                      </a:r>
                      <a:endParaRPr lang="en-US" dirty="0"/>
                    </a:p>
                  </a:txBody>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Objects</a:t>
            </a:r>
            <a:endParaRPr lang="en-US" dirty="0"/>
          </a:p>
        </p:txBody>
      </p:sp>
      <p:graphicFrame>
        <p:nvGraphicFramePr>
          <p:cNvPr id="4" name="Content Placeholder 3"/>
          <p:cNvGraphicFramePr>
            <a:graphicFrameLocks noGrp="1"/>
          </p:cNvGraphicFramePr>
          <p:nvPr>
            <p:ph idx="1"/>
          </p:nvPr>
        </p:nvGraphicFramePr>
        <p:xfrm>
          <a:off x="1447800" y="2819400"/>
          <a:ext cx="1981200" cy="2121534"/>
        </p:xfrm>
        <a:graphic>
          <a:graphicData uri="http://schemas.openxmlformats.org/drawingml/2006/table">
            <a:tbl>
              <a:tblPr firstRow="1" bandRow="1">
                <a:tableStyleId>{5C22544A-7EE6-4342-B048-85BDC9FD1C3A}</a:tableStyleId>
              </a:tblPr>
              <a:tblGrid>
                <a:gridCol w="1981200"/>
              </a:tblGrid>
              <a:tr h="347662">
                <a:tc>
                  <a:txBody>
                    <a:bodyPr/>
                    <a:lstStyle/>
                    <a:p>
                      <a:r>
                        <a:rPr lang="en-US" dirty="0" smtClean="0"/>
                        <a:t>Object</a:t>
                      </a:r>
                      <a:endParaRPr lang="en-US" dirty="0"/>
                    </a:p>
                  </a:txBody>
                  <a:tcPr/>
                </a:tc>
              </a:tr>
              <a:tr h="877887">
                <a:tc>
                  <a:txBody>
                    <a:bodyPr/>
                    <a:lstStyle/>
                    <a:p>
                      <a:r>
                        <a:rPr lang="en-US" dirty="0" smtClean="0"/>
                        <a:t>Data properties</a:t>
                      </a:r>
                      <a:endParaRPr lang="en-US" dirty="0"/>
                    </a:p>
                  </a:txBody>
                  <a:tcPr/>
                </a:tc>
              </a:tr>
              <a:tr h="877887">
                <a:tc>
                  <a:txBody>
                    <a:bodyPr/>
                    <a:lstStyle/>
                    <a:p>
                      <a:r>
                        <a:rPr lang="en-US" dirty="0" smtClean="0"/>
                        <a:t>Methods</a:t>
                      </a:r>
                      <a:endParaRPr lang="en-US" dirty="0"/>
                    </a:p>
                  </a:txBody>
                  <a:tcPr/>
                </a:tc>
              </a:tr>
            </a:tbl>
          </a:graphicData>
        </a:graphic>
      </p:graphicFrame>
      <p:sp>
        <p:nvSpPr>
          <p:cNvPr id="5" name="TextBox 4"/>
          <p:cNvSpPr txBox="1"/>
          <p:nvPr/>
        </p:nvSpPr>
        <p:spPr>
          <a:xfrm>
            <a:off x="3810000" y="2743200"/>
            <a:ext cx="4495800" cy="369332"/>
          </a:xfrm>
          <a:prstGeom prst="rect">
            <a:avLst/>
          </a:prstGeom>
          <a:noFill/>
        </p:spPr>
        <p:txBody>
          <a:bodyPr wrap="square" rtlCol="0">
            <a:spAutoFit/>
          </a:bodyPr>
          <a:lstStyle/>
          <a:p>
            <a:r>
              <a:rPr lang="en-US" dirty="0" smtClean="0"/>
              <a:t>All properties are name/value pairs. </a:t>
            </a:r>
            <a:endParaRPr lang="en-US" dirty="0"/>
          </a:p>
        </p:txBody>
      </p:sp>
      <p:sp>
        <p:nvSpPr>
          <p:cNvPr id="6" name="TextBox 5"/>
          <p:cNvSpPr txBox="1"/>
          <p:nvPr/>
        </p:nvSpPr>
        <p:spPr>
          <a:xfrm>
            <a:off x="838200" y="1447800"/>
            <a:ext cx="6705600" cy="923330"/>
          </a:xfrm>
          <a:prstGeom prst="rect">
            <a:avLst/>
          </a:prstGeom>
          <a:noFill/>
        </p:spPr>
        <p:txBody>
          <a:bodyPr wrap="square" rtlCol="0">
            <a:spAutoFit/>
          </a:bodyPr>
          <a:lstStyle/>
          <a:p>
            <a:r>
              <a:rPr lang="en-US" dirty="0" smtClean="0"/>
              <a:t>JavaScript objects are just  a collection of properties/value pairs. Two types of properties: data and methods (functions).</a:t>
            </a:r>
            <a:endParaRPr lang="en-US" dirty="0"/>
          </a:p>
        </p:txBody>
      </p:sp>
      <p:sp>
        <p:nvSpPr>
          <p:cNvPr id="8" name="TextBox 7"/>
          <p:cNvSpPr txBox="1"/>
          <p:nvPr/>
        </p:nvSpPr>
        <p:spPr>
          <a:xfrm>
            <a:off x="3886200" y="3429000"/>
            <a:ext cx="4191000" cy="1200329"/>
          </a:xfrm>
          <a:prstGeom prst="rect">
            <a:avLst/>
          </a:prstGeom>
          <a:noFill/>
        </p:spPr>
        <p:txBody>
          <a:bodyPr wrap="square" rtlCol="0">
            <a:spAutoFit/>
          </a:bodyPr>
          <a:lstStyle/>
          <a:p>
            <a:r>
              <a:rPr lang="en-US" dirty="0" smtClean="0"/>
              <a:t>Data properties can be primitive (like C scalar values) or objects.</a:t>
            </a:r>
          </a:p>
          <a:p>
            <a:r>
              <a:rPr lang="en-US" dirty="0" smtClean="0"/>
              <a:t> </a:t>
            </a:r>
          </a:p>
          <a:p>
            <a:r>
              <a:rPr lang="en-US" dirty="0" smtClean="0"/>
              <a:t>Methods are objects.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JavaScript Functions/Methods</a:t>
            </a:r>
            <a:endParaRPr lang="en-US" dirty="0"/>
          </a:p>
        </p:txBody>
      </p:sp>
      <p:sp>
        <p:nvSpPr>
          <p:cNvPr id="2" name="Content Placeholder 1"/>
          <p:cNvSpPr>
            <a:spLocks noGrp="1"/>
          </p:cNvSpPr>
          <p:nvPr>
            <p:ph idx="1"/>
          </p:nvPr>
        </p:nvSpPr>
        <p:spPr>
          <a:xfrm>
            <a:off x="457200" y="1981200"/>
            <a:ext cx="8229600" cy="4026091"/>
          </a:xfrm>
        </p:spPr>
        <p:txBody>
          <a:bodyPr/>
          <a:lstStyle/>
          <a:p>
            <a:r>
              <a:rPr lang="en-US" dirty="0" smtClean="0"/>
              <a:t>Methods – subprograms associated with an object</a:t>
            </a:r>
          </a:p>
          <a:p>
            <a:pPr>
              <a:buNone/>
            </a:pPr>
            <a:endParaRPr lang="en-US" dirty="0" smtClean="0"/>
          </a:p>
          <a:p>
            <a:r>
              <a:rPr lang="en-US" dirty="0" smtClean="0"/>
              <a:t>Function – subprograms not associated with an object.</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lstStyle/>
          <a:p>
            <a:r>
              <a:rPr lang="en-US" dirty="0" smtClean="0"/>
              <a:t>JavaScript Primitive Types</a:t>
            </a:r>
            <a:endParaRPr lang="en-US" dirty="0"/>
          </a:p>
        </p:txBody>
      </p:sp>
      <p:graphicFrame>
        <p:nvGraphicFramePr>
          <p:cNvPr id="4" name="Table 3"/>
          <p:cNvGraphicFramePr>
            <a:graphicFrameLocks noGrp="1"/>
          </p:cNvGraphicFramePr>
          <p:nvPr/>
        </p:nvGraphicFramePr>
        <p:xfrm>
          <a:off x="457200" y="1143000"/>
          <a:ext cx="7696201" cy="4563132"/>
        </p:xfrm>
        <a:graphic>
          <a:graphicData uri="http://schemas.openxmlformats.org/drawingml/2006/table">
            <a:tbl>
              <a:tblPr firstRow="1" bandRow="1">
                <a:tableStyleId>{5C22544A-7EE6-4342-B048-85BDC9FD1C3A}</a:tableStyleId>
              </a:tblPr>
              <a:tblGrid>
                <a:gridCol w="259570"/>
                <a:gridCol w="2478877"/>
                <a:gridCol w="2478877"/>
                <a:gridCol w="2478877"/>
              </a:tblGrid>
              <a:tr h="530214">
                <a:tc>
                  <a:txBody>
                    <a:bodyPr/>
                    <a:lstStyle/>
                    <a:p>
                      <a:endParaRPr lang="en-US" dirty="0"/>
                    </a:p>
                  </a:txBody>
                  <a:tcPr/>
                </a:tc>
                <a:tc>
                  <a:txBody>
                    <a:bodyPr/>
                    <a:lstStyle/>
                    <a:p>
                      <a:r>
                        <a:rPr lang="en-US" dirty="0" smtClean="0"/>
                        <a:t>Primitive type</a:t>
                      </a:r>
                      <a:endParaRPr lang="en-US" dirty="0"/>
                    </a:p>
                  </a:txBody>
                  <a:tcPr/>
                </a:tc>
                <a:tc>
                  <a:txBody>
                    <a:bodyPr/>
                    <a:lstStyle/>
                    <a:p>
                      <a:r>
                        <a:rPr lang="en-US" dirty="0" smtClean="0"/>
                        <a:t>Values</a:t>
                      </a:r>
                      <a:endParaRPr lang="en-US" dirty="0"/>
                    </a:p>
                  </a:txBody>
                  <a:tcPr/>
                </a:tc>
                <a:tc>
                  <a:txBody>
                    <a:bodyPr/>
                    <a:lstStyle/>
                    <a:p>
                      <a:r>
                        <a:rPr lang="en-US" dirty="0" smtClean="0"/>
                        <a:t>Implementation</a:t>
                      </a:r>
                      <a:endParaRPr lang="en-US" dirty="0"/>
                    </a:p>
                  </a:txBody>
                  <a:tcPr/>
                </a:tc>
              </a:tr>
              <a:tr h="915165">
                <a:tc>
                  <a:txBody>
                    <a:bodyPr/>
                    <a:lstStyle/>
                    <a:p>
                      <a:r>
                        <a:rPr lang="en-US" dirty="0" smtClean="0"/>
                        <a:t>1</a:t>
                      </a:r>
                      <a:endParaRPr lang="en-US" dirty="0"/>
                    </a:p>
                  </a:txBody>
                  <a:tcPr/>
                </a:tc>
                <a:tc>
                  <a:txBody>
                    <a:bodyPr/>
                    <a:lstStyle/>
                    <a:p>
                      <a:r>
                        <a:rPr lang="en-US" dirty="0" smtClean="0"/>
                        <a:t>Number</a:t>
                      </a:r>
                      <a:endParaRPr lang="en-US" dirty="0"/>
                    </a:p>
                  </a:txBody>
                  <a:tcPr/>
                </a:tc>
                <a:tc>
                  <a:txBody>
                    <a:bodyPr/>
                    <a:lstStyle/>
                    <a:p>
                      <a:r>
                        <a:rPr lang="en-US" dirty="0" smtClean="0"/>
                        <a:t>97, 1.3, .1, 100E2, .55E2, .3E-2</a:t>
                      </a:r>
                      <a:endParaRPr lang="en-US" dirty="0"/>
                    </a:p>
                  </a:txBody>
                  <a:tcPr/>
                </a:tc>
                <a:tc>
                  <a:txBody>
                    <a:bodyPr/>
                    <a:lstStyle/>
                    <a:p>
                      <a:r>
                        <a:rPr lang="en-US" dirty="0" smtClean="0"/>
                        <a:t>double precision floating point</a:t>
                      </a:r>
                      <a:endParaRPr lang="en-US" dirty="0"/>
                    </a:p>
                  </a:txBody>
                  <a:tcPr/>
                </a:tc>
              </a:tr>
              <a:tr h="1307379">
                <a:tc>
                  <a:txBody>
                    <a:bodyPr/>
                    <a:lstStyle/>
                    <a:p>
                      <a:r>
                        <a:rPr lang="en-US" dirty="0" smtClean="0"/>
                        <a:t>2</a:t>
                      </a:r>
                      <a:endParaRPr lang="en-US" dirty="0"/>
                    </a:p>
                  </a:txBody>
                  <a:tcPr/>
                </a:tc>
                <a:tc>
                  <a:txBody>
                    <a:bodyPr/>
                    <a:lstStyle/>
                    <a:p>
                      <a:r>
                        <a:rPr lang="en-US" dirty="0" smtClean="0"/>
                        <a:t>String</a:t>
                      </a:r>
                      <a:endParaRPr lang="en-US" dirty="0"/>
                    </a:p>
                  </a:txBody>
                  <a:tcPr/>
                </a:tc>
                <a:tc>
                  <a:txBody>
                    <a:bodyPr/>
                    <a:lstStyle/>
                    <a:p>
                      <a:r>
                        <a:rPr lang="en-US" dirty="0" smtClean="0"/>
                        <a:t>‘hello\n’, “hello\n”, ‘it\’s mine’</a:t>
                      </a:r>
                      <a:endParaRPr lang="en-US" dirty="0"/>
                    </a:p>
                  </a:txBody>
                  <a:tcPr/>
                </a:tc>
                <a:tc>
                  <a:txBody>
                    <a:bodyPr/>
                    <a:lstStyle/>
                    <a:p>
                      <a:r>
                        <a:rPr lang="en-US" dirty="0" smtClean="0"/>
                        <a:t>primitive type, not an array of characters like it is in C</a:t>
                      </a:r>
                      <a:endParaRPr lang="en-US" dirty="0"/>
                    </a:p>
                  </a:txBody>
                  <a:tcPr/>
                </a:tc>
              </a:tr>
              <a:tr h="530214">
                <a:tc>
                  <a:txBody>
                    <a:bodyPr/>
                    <a:lstStyle/>
                    <a:p>
                      <a:r>
                        <a:rPr lang="en-US" dirty="0" smtClean="0"/>
                        <a:t>3</a:t>
                      </a:r>
                      <a:endParaRPr lang="en-US" dirty="0"/>
                    </a:p>
                  </a:txBody>
                  <a:tcPr/>
                </a:tc>
                <a:tc>
                  <a:txBody>
                    <a:bodyPr/>
                    <a:lstStyle/>
                    <a:p>
                      <a:r>
                        <a:rPr lang="en-US" dirty="0" smtClean="0"/>
                        <a:t>Boolean</a:t>
                      </a:r>
                      <a:endParaRPr lang="en-US" dirty="0"/>
                    </a:p>
                  </a:txBody>
                  <a:tcPr/>
                </a:tc>
                <a:tc>
                  <a:txBody>
                    <a:bodyPr/>
                    <a:lstStyle/>
                    <a:p>
                      <a:r>
                        <a:rPr lang="en-US" dirty="0" smtClean="0"/>
                        <a:t>true, false</a:t>
                      </a:r>
                      <a:endParaRPr lang="en-US" dirty="0"/>
                    </a:p>
                  </a:txBody>
                  <a:tcPr/>
                </a:tc>
                <a:tc>
                  <a:txBody>
                    <a:bodyPr/>
                    <a:lstStyle/>
                    <a:p>
                      <a:endParaRPr lang="en-US" dirty="0"/>
                    </a:p>
                  </a:txBody>
                  <a:tcPr/>
                </a:tc>
              </a:tr>
              <a:tr h="530214">
                <a:tc>
                  <a:txBody>
                    <a:bodyPr/>
                    <a:lstStyle/>
                    <a:p>
                      <a:r>
                        <a:rPr lang="en-US" dirty="0" smtClean="0"/>
                        <a:t>4</a:t>
                      </a:r>
                      <a:endParaRPr lang="en-US" dirty="0"/>
                    </a:p>
                  </a:txBody>
                  <a:tcPr/>
                </a:tc>
                <a:tc>
                  <a:txBody>
                    <a:bodyPr/>
                    <a:lstStyle/>
                    <a:p>
                      <a:r>
                        <a:rPr lang="en-US" dirty="0" smtClean="0"/>
                        <a:t>Undefined</a:t>
                      </a:r>
                      <a:endParaRPr lang="en-US" dirty="0"/>
                    </a:p>
                  </a:txBody>
                  <a:tcPr/>
                </a:tc>
                <a:tc>
                  <a:txBody>
                    <a:bodyPr/>
                    <a:lstStyle/>
                    <a:p>
                      <a:r>
                        <a:rPr lang="en-US" dirty="0" smtClean="0"/>
                        <a:t>undefined</a:t>
                      </a:r>
                      <a:endParaRPr lang="en-US" dirty="0"/>
                    </a:p>
                  </a:txBody>
                  <a:tcPr/>
                </a:tc>
                <a:tc>
                  <a:txBody>
                    <a:bodyPr/>
                    <a:lstStyle/>
                    <a:p>
                      <a:r>
                        <a:rPr lang="en-US" dirty="0" smtClean="0"/>
                        <a:t>when used as number is </a:t>
                      </a:r>
                      <a:r>
                        <a:rPr lang="en-US" dirty="0" err="1" smtClean="0"/>
                        <a:t>NaN</a:t>
                      </a:r>
                      <a:r>
                        <a:rPr lang="en-US" dirty="0" smtClean="0"/>
                        <a:t> (not a number)</a:t>
                      </a:r>
                      <a:endParaRPr lang="en-US" dirty="0"/>
                    </a:p>
                  </a:txBody>
                  <a:tcPr/>
                </a:tc>
              </a:tr>
              <a:tr h="530214">
                <a:tc>
                  <a:txBody>
                    <a:bodyPr/>
                    <a:lstStyle/>
                    <a:p>
                      <a:r>
                        <a:rPr lang="en-US" dirty="0" smtClean="0"/>
                        <a:t>5</a:t>
                      </a:r>
                      <a:endParaRPr lang="en-US" dirty="0"/>
                    </a:p>
                  </a:txBody>
                  <a:tcPr/>
                </a:tc>
                <a:tc>
                  <a:txBody>
                    <a:bodyPr/>
                    <a:lstStyle/>
                    <a:p>
                      <a:r>
                        <a:rPr lang="en-US" dirty="0" smtClean="0"/>
                        <a:t>Null</a:t>
                      </a:r>
                      <a:endParaRPr lang="en-US" dirty="0"/>
                    </a:p>
                  </a:txBody>
                  <a:tcPr/>
                </a:tc>
                <a:tc>
                  <a:txBody>
                    <a:bodyPr/>
                    <a:lstStyle/>
                    <a:p>
                      <a:r>
                        <a:rPr lang="en-US" dirty="0" smtClean="0"/>
                        <a:t>null</a:t>
                      </a:r>
                      <a:endParaRPr lang="en-US" dirty="0"/>
                    </a:p>
                  </a:txBody>
                  <a:tcPr/>
                </a:tc>
                <a:tc>
                  <a:txBody>
                    <a:bodyPr/>
                    <a:lstStyle/>
                    <a:p>
                      <a:r>
                        <a:rPr lang="en-US" dirty="0" smtClean="0"/>
                        <a:t>When used as number is 0</a:t>
                      </a:r>
                      <a:endParaRPr lang="en-US" dirty="0"/>
                    </a:p>
                  </a:txBody>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458200" cy="1143000"/>
          </a:xfrm>
        </p:spPr>
        <p:txBody>
          <a:bodyPr>
            <a:normAutofit/>
          </a:bodyPr>
          <a:lstStyle/>
          <a:p>
            <a:r>
              <a:rPr lang="en-US" dirty="0" smtClean="0"/>
              <a:t>Primitive Types vs. Wrapper Objects</a:t>
            </a:r>
            <a:endParaRPr lang="en-US" dirty="0"/>
          </a:p>
        </p:txBody>
      </p:sp>
      <p:graphicFrame>
        <p:nvGraphicFramePr>
          <p:cNvPr id="4" name="Table 3"/>
          <p:cNvGraphicFramePr>
            <a:graphicFrameLocks noGrp="1"/>
          </p:cNvGraphicFramePr>
          <p:nvPr/>
        </p:nvGraphicFramePr>
        <p:xfrm>
          <a:off x="1371600" y="1752600"/>
          <a:ext cx="6705600" cy="4343400"/>
        </p:xfrm>
        <a:graphic>
          <a:graphicData uri="http://schemas.openxmlformats.org/drawingml/2006/table">
            <a:tbl>
              <a:tblPr firstRow="1" bandRow="1">
                <a:tableStyleId>{5C22544A-7EE6-4342-B048-85BDC9FD1C3A}</a:tableStyleId>
              </a:tblPr>
              <a:tblGrid>
                <a:gridCol w="333614"/>
                <a:gridCol w="3185993"/>
                <a:gridCol w="3185993"/>
              </a:tblGrid>
              <a:tr h="530214">
                <a:tc>
                  <a:txBody>
                    <a:bodyPr/>
                    <a:lstStyle/>
                    <a:p>
                      <a:endParaRPr lang="en-US" dirty="0"/>
                    </a:p>
                  </a:txBody>
                  <a:tcPr/>
                </a:tc>
                <a:tc>
                  <a:txBody>
                    <a:bodyPr/>
                    <a:lstStyle/>
                    <a:p>
                      <a:r>
                        <a:rPr lang="en-US" dirty="0" smtClean="0"/>
                        <a:t>Primitive type</a:t>
                      </a:r>
                      <a:endParaRPr lang="en-US" dirty="0"/>
                    </a:p>
                  </a:txBody>
                  <a:tcPr/>
                </a:tc>
                <a:tc>
                  <a:txBody>
                    <a:bodyPr/>
                    <a:lstStyle/>
                    <a:p>
                      <a:r>
                        <a:rPr lang="en-US" dirty="0" smtClean="0"/>
                        <a:t>Object</a:t>
                      </a:r>
                      <a:endParaRPr lang="en-US" dirty="0"/>
                    </a:p>
                  </a:txBody>
                  <a:tcPr/>
                </a:tc>
              </a:tr>
              <a:tr h="915165">
                <a:tc>
                  <a:txBody>
                    <a:bodyPr/>
                    <a:lstStyle/>
                    <a:p>
                      <a:r>
                        <a:rPr lang="en-US" dirty="0" smtClean="0"/>
                        <a:t>1</a:t>
                      </a:r>
                      <a:endParaRPr lang="en-US" dirty="0"/>
                    </a:p>
                  </a:txBody>
                  <a:tcPr/>
                </a:tc>
                <a:tc>
                  <a:txBody>
                    <a:bodyPr/>
                    <a:lstStyle/>
                    <a:p>
                      <a:r>
                        <a:rPr lang="en-US" dirty="0" smtClean="0"/>
                        <a:t>Number</a:t>
                      </a:r>
                      <a:endParaRPr lang="en-US" dirty="0"/>
                    </a:p>
                  </a:txBody>
                  <a:tcPr/>
                </a:tc>
                <a:tc>
                  <a:txBody>
                    <a:bodyPr/>
                    <a:lstStyle/>
                    <a:p>
                      <a:r>
                        <a:rPr lang="en-US" dirty="0" smtClean="0"/>
                        <a:t>Number</a:t>
                      </a:r>
                      <a:endParaRPr lang="en-US" dirty="0"/>
                    </a:p>
                  </a:txBody>
                  <a:tcPr/>
                </a:tc>
              </a:tr>
              <a:tr h="1307379">
                <a:tc>
                  <a:txBody>
                    <a:bodyPr/>
                    <a:lstStyle/>
                    <a:p>
                      <a:r>
                        <a:rPr lang="en-US" dirty="0" smtClean="0"/>
                        <a:t>2</a:t>
                      </a:r>
                      <a:endParaRPr lang="en-US" dirty="0"/>
                    </a:p>
                  </a:txBody>
                  <a:tcPr/>
                </a:tc>
                <a:tc>
                  <a:txBody>
                    <a:bodyPr/>
                    <a:lstStyle/>
                    <a:p>
                      <a:r>
                        <a:rPr lang="en-US" dirty="0" smtClean="0"/>
                        <a:t>String</a:t>
                      </a:r>
                      <a:endParaRPr lang="en-US" dirty="0"/>
                    </a:p>
                  </a:txBody>
                  <a:tcPr/>
                </a:tc>
                <a:tc>
                  <a:txBody>
                    <a:bodyPr/>
                    <a:lstStyle/>
                    <a:p>
                      <a:r>
                        <a:rPr lang="en-US" dirty="0" smtClean="0"/>
                        <a:t>String</a:t>
                      </a:r>
                      <a:endParaRPr lang="en-US" dirty="0"/>
                    </a:p>
                  </a:txBody>
                  <a:tcPr/>
                </a:tc>
              </a:tr>
              <a:tr h="530214">
                <a:tc>
                  <a:txBody>
                    <a:bodyPr/>
                    <a:lstStyle/>
                    <a:p>
                      <a:r>
                        <a:rPr lang="en-US" dirty="0" smtClean="0"/>
                        <a:t>3</a:t>
                      </a:r>
                      <a:endParaRPr lang="en-US" dirty="0"/>
                    </a:p>
                  </a:txBody>
                  <a:tcPr/>
                </a:tc>
                <a:tc>
                  <a:txBody>
                    <a:bodyPr/>
                    <a:lstStyle/>
                    <a:p>
                      <a:r>
                        <a:rPr lang="en-US" dirty="0" smtClean="0"/>
                        <a:t>Boolean</a:t>
                      </a:r>
                      <a:endParaRPr lang="en-US" dirty="0"/>
                    </a:p>
                  </a:txBody>
                  <a:tcPr/>
                </a:tc>
                <a:tc>
                  <a:txBody>
                    <a:bodyPr/>
                    <a:lstStyle/>
                    <a:p>
                      <a:r>
                        <a:rPr lang="en-US" dirty="0" smtClean="0"/>
                        <a:t>Boolean</a:t>
                      </a:r>
                      <a:endParaRPr lang="en-US" dirty="0"/>
                    </a:p>
                  </a:txBody>
                  <a:tcPr/>
                </a:tc>
              </a:tr>
              <a:tr h="530214">
                <a:tc>
                  <a:txBody>
                    <a:bodyPr/>
                    <a:lstStyle/>
                    <a:p>
                      <a:r>
                        <a:rPr lang="en-US" dirty="0" smtClean="0"/>
                        <a:t>4</a:t>
                      </a:r>
                      <a:endParaRPr lang="en-US" dirty="0"/>
                    </a:p>
                  </a:txBody>
                  <a:tcPr/>
                </a:tc>
                <a:tc>
                  <a:txBody>
                    <a:bodyPr/>
                    <a:lstStyle/>
                    <a:p>
                      <a:r>
                        <a:rPr lang="en-US" dirty="0" smtClean="0"/>
                        <a:t>Undefined</a:t>
                      </a:r>
                      <a:endParaRPr lang="en-US" dirty="0"/>
                    </a:p>
                  </a:txBody>
                  <a:tcPr/>
                </a:tc>
                <a:tc>
                  <a:txBody>
                    <a:bodyPr/>
                    <a:lstStyle/>
                    <a:p>
                      <a:r>
                        <a:rPr lang="en-US" dirty="0" smtClean="0"/>
                        <a:t>Undefined</a:t>
                      </a:r>
                      <a:endParaRPr lang="en-US" dirty="0"/>
                    </a:p>
                  </a:txBody>
                  <a:tcPr/>
                </a:tc>
              </a:tr>
              <a:tr h="530214">
                <a:tc>
                  <a:txBody>
                    <a:bodyPr/>
                    <a:lstStyle/>
                    <a:p>
                      <a:r>
                        <a:rPr lang="en-US" dirty="0" smtClean="0"/>
                        <a:t>5</a:t>
                      </a:r>
                      <a:endParaRPr lang="en-US" dirty="0"/>
                    </a:p>
                  </a:txBody>
                  <a:tcPr/>
                </a:tc>
                <a:tc>
                  <a:txBody>
                    <a:bodyPr/>
                    <a:lstStyle/>
                    <a:p>
                      <a:r>
                        <a:rPr lang="en-US" dirty="0" smtClean="0"/>
                        <a:t>Null</a:t>
                      </a:r>
                      <a:endParaRPr lang="en-US" dirty="0"/>
                    </a:p>
                  </a:txBody>
                  <a:tcPr/>
                </a:tc>
                <a:tc>
                  <a:txBody>
                    <a:bodyPr/>
                    <a:lstStyle/>
                    <a:p>
                      <a:r>
                        <a:rPr lang="en-US" dirty="0" smtClean="0"/>
                        <a:t>Null</a:t>
                      </a:r>
                      <a:endParaRPr lang="en-US"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5686</TotalTime>
  <Words>11870</Words>
  <Application>Microsoft Office PowerPoint</Application>
  <PresentationFormat>On-screen Show (4:3)</PresentationFormat>
  <Paragraphs>2496</Paragraphs>
  <Slides>311</Slides>
  <Notes>22</Notes>
  <HiddenSlides>0</HiddenSlides>
  <MMClips>0</MMClips>
  <ScaleCrop>false</ScaleCrop>
  <HeadingPairs>
    <vt:vector size="4" baseType="variant">
      <vt:variant>
        <vt:lpstr>Theme</vt:lpstr>
      </vt:variant>
      <vt:variant>
        <vt:i4>1</vt:i4>
      </vt:variant>
      <vt:variant>
        <vt:lpstr>Slide Titles</vt:lpstr>
      </vt:variant>
      <vt:variant>
        <vt:i4>311</vt:i4>
      </vt:variant>
    </vt:vector>
  </HeadingPairs>
  <TitlesOfParts>
    <vt:vector size="312" baseType="lpstr">
      <vt:lpstr>Apex</vt:lpstr>
      <vt:lpstr>PHP</vt:lpstr>
      <vt:lpstr>PHP String Functions  http://www.php.net/manual/en/book.strings.php</vt:lpstr>
      <vt:lpstr>PHP Regular Expressions</vt:lpstr>
      <vt:lpstr>PHP Regular Expressions</vt:lpstr>
      <vt:lpstr>PHP - History </vt:lpstr>
      <vt:lpstr>PHP – History (continued)</vt:lpstr>
      <vt:lpstr>PHP Versus JavaScript</vt:lpstr>
      <vt:lpstr>PHP</vt:lpstr>
      <vt:lpstr>PHP</vt:lpstr>
      <vt:lpstr>PHP - include</vt:lpstr>
      <vt:lpstr>PHP - Comments</vt:lpstr>
      <vt:lpstr>PHP - Variables</vt:lpstr>
      <vt:lpstr>PHP – Data types</vt:lpstr>
      <vt:lpstr>Data Types - Comparison</vt:lpstr>
      <vt:lpstr>Numeric Functions - Comparison</vt:lpstr>
      <vt:lpstr>PHP –String Functions</vt:lpstr>
      <vt:lpstr>PHP – String Quotes</vt:lpstr>
      <vt:lpstr>PHP –String Comparison</vt:lpstr>
      <vt:lpstr>PHP - Strings</vt:lpstr>
      <vt:lpstr>PHP - Strings</vt:lpstr>
      <vt:lpstr>PHP – Conversions</vt:lpstr>
      <vt:lpstr>PHP – Output</vt:lpstr>
      <vt:lpstr>PDO – PHP Data Objects</vt:lpstr>
      <vt:lpstr>PHP Session Tracking</vt:lpstr>
      <vt:lpstr>PHP Session Tracking</vt:lpstr>
      <vt:lpstr>PHP Session Tracking</vt:lpstr>
      <vt:lpstr>PHP Session Tracking</vt:lpstr>
      <vt:lpstr>PHP Session Tracking</vt:lpstr>
      <vt:lpstr>PHP Session Tracking</vt:lpstr>
      <vt:lpstr>PHP Built-In Sessions</vt:lpstr>
      <vt:lpstr>PHP Built-In Sessions</vt:lpstr>
      <vt:lpstr>PHP Built-In Sessions</vt:lpstr>
      <vt:lpstr>PHP Built-In Sessions</vt:lpstr>
      <vt:lpstr>PHP Built-In Sessions</vt:lpstr>
      <vt:lpstr>DB Access Through the Web, Chapter 13</vt:lpstr>
      <vt:lpstr>Corvettes Data Model</vt:lpstr>
      <vt:lpstr>Corvettes Data Model in UML</vt:lpstr>
      <vt:lpstr>Relational Model Vocabulary</vt:lpstr>
      <vt:lpstr>    </vt:lpstr>
      <vt:lpstr>    </vt:lpstr>
      <vt:lpstr>3-Tier Architecture</vt:lpstr>
      <vt:lpstr>3-Tier Architecture</vt:lpstr>
      <vt:lpstr>Can Mix Application Languages with Databases</vt:lpstr>
      <vt:lpstr>PHP Data Objects</vt:lpstr>
      <vt:lpstr>Chapter 1:  Fundamentals</vt:lpstr>
      <vt:lpstr>IANA, Internet Assigned Numbers Authority</vt:lpstr>
      <vt:lpstr>Internet Protocol Stack</vt:lpstr>
      <vt:lpstr>Regional Internet Registries World Map</vt:lpstr>
      <vt:lpstr>Questions from Students</vt:lpstr>
      <vt:lpstr>HTTP</vt:lpstr>
      <vt:lpstr>Internet Protocol Stack</vt:lpstr>
      <vt:lpstr>Gopher Protocol</vt:lpstr>
      <vt:lpstr>Questions</vt:lpstr>
      <vt:lpstr>Markup and Meta Markup Language</vt:lpstr>
      <vt:lpstr>Coding Questions</vt:lpstr>
      <vt:lpstr>DB Questions</vt:lpstr>
      <vt:lpstr>Databases</vt:lpstr>
      <vt:lpstr>Security Questions</vt:lpstr>
      <vt:lpstr>Comments</vt:lpstr>
      <vt:lpstr>IP Exhaustion</vt:lpstr>
      <vt:lpstr>IP, Internet Protocol, Address</vt:lpstr>
      <vt:lpstr>IP Addresses</vt:lpstr>
      <vt:lpstr>IP Addresses</vt:lpstr>
      <vt:lpstr>IP Addresses</vt:lpstr>
      <vt:lpstr>IP Addresses</vt:lpstr>
      <vt:lpstr>IP Addresses</vt:lpstr>
      <vt:lpstr>Mitigating IP Exhaustion</vt:lpstr>
      <vt:lpstr>Classless Inter-Domain Routing (CIDR)</vt:lpstr>
      <vt:lpstr>IANA, Internet Assigned Numbers Authority</vt:lpstr>
      <vt:lpstr>ICANN, Internet Corporation for Assigned Names and Numbers  </vt:lpstr>
      <vt:lpstr>RIR, Regional Internet Registries</vt:lpstr>
      <vt:lpstr>Slide 72</vt:lpstr>
      <vt:lpstr>Slide 73</vt:lpstr>
      <vt:lpstr>Slide 74</vt:lpstr>
      <vt:lpstr>Slide 75</vt:lpstr>
      <vt:lpstr>Slide 76</vt:lpstr>
      <vt:lpstr>Slide 77</vt:lpstr>
      <vt:lpstr>Slide 78</vt:lpstr>
      <vt:lpstr>IANA, Internet Assigned Numbers Authority</vt:lpstr>
      <vt:lpstr>IPv6 </vt:lpstr>
      <vt:lpstr>HTML – hypertext links</vt:lpstr>
      <vt:lpstr>HTML </vt:lpstr>
      <vt:lpstr>HTML </vt:lpstr>
      <vt:lpstr>Verification</vt:lpstr>
      <vt:lpstr>Common XHTML Errors</vt:lpstr>
      <vt:lpstr>Common XHTML Errors</vt:lpstr>
      <vt:lpstr>Common XHTML Errors</vt:lpstr>
      <vt:lpstr>Common XHTML Errors</vt:lpstr>
      <vt:lpstr>Chapter 4:  JavaScript</vt:lpstr>
      <vt:lpstr>JavaScript</vt:lpstr>
      <vt:lpstr>JavaScript</vt:lpstr>
      <vt:lpstr>Client-Side JavaScript</vt:lpstr>
      <vt:lpstr>Client-Side JavaScript</vt:lpstr>
      <vt:lpstr>Java vs. JavaScript</vt:lpstr>
      <vt:lpstr>Java vs. JavaScript</vt:lpstr>
      <vt:lpstr>JavaScript Objects</vt:lpstr>
      <vt:lpstr>JavaScript Functions/Methods</vt:lpstr>
      <vt:lpstr>JavaScript Primitive Types</vt:lpstr>
      <vt:lpstr>Primitive Types vs. Wrapper Objects</vt:lpstr>
      <vt:lpstr>JavaScript Wrapper Objects</vt:lpstr>
      <vt:lpstr>JavaScript Objects</vt:lpstr>
      <vt:lpstr>Example: Date object</vt:lpstr>
      <vt:lpstr>JavaScript Object Hierarchy</vt:lpstr>
      <vt:lpstr>Identifiers (names)</vt:lpstr>
      <vt:lpstr>Comments</vt:lpstr>
      <vt:lpstr>Enclosing in HTML comments</vt:lpstr>
      <vt:lpstr>JavaScript in files</vt:lpstr>
      <vt:lpstr>JavaScript functions</vt:lpstr>
      <vt:lpstr>The &lt;p&gt; tag supports the following event attributes: </vt:lpstr>
      <vt:lpstr>JavaScript Wrapper Objects</vt:lpstr>
      <vt:lpstr>JavaScript Errors</vt:lpstr>
      <vt:lpstr>Assignment 3 </vt:lpstr>
      <vt:lpstr>Assignment 3</vt:lpstr>
      <vt:lpstr>Assignment 3</vt:lpstr>
      <vt:lpstr>Chapter 5:  Document Object Model</vt:lpstr>
      <vt:lpstr>Document Object Model, DOM</vt:lpstr>
      <vt:lpstr>Document Object Model, DOM</vt:lpstr>
      <vt:lpstr>JavaScript</vt:lpstr>
      <vt:lpstr>DOM</vt:lpstr>
      <vt:lpstr>Events </vt:lpstr>
      <vt:lpstr>Events </vt:lpstr>
      <vt:lpstr>Registering Events </vt:lpstr>
      <vt:lpstr>Dynamic XHTML</vt:lpstr>
      <vt:lpstr>CSS Units (</vt:lpstr>
      <vt:lpstr>Dynamic XHTML</vt:lpstr>
      <vt:lpstr>Stacking Documents</vt:lpstr>
      <vt:lpstr>Stacking Documents</vt:lpstr>
      <vt:lpstr>Stacking Documents</vt:lpstr>
      <vt:lpstr>Dynamic XHTML</vt:lpstr>
      <vt:lpstr>Positioning</vt:lpstr>
      <vt:lpstr>Using the Timer</vt:lpstr>
      <vt:lpstr>Dynamic XHTML </vt:lpstr>
      <vt:lpstr>User Interface Design Principles</vt:lpstr>
      <vt:lpstr>Design Principle</vt:lpstr>
      <vt:lpstr>Make things visible</vt:lpstr>
      <vt:lpstr>Make things visible</vt:lpstr>
      <vt:lpstr>Design Principle</vt:lpstr>
      <vt:lpstr>Design Principle</vt:lpstr>
      <vt:lpstr>Design Principle</vt:lpstr>
      <vt:lpstr>Design Principle</vt:lpstr>
      <vt:lpstr>Error Prevention</vt:lpstr>
      <vt:lpstr>Design Principle</vt:lpstr>
      <vt:lpstr>Design Principle</vt:lpstr>
      <vt:lpstr>Design Principle</vt:lpstr>
      <vt:lpstr>Design Principle</vt:lpstr>
      <vt:lpstr>Critiques</vt:lpstr>
      <vt:lpstr>Critiques</vt:lpstr>
      <vt:lpstr>Navigation Models</vt:lpstr>
      <vt:lpstr>Navigation Models</vt:lpstr>
      <vt:lpstr>User Centered Design</vt:lpstr>
      <vt:lpstr>User-Centered Design</vt:lpstr>
      <vt:lpstr>User-Centered Design</vt:lpstr>
      <vt:lpstr>User-Centered Design</vt:lpstr>
      <vt:lpstr>Usability Testing</vt:lpstr>
      <vt:lpstr>Usability Test Plan</vt:lpstr>
      <vt:lpstr>Usability Test Plan</vt:lpstr>
      <vt:lpstr>Purpose</vt:lpstr>
      <vt:lpstr>Usability Test Plan</vt:lpstr>
      <vt:lpstr>Problem Statement / Test Objectives</vt:lpstr>
      <vt:lpstr>Usability Test Plan</vt:lpstr>
      <vt:lpstr>User Profile</vt:lpstr>
      <vt:lpstr>User Profile</vt:lpstr>
      <vt:lpstr>User Profile</vt:lpstr>
      <vt:lpstr>Example User Profile</vt:lpstr>
      <vt:lpstr>Example User Profile</vt:lpstr>
      <vt:lpstr>Example User Profile</vt:lpstr>
      <vt:lpstr>User Profile</vt:lpstr>
      <vt:lpstr>Usability Test Plan</vt:lpstr>
      <vt:lpstr>Method</vt:lpstr>
      <vt:lpstr>Method: Between-Subjects Design</vt:lpstr>
      <vt:lpstr>Method: Within-Subjects Design</vt:lpstr>
      <vt:lpstr>Counterbalancing Within-Subjects Design</vt:lpstr>
      <vt:lpstr>Usability Test Plan</vt:lpstr>
      <vt:lpstr>Task List / Scenarios of Use</vt:lpstr>
      <vt:lpstr>Task List / Scenarios of Use</vt:lpstr>
      <vt:lpstr>Sample Voting Scenario</vt:lpstr>
      <vt:lpstr>Sample Voting Scenario</vt:lpstr>
      <vt:lpstr>Usability Test Plan</vt:lpstr>
      <vt:lpstr>Usability Test Plan</vt:lpstr>
      <vt:lpstr>Usability Test Plan</vt:lpstr>
      <vt:lpstr>Usability Test Plan</vt:lpstr>
      <vt:lpstr>Test Monitor / Administrator</vt:lpstr>
      <vt:lpstr>Test Monitor / Administrator</vt:lpstr>
      <vt:lpstr>Usability Test Plan</vt:lpstr>
      <vt:lpstr>Evaluation measures</vt:lpstr>
      <vt:lpstr>Usability Test Plan</vt:lpstr>
      <vt:lpstr>Usability Testing</vt:lpstr>
      <vt:lpstr>Usability</vt:lpstr>
      <vt:lpstr>Usability</vt:lpstr>
      <vt:lpstr>Usabilty </vt:lpstr>
      <vt:lpstr>Usabilty </vt:lpstr>
      <vt:lpstr>Mobile Phone User </vt:lpstr>
      <vt:lpstr>Email Client - continued</vt:lpstr>
      <vt:lpstr>Email Client</vt:lpstr>
      <vt:lpstr>Users</vt:lpstr>
      <vt:lpstr>Web Usability</vt:lpstr>
      <vt:lpstr>Don’t Make Me Think</vt:lpstr>
      <vt:lpstr>Don’t Make Me Think</vt:lpstr>
      <vt:lpstr>How People Really Use the Web</vt:lpstr>
      <vt:lpstr>How People Really Use the Web</vt:lpstr>
      <vt:lpstr>How People Really Use the Web</vt:lpstr>
      <vt:lpstr>Billboard Design 101</vt:lpstr>
      <vt:lpstr>Numbers of Clicks</vt:lpstr>
      <vt:lpstr>Omit Needless Words</vt:lpstr>
      <vt:lpstr>Omit Needless Words</vt:lpstr>
      <vt:lpstr>Web Navigation 101</vt:lpstr>
      <vt:lpstr>Web Navigation 101</vt:lpstr>
      <vt:lpstr>Web Navigation 101</vt:lpstr>
      <vt:lpstr>Overlooked Purpose of Navigation</vt:lpstr>
      <vt:lpstr>Web Navigation Conventions</vt:lpstr>
      <vt:lpstr>Persistent Navigation</vt:lpstr>
      <vt:lpstr>Site ID</vt:lpstr>
      <vt:lpstr>Navigation</vt:lpstr>
      <vt:lpstr>Navigation</vt:lpstr>
      <vt:lpstr>Searches</vt:lpstr>
      <vt:lpstr>Searches</vt:lpstr>
      <vt:lpstr>Search</vt:lpstr>
      <vt:lpstr>Page Names</vt:lpstr>
      <vt:lpstr>You Are Here</vt:lpstr>
      <vt:lpstr>Tabs</vt:lpstr>
      <vt:lpstr>Trunk Test</vt:lpstr>
      <vt:lpstr>Trunk Test</vt:lpstr>
      <vt:lpstr>Home Page</vt:lpstr>
      <vt:lpstr>Homepage Includes</vt:lpstr>
      <vt:lpstr>Homepage Includes</vt:lpstr>
      <vt:lpstr>Religious Debates</vt:lpstr>
      <vt:lpstr>Testing</vt:lpstr>
      <vt:lpstr>Usability</vt:lpstr>
      <vt:lpstr>Usability</vt:lpstr>
      <vt:lpstr>Usability</vt:lpstr>
      <vt:lpstr>Flash</vt:lpstr>
      <vt:lpstr>History of Flash</vt:lpstr>
      <vt:lpstr>Flash </vt:lpstr>
      <vt:lpstr>ActionScript vs. JavaScript</vt:lpstr>
      <vt:lpstr>ActionScript vs. JavaScript</vt:lpstr>
      <vt:lpstr>Flash </vt:lpstr>
      <vt:lpstr>Playing Flash </vt:lpstr>
      <vt:lpstr>Flash for the Web</vt:lpstr>
      <vt:lpstr>Flash in XHTML</vt:lpstr>
      <vt:lpstr>ActionScript</vt:lpstr>
      <vt:lpstr>Flash Annimation</vt:lpstr>
      <vt:lpstr>Tweens</vt:lpstr>
      <vt:lpstr>Designing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Design for Mobile Devices</vt:lpstr>
      <vt:lpstr>Vertical Stack </vt:lpstr>
      <vt:lpstr>Filmstrip </vt:lpstr>
      <vt:lpstr>Bottom Navigation </vt:lpstr>
      <vt:lpstr>Thumbnail-and-Text List  </vt:lpstr>
      <vt:lpstr>Infinite List  </vt:lpstr>
      <vt:lpstr>Social Media</vt:lpstr>
      <vt:lpstr>Design for Mobile Devices</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Editorial Mix </vt:lpstr>
      <vt:lpstr>Editorial Mix  </vt:lpstr>
      <vt:lpstr>Editorial Mix</vt:lpstr>
      <vt:lpstr> Repost and Comment</vt:lpstr>
      <vt:lpstr> Conversation Starters</vt:lpstr>
      <vt:lpstr> Inverted Nano-pryamid</vt:lpstr>
      <vt:lpstr> Timing Strategy</vt:lpstr>
      <vt:lpstr> Timing Strategy</vt:lpstr>
      <vt:lpstr> Specialized Streams</vt:lpstr>
      <vt:lpstr> Social Links</vt:lpstr>
      <vt:lpstr> Content Leaderboard</vt:lpstr>
      <vt:lpstr>Search Engine Optimization, SOE</vt:lpstr>
      <vt:lpstr>Search Engine Optimization</vt:lpstr>
      <vt:lpstr>Google Searches</vt:lpstr>
      <vt:lpstr>Google Searches</vt:lpstr>
      <vt:lpstr>Google Searches</vt:lpstr>
      <vt:lpstr>Google Searches</vt:lpstr>
      <vt:lpstr>Anatomy of a Google Search Result</vt:lpstr>
      <vt:lpstr>Anatomy of a Google Search Result</vt:lpstr>
      <vt:lpstr>Open Directory Project (ODP) </vt:lpstr>
      <vt:lpstr>Anatomy of a Google Search Result</vt:lpstr>
      <vt:lpstr>Anatomy of a Google Search Result</vt:lpstr>
      <vt:lpstr>Anatomy of a Google Search Result</vt:lpstr>
      <vt:lpstr>How Can I Get My Site to Appear?</vt:lpstr>
      <vt:lpstr>How Can I Get My Site to Appear?</vt:lpstr>
      <vt:lpstr>How Can I Get My Site to Appear?</vt:lpstr>
      <vt:lpstr>How Can I Get My Site to Appear?</vt:lpstr>
      <vt:lpstr>How Can I Get My Site to Appear?</vt:lpstr>
      <vt:lpstr>How Can I Get My Site to Appear?</vt:lpstr>
      <vt:lpstr>How Can I Get My Site to Appear?</vt:lpstr>
      <vt:lpstr>How Can I Get My Site to Appear?</vt:lpstr>
      <vt:lpstr>How Can I Get My Site to Appear?</vt:lpstr>
      <vt:lpstr>Sitemap for Search Engines</vt:lpstr>
      <vt:lpstr>Sitemap for Search Engines</vt:lpstr>
      <vt:lpstr>Sitemap for Search Engines</vt:lpstr>
    </vt:vector>
  </TitlesOfParts>
  <Company>Montana Tech The 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GCD in C</dc:title>
  <dc:creator>cschahczenski</dc:creator>
  <cp:lastModifiedBy>cschahczenski</cp:lastModifiedBy>
  <cp:revision>468</cp:revision>
  <dcterms:created xsi:type="dcterms:W3CDTF">2010-08-23T17:47:55Z</dcterms:created>
  <dcterms:modified xsi:type="dcterms:W3CDTF">2013-04-04T19:15:05Z</dcterms:modified>
</cp:coreProperties>
</file>