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99" r:id="rId2"/>
    <p:sldId id="364" r:id="rId3"/>
    <p:sldId id="300" r:id="rId4"/>
    <p:sldId id="301" r:id="rId5"/>
    <p:sldId id="302" r:id="rId6"/>
    <p:sldId id="303" r:id="rId7"/>
    <p:sldId id="305" r:id="rId8"/>
    <p:sldId id="324" r:id="rId9"/>
    <p:sldId id="306" r:id="rId10"/>
    <p:sldId id="314" r:id="rId11"/>
    <p:sldId id="323" r:id="rId12"/>
    <p:sldId id="307" r:id="rId13"/>
    <p:sldId id="308" r:id="rId14"/>
    <p:sldId id="309" r:id="rId15"/>
    <p:sldId id="310" r:id="rId16"/>
    <p:sldId id="312" r:id="rId17"/>
    <p:sldId id="313" r:id="rId18"/>
    <p:sldId id="311" r:id="rId19"/>
    <p:sldId id="315" r:id="rId20"/>
    <p:sldId id="316" r:id="rId21"/>
    <p:sldId id="317" r:id="rId22"/>
    <p:sldId id="318" r:id="rId23"/>
    <p:sldId id="365" r:id="rId24"/>
    <p:sldId id="319" r:id="rId25"/>
    <p:sldId id="320" r:id="rId26"/>
    <p:sldId id="32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84314" autoAdjust="0"/>
  </p:normalViewPr>
  <p:slideViewPr>
    <p:cSldViewPr>
      <p:cViewPr varScale="1">
        <p:scale>
          <a:sx n="90" d="100"/>
          <a:sy n="90" d="100"/>
        </p:scale>
        <p:origin x="60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AC9989-2880-45DF-859C-6D28E2BAA227}" type="datetimeFigureOut">
              <a:rPr lang="en-US" smtClean="0"/>
              <a:pPr/>
              <a:t>11/3/2021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A7B18-3C7E-44F5-869E-39119EA645B2}" type="slidenum">
              <a:rPr lang="en-US" smtClean="0"/>
              <a:pPr/>
              <a:t>‹#›</a:t>
            </a:fld>
            <a:endParaRPr lang="en-US"/>
          </a:p>
        </p:txBody>
      </p:sp>
    </p:spTree>
    <p:extLst>
      <p:ext uri="{BB962C8B-B14F-4D97-AF65-F5344CB8AC3E}">
        <p14:creationId xmlns:p14="http://schemas.microsoft.com/office/powerpoint/2010/main" val="4115189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CA7187-2E90-4E7B-A316-98BDF4A3448E}" type="datetimeFigureOut">
              <a:rPr lang="en-US" smtClean="0"/>
              <a:pPr/>
              <a:t>11/3/2021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E8DA48-E3EE-4A16-B951-BC93C6C020AA}" type="slidenum">
              <a:rPr lang="en-US" smtClean="0"/>
              <a:pPr/>
              <a:t>‹#›</a:t>
            </a:fld>
            <a:endParaRPr lang="en-US"/>
          </a:p>
        </p:txBody>
      </p:sp>
    </p:spTree>
    <p:extLst>
      <p:ext uri="{BB962C8B-B14F-4D97-AF65-F5344CB8AC3E}">
        <p14:creationId xmlns:p14="http://schemas.microsoft.com/office/powerpoint/2010/main" val="3677595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E8DA48-E3EE-4A16-B951-BC93C6C020AA}" type="slidenum">
              <a:rPr lang="en-US" smtClean="0"/>
              <a:pPr/>
              <a:t>3</a:t>
            </a:fld>
            <a:endParaRPr lang="en-US" dirty="0"/>
          </a:p>
        </p:txBody>
      </p:sp>
    </p:spTree>
    <p:extLst>
      <p:ext uri="{BB962C8B-B14F-4D97-AF65-F5344CB8AC3E}">
        <p14:creationId xmlns:p14="http://schemas.microsoft.com/office/powerpoint/2010/main" val="3158792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 indent="0">
              <a:buNone/>
            </a:pPr>
            <a:r>
              <a:rPr lang="en-US" dirty="0"/>
              <a:t>Code will work at 9:15 but will fail at 9:30. Java</a:t>
            </a:r>
            <a:r>
              <a:rPr lang="en-US" baseline="0" dirty="0"/>
              <a:t> would have found a type error, but it’s fine in JavaScript. </a:t>
            </a:r>
            <a:endParaRPr lang="en-US" dirty="0"/>
          </a:p>
        </p:txBody>
      </p:sp>
      <p:sp>
        <p:nvSpPr>
          <p:cNvPr id="4" name="Slide Number Placeholder 3"/>
          <p:cNvSpPr>
            <a:spLocks noGrp="1"/>
          </p:cNvSpPr>
          <p:nvPr>
            <p:ph type="sldNum" sz="quarter" idx="10"/>
          </p:nvPr>
        </p:nvSpPr>
        <p:spPr/>
        <p:txBody>
          <a:bodyPr/>
          <a:lstStyle/>
          <a:p>
            <a:fld id="{E0E8DA48-E3EE-4A16-B951-BC93C6C020AA}" type="slidenum">
              <a:rPr lang="en-US" smtClean="0"/>
              <a:pPr/>
              <a:t>18</a:t>
            </a:fld>
            <a:endParaRPr lang="en-US"/>
          </a:p>
        </p:txBody>
      </p:sp>
    </p:spTree>
    <p:extLst>
      <p:ext uri="{BB962C8B-B14F-4D97-AF65-F5344CB8AC3E}">
        <p14:creationId xmlns:p14="http://schemas.microsoft.com/office/powerpoint/2010/main" val="1657696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JavaScript is weakly</a:t>
            </a:r>
            <a:r>
              <a:rPr lang="en-US" baseline="0" dirty="0"/>
              <a:t> typed – allows for flexibility in terms of implicit conversions</a:t>
            </a:r>
          </a:p>
          <a:p>
            <a:r>
              <a:rPr lang="en-US" baseline="0" dirty="0"/>
              <a:t>JavaScript is dynamically typed – it uses “duck typing”</a:t>
            </a:r>
          </a:p>
          <a:p>
            <a:endParaRPr lang="en-US" baseline="0" dirty="0"/>
          </a:p>
          <a:p>
            <a:r>
              <a:rPr lang="en-US" baseline="0" dirty="0"/>
              <a:t>PHP – is dynamically typed with a couple of static type features</a:t>
            </a:r>
          </a:p>
          <a:p>
            <a:endParaRPr lang="en-US" baseline="0" dirty="0"/>
          </a:p>
          <a:p>
            <a:r>
              <a:rPr lang="en-US" baseline="0" dirty="0"/>
              <a:t>Swift – strongly and statically typed</a:t>
            </a:r>
          </a:p>
          <a:p>
            <a:endParaRPr lang="en-US" baseline="0" dirty="0"/>
          </a:p>
          <a:p>
            <a:r>
              <a:rPr lang="en-US" baseline="0" dirty="0"/>
              <a:t>C – strongly, stoically typed. All variables must be declared and typed. It has no type inferences as in many modern statically typed languages. The compiler generates code based on the type of variables and this type cannot be changed at run time. </a:t>
            </a:r>
          </a:p>
          <a:p>
            <a:endParaRPr lang="en-US" baseline="0" dirty="0"/>
          </a:p>
          <a:p>
            <a:r>
              <a:rPr lang="en-US" baseline="0" dirty="0"/>
              <a:t>Objective C – mixture of static and dynamic typing since it used a message passing paradigm where the message name and target are encoded at compile time, but the address of the code to execute is looked up at runtime by the Objective-C runtime libraries. </a:t>
            </a:r>
          </a:p>
          <a:p>
            <a:endParaRPr lang="en-US" baseline="0" dirty="0"/>
          </a:p>
          <a:p>
            <a:r>
              <a:rPr lang="en-US" baseline="0" dirty="0"/>
              <a:t>Objective-C is a layer on the C language, so it can have both static and dynamic types. Static if you’re using the base-C stuff. Dynamic if you’ve using the Objective-C extensions. </a:t>
            </a:r>
          </a:p>
          <a:p>
            <a:endParaRPr lang="en-US" baseline="0" dirty="0"/>
          </a:p>
          <a:p>
            <a:r>
              <a:rPr lang="en-US" baseline="0" dirty="0"/>
              <a:t>So Objective-C is strongly, statically typed, but it has dynamic method resolution for message passing. Plain C objects are statically typed, but Objective-C objects are dynamically typed.  The Objective-C runtime does not care what type an object is as long as the messages you send to your objects are recognized by the object. </a:t>
            </a:r>
            <a:endParaRPr lang="en-US" dirty="0"/>
          </a:p>
        </p:txBody>
      </p:sp>
      <p:sp>
        <p:nvSpPr>
          <p:cNvPr id="4" name="Slide Number Placeholder 3"/>
          <p:cNvSpPr>
            <a:spLocks noGrp="1"/>
          </p:cNvSpPr>
          <p:nvPr>
            <p:ph type="sldNum" sz="quarter" idx="10"/>
          </p:nvPr>
        </p:nvSpPr>
        <p:spPr/>
        <p:txBody>
          <a:bodyPr/>
          <a:lstStyle/>
          <a:p>
            <a:fld id="{E0E8DA48-E3EE-4A16-B951-BC93C6C020AA}" type="slidenum">
              <a:rPr lang="en-US" smtClean="0"/>
              <a:pPr/>
              <a:t>24</a:t>
            </a:fld>
            <a:endParaRPr lang="en-US" dirty="0"/>
          </a:p>
        </p:txBody>
      </p:sp>
    </p:spTree>
    <p:extLst>
      <p:ext uri="{BB962C8B-B14F-4D97-AF65-F5344CB8AC3E}">
        <p14:creationId xmlns:p14="http://schemas.microsoft.com/office/powerpoint/2010/main" val="3751419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E8DA48-E3EE-4A16-B951-BC93C6C020AA}" type="slidenum">
              <a:rPr lang="en-US" smtClean="0"/>
              <a:pPr/>
              <a:t>4</a:t>
            </a:fld>
            <a:endParaRPr lang="en-US" dirty="0"/>
          </a:p>
        </p:txBody>
      </p:sp>
    </p:spTree>
    <p:extLst>
      <p:ext uri="{BB962C8B-B14F-4D97-AF65-F5344CB8AC3E}">
        <p14:creationId xmlns:p14="http://schemas.microsoft.com/office/powerpoint/2010/main" val="3640818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Prolog</a:t>
            </a:r>
            <a:r>
              <a:rPr lang="en-US" baseline="0" dirty="0"/>
              <a:t> – original versions were </a:t>
            </a:r>
            <a:r>
              <a:rPr lang="en-US" baseline="0" dirty="0" err="1"/>
              <a:t>untyped</a:t>
            </a:r>
            <a:r>
              <a:rPr lang="en-US" baseline="0" dirty="0"/>
              <a:t>. </a:t>
            </a:r>
          </a:p>
          <a:p>
            <a:r>
              <a:rPr lang="en-US" baseline="0" dirty="0"/>
              <a:t>Turbo Prolog from Borland was strongly typed</a:t>
            </a:r>
          </a:p>
          <a:p>
            <a:r>
              <a:rPr lang="en-US" baseline="0" dirty="0" err="1"/>
              <a:t>Untyped</a:t>
            </a:r>
            <a:r>
              <a:rPr lang="en-US" baseline="0" dirty="0"/>
              <a:t> Prolog doesn’t raise type errors,  but two terms may not unify and you have to debug the program to discover why. </a:t>
            </a:r>
          </a:p>
          <a:p>
            <a:endParaRPr lang="en-US" baseline="0" dirty="0"/>
          </a:p>
          <a:p>
            <a:r>
              <a:rPr lang="en-US" baseline="0" dirty="0"/>
              <a:t>Prolog is dynamically types following the Lisp tradition Mercury is similar to Prolog but adds an algebraic type system and insists that every term is typed.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E0E8DA48-E3EE-4A16-B951-BC93C6C020AA}" type="slidenum">
              <a:rPr lang="en-US" smtClean="0"/>
              <a:pPr/>
              <a:t>8</a:t>
            </a:fld>
            <a:endParaRPr lang="en-US"/>
          </a:p>
        </p:txBody>
      </p:sp>
    </p:spTree>
    <p:extLst>
      <p:ext uri="{BB962C8B-B14F-4D97-AF65-F5344CB8AC3E}">
        <p14:creationId xmlns:p14="http://schemas.microsoft.com/office/powerpoint/2010/main" val="1715341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a:t>C++ is mostly strongly typed . Explicit</a:t>
            </a:r>
            <a:r>
              <a:rPr lang="en-US" baseline="0" dirty="0"/>
              <a:t> “casts” are required. It does support “void” pointers, which makes it only “mostly” strongly typed . </a:t>
            </a:r>
          </a:p>
          <a:p>
            <a:pPr lvl="0"/>
            <a:endParaRPr lang="en-US" baseline="0" dirty="0"/>
          </a:p>
          <a:p>
            <a:pPr lvl="0"/>
            <a:r>
              <a:rPr lang="en-US" baseline="0" dirty="0"/>
              <a:t>Objective C is a completely different language than C++. C++ relies on static structure whereas Objective C relies on run-time OO behavior. </a:t>
            </a:r>
            <a:endParaRPr lang="en-US" dirty="0"/>
          </a:p>
        </p:txBody>
      </p:sp>
      <p:sp>
        <p:nvSpPr>
          <p:cNvPr id="4" name="Slide Number Placeholder 3"/>
          <p:cNvSpPr>
            <a:spLocks noGrp="1"/>
          </p:cNvSpPr>
          <p:nvPr>
            <p:ph type="sldNum" sz="quarter" idx="10"/>
          </p:nvPr>
        </p:nvSpPr>
        <p:spPr/>
        <p:txBody>
          <a:bodyPr/>
          <a:lstStyle/>
          <a:p>
            <a:fld id="{E0E8DA48-E3EE-4A16-B951-BC93C6C020AA}" type="slidenum">
              <a:rPr lang="en-US" smtClean="0"/>
              <a:pPr/>
              <a:t>9</a:t>
            </a:fld>
            <a:endParaRPr lang="en-US"/>
          </a:p>
        </p:txBody>
      </p:sp>
    </p:spTree>
    <p:extLst>
      <p:ext uri="{BB962C8B-B14F-4D97-AF65-F5344CB8AC3E}">
        <p14:creationId xmlns:p14="http://schemas.microsoft.com/office/powerpoint/2010/main" val="2197578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Duck typing enables</a:t>
            </a:r>
            <a:r>
              <a:rPr lang="en-US" baseline="0" dirty="0"/>
              <a:t> redefining any object in the middle of the program. Example is given. </a:t>
            </a:r>
            <a:endParaRPr lang="en-US" dirty="0"/>
          </a:p>
        </p:txBody>
      </p:sp>
      <p:sp>
        <p:nvSpPr>
          <p:cNvPr id="4" name="Slide Number Placeholder 3"/>
          <p:cNvSpPr>
            <a:spLocks noGrp="1"/>
          </p:cNvSpPr>
          <p:nvPr>
            <p:ph type="sldNum" sz="quarter" idx="10"/>
          </p:nvPr>
        </p:nvSpPr>
        <p:spPr/>
        <p:txBody>
          <a:bodyPr/>
          <a:lstStyle/>
          <a:p>
            <a:fld id="{E0E8DA48-E3EE-4A16-B951-BC93C6C020AA}" type="slidenum">
              <a:rPr lang="en-US" smtClean="0"/>
              <a:pPr/>
              <a:t>10</a:t>
            </a:fld>
            <a:endParaRPr lang="en-US" dirty="0"/>
          </a:p>
        </p:txBody>
      </p:sp>
    </p:spTree>
    <p:extLst>
      <p:ext uri="{BB962C8B-B14F-4D97-AF65-F5344CB8AC3E}">
        <p14:creationId xmlns:p14="http://schemas.microsoft.com/office/powerpoint/2010/main" val="1739228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 indent="0">
              <a:buNone/>
            </a:pPr>
            <a:endParaRPr lang="en-US" dirty="0"/>
          </a:p>
        </p:txBody>
      </p:sp>
      <p:sp>
        <p:nvSpPr>
          <p:cNvPr id="4" name="Slide Number Placeholder 3"/>
          <p:cNvSpPr>
            <a:spLocks noGrp="1"/>
          </p:cNvSpPr>
          <p:nvPr>
            <p:ph type="sldNum" sz="quarter" idx="10"/>
          </p:nvPr>
        </p:nvSpPr>
        <p:spPr/>
        <p:txBody>
          <a:bodyPr/>
          <a:lstStyle/>
          <a:p>
            <a:fld id="{E0E8DA48-E3EE-4A16-B951-BC93C6C020AA}" type="slidenum">
              <a:rPr lang="en-US" smtClean="0"/>
              <a:pPr/>
              <a:t>14</a:t>
            </a:fld>
            <a:endParaRPr lang="en-US"/>
          </a:p>
        </p:txBody>
      </p:sp>
    </p:spTree>
    <p:extLst>
      <p:ext uri="{BB962C8B-B14F-4D97-AF65-F5344CB8AC3E}">
        <p14:creationId xmlns:p14="http://schemas.microsoft.com/office/powerpoint/2010/main" val="700678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 indent="0">
              <a:buNone/>
            </a:pPr>
            <a:endParaRPr lang="en-US" dirty="0"/>
          </a:p>
        </p:txBody>
      </p:sp>
      <p:sp>
        <p:nvSpPr>
          <p:cNvPr id="4" name="Slide Number Placeholder 3"/>
          <p:cNvSpPr>
            <a:spLocks noGrp="1"/>
          </p:cNvSpPr>
          <p:nvPr>
            <p:ph type="sldNum" sz="quarter" idx="10"/>
          </p:nvPr>
        </p:nvSpPr>
        <p:spPr/>
        <p:txBody>
          <a:bodyPr/>
          <a:lstStyle/>
          <a:p>
            <a:fld id="{E0E8DA48-E3EE-4A16-B951-BC93C6C020AA}" type="slidenum">
              <a:rPr lang="en-US" smtClean="0"/>
              <a:pPr/>
              <a:t>15</a:t>
            </a:fld>
            <a:endParaRPr lang="en-US"/>
          </a:p>
        </p:txBody>
      </p:sp>
    </p:spTree>
    <p:extLst>
      <p:ext uri="{BB962C8B-B14F-4D97-AF65-F5344CB8AC3E}">
        <p14:creationId xmlns:p14="http://schemas.microsoft.com/office/powerpoint/2010/main" val="435683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 indent="0">
              <a:buNone/>
            </a:pPr>
            <a:r>
              <a:rPr lang="en-US" dirty="0"/>
              <a:t>Conversion</a:t>
            </a:r>
            <a:r>
              <a:rPr lang="en-US" baseline="0" dirty="0"/>
              <a:t> </a:t>
            </a:r>
            <a:r>
              <a:rPr lang="en-US" baseline="0" dirty="0" err="1"/>
              <a:t>int</a:t>
            </a:r>
            <a:r>
              <a:rPr lang="en-US" baseline="0" dirty="0"/>
              <a:t> to float is widening and ok</a:t>
            </a:r>
          </a:p>
          <a:p>
            <a:pPr marL="68580" indent="0">
              <a:buNone/>
            </a:pPr>
            <a:r>
              <a:rPr lang="en-US" baseline="0" dirty="0"/>
              <a:t>Conversion float to </a:t>
            </a:r>
            <a:r>
              <a:rPr lang="en-US" baseline="0" dirty="0" err="1"/>
              <a:t>int</a:t>
            </a:r>
            <a:r>
              <a:rPr lang="en-US" baseline="0" dirty="0"/>
              <a:t> is narrowing and is not ok</a:t>
            </a:r>
            <a:endParaRPr lang="en-US" dirty="0"/>
          </a:p>
        </p:txBody>
      </p:sp>
      <p:sp>
        <p:nvSpPr>
          <p:cNvPr id="4" name="Slide Number Placeholder 3"/>
          <p:cNvSpPr>
            <a:spLocks noGrp="1"/>
          </p:cNvSpPr>
          <p:nvPr>
            <p:ph type="sldNum" sz="quarter" idx="10"/>
          </p:nvPr>
        </p:nvSpPr>
        <p:spPr/>
        <p:txBody>
          <a:bodyPr/>
          <a:lstStyle/>
          <a:p>
            <a:fld id="{E0E8DA48-E3EE-4A16-B951-BC93C6C020AA}" type="slidenum">
              <a:rPr lang="en-US" smtClean="0"/>
              <a:pPr/>
              <a:t>16</a:t>
            </a:fld>
            <a:endParaRPr lang="en-US"/>
          </a:p>
        </p:txBody>
      </p:sp>
    </p:spTree>
    <p:extLst>
      <p:ext uri="{BB962C8B-B14F-4D97-AF65-F5344CB8AC3E}">
        <p14:creationId xmlns:p14="http://schemas.microsoft.com/office/powerpoint/2010/main" val="1243430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 indent="0">
              <a:buNone/>
            </a:pPr>
            <a:endParaRPr lang="en-US" dirty="0"/>
          </a:p>
        </p:txBody>
      </p:sp>
      <p:sp>
        <p:nvSpPr>
          <p:cNvPr id="4" name="Slide Number Placeholder 3"/>
          <p:cNvSpPr>
            <a:spLocks noGrp="1"/>
          </p:cNvSpPr>
          <p:nvPr>
            <p:ph type="sldNum" sz="quarter" idx="10"/>
          </p:nvPr>
        </p:nvSpPr>
        <p:spPr/>
        <p:txBody>
          <a:bodyPr/>
          <a:lstStyle/>
          <a:p>
            <a:fld id="{E0E8DA48-E3EE-4A16-B951-BC93C6C020AA}" type="slidenum">
              <a:rPr lang="en-US" smtClean="0"/>
              <a:pPr/>
              <a:t>17</a:t>
            </a:fld>
            <a:endParaRPr lang="en-US"/>
          </a:p>
        </p:txBody>
      </p:sp>
    </p:spTree>
    <p:extLst>
      <p:ext uri="{BB962C8B-B14F-4D97-AF65-F5344CB8AC3E}">
        <p14:creationId xmlns:p14="http://schemas.microsoft.com/office/powerpoint/2010/main" val="1466280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053139B-CBC7-49E7-9269-DCC88FF2D5D8}" type="datetime1">
              <a:rPr lang="en-US" smtClean="0"/>
              <a:t>11/3/2021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10A1E74-7B78-456B-B49E-55243566964C}"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EEFBF1-88A7-4330-A176-E246350F3963}" type="datetime1">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01998F-EA94-4D91-8AC1-382DABAF186C}" type="datetime1">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F7402-C070-4774-851C-135B8466E1F0}" type="datetime1">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AE8358-64D3-41B2-8287-B20B6C048322}" type="datetime1">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DD5303E6-634E-4C7F-9297-5EEB653B31B9}" type="datetime1">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A1E74-7B78-456B-B49E-55243566964C}"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A79C05-9FB2-4BD3-BE9B-0A039E6C9BFE}" type="datetime1">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DCE3D2-C3CB-4601-A416-AEC9A424DFF7}" type="datetime1">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DB8E5-55EC-4C06-AEA1-BFA1CA380E32}" type="datetime1">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79A3C78-6502-4BBF-BDBC-6120C4F5A9FE}" type="datetime1">
              <a:rPr lang="en-US" smtClean="0"/>
              <a:t>11/3/2021</a:t>
            </a:fld>
            <a:endParaRPr lang="en-US"/>
          </a:p>
        </p:txBody>
      </p:sp>
      <p:sp>
        <p:nvSpPr>
          <p:cNvPr id="7" name="Slide Number Placeholder 6"/>
          <p:cNvSpPr>
            <a:spLocks noGrp="1"/>
          </p:cNvSpPr>
          <p:nvPr>
            <p:ph type="sldNum" sz="quarter" idx="12"/>
          </p:nvPr>
        </p:nvSpPr>
        <p:spPr/>
        <p:txBody>
          <a:bodyPr/>
          <a:lstStyle/>
          <a:p>
            <a:fld id="{C10A1E74-7B78-456B-B49E-55243566964C}"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61301B-28BF-4F11-A436-6D08EC131C6E}" type="datetime1">
              <a:rPr lang="en-US" smtClean="0"/>
              <a:t>11/3/2021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E1810E1-ABEB-4344-9D44-11050051C65D}" type="datetime1">
              <a:rPr lang="en-US" smtClean="0"/>
              <a:t>11/3/2021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10A1E74-7B78-456B-B49E-5524356696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stackoverflow.com/questions/2351190/static-dynamic-vs-strong-weak"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Programming Languages</a:t>
            </a:r>
          </a:p>
        </p:txBody>
      </p:sp>
      <p:sp>
        <p:nvSpPr>
          <p:cNvPr id="3" name="Subtitle 2"/>
          <p:cNvSpPr>
            <a:spLocks noGrp="1"/>
          </p:cNvSpPr>
          <p:nvPr>
            <p:ph type="subTitle" idx="1"/>
          </p:nvPr>
        </p:nvSpPr>
        <p:spPr>
          <a:xfrm>
            <a:off x="1295400" y="3200400"/>
            <a:ext cx="2743200" cy="2438400"/>
          </a:xfrm>
        </p:spPr>
        <p:txBody>
          <a:bodyPr>
            <a:normAutofit/>
          </a:bodyPr>
          <a:lstStyle/>
          <a:p>
            <a:r>
              <a:rPr lang="en-US" dirty="0"/>
              <a:t>Type Systems, </a:t>
            </a:r>
          </a:p>
          <a:p>
            <a:r>
              <a:rPr lang="en-US" dirty="0"/>
              <a:t>Chapter 7</a:t>
            </a:r>
          </a:p>
        </p:txBody>
      </p:sp>
      <p:sp>
        <p:nvSpPr>
          <p:cNvPr id="4" name="Slide Number Placeholder 3">
            <a:extLst>
              <a:ext uri="{FF2B5EF4-FFF2-40B4-BE49-F238E27FC236}">
                <a16:creationId xmlns:a16="http://schemas.microsoft.com/office/drawing/2014/main" id="{65F0C85D-6E2F-4800-8968-5EC73FFFDAFA}"/>
              </a:ext>
            </a:extLst>
          </p:cNvPr>
          <p:cNvSpPr>
            <a:spLocks noGrp="1"/>
          </p:cNvSpPr>
          <p:nvPr>
            <p:ph type="sldNum" sz="quarter" idx="12"/>
          </p:nvPr>
        </p:nvSpPr>
        <p:spPr/>
        <p:txBody>
          <a:bodyPr/>
          <a:lstStyle/>
          <a:p>
            <a:fld id="{C10A1E74-7B78-456B-B49E-55243566964C}" type="slidenum">
              <a:rPr lang="en-US" smtClean="0"/>
              <a:pPr/>
              <a:t>1</a:t>
            </a:fld>
            <a:endParaRPr lang="en-US"/>
          </a:p>
        </p:txBody>
      </p:sp>
    </p:spTree>
    <p:extLst>
      <p:ext uri="{BB962C8B-B14F-4D97-AF65-F5344CB8AC3E}">
        <p14:creationId xmlns:p14="http://schemas.microsoft.com/office/powerpoint/2010/main" val="527624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77428" cy="1143000"/>
          </a:xfrm>
        </p:spPr>
        <p:txBody>
          <a:bodyPr>
            <a:normAutofit/>
          </a:bodyPr>
          <a:lstStyle/>
          <a:p>
            <a:r>
              <a:rPr lang="en-US" dirty="0"/>
              <a:t>Other terms</a:t>
            </a:r>
          </a:p>
        </p:txBody>
      </p:sp>
      <p:sp>
        <p:nvSpPr>
          <p:cNvPr id="3" name="Content Placeholder 2"/>
          <p:cNvSpPr>
            <a:spLocks noGrp="1"/>
          </p:cNvSpPr>
          <p:nvPr>
            <p:ph idx="1"/>
          </p:nvPr>
        </p:nvSpPr>
        <p:spPr>
          <a:xfrm>
            <a:off x="609600" y="1752600"/>
            <a:ext cx="7683940" cy="4343400"/>
          </a:xfrm>
        </p:spPr>
        <p:txBody>
          <a:bodyPr>
            <a:normAutofit/>
          </a:bodyPr>
          <a:lstStyle/>
          <a:p>
            <a:pPr marL="68580" indent="0">
              <a:buNone/>
            </a:pPr>
            <a:r>
              <a:rPr lang="en-US" dirty="0"/>
              <a:t>Gradual typing – variables may be typed at compile or run-time. Allow developers to choose static or dynamic within a single language</a:t>
            </a:r>
          </a:p>
          <a:p>
            <a:pPr marL="68580" indent="0">
              <a:buNone/>
            </a:pPr>
            <a:endParaRPr lang="en-US" dirty="0"/>
          </a:p>
          <a:p>
            <a:pPr marL="68580" indent="0">
              <a:buNone/>
            </a:pPr>
            <a:endParaRPr lang="en-US" dirty="0"/>
          </a:p>
          <a:p>
            <a:pPr marL="68580" indent="0">
              <a:buNone/>
            </a:pPr>
            <a:r>
              <a:rPr lang="en-US" dirty="0"/>
              <a:t>Duck typing (typically considered style of dynamic typing) – infer the type based on how it is used</a:t>
            </a:r>
          </a:p>
          <a:p>
            <a:pPr marL="68580" indent="0">
              <a:buNone/>
            </a:pPr>
            <a:endParaRPr lang="en-US" dirty="0"/>
          </a:p>
        </p:txBody>
      </p:sp>
      <p:sp>
        <p:nvSpPr>
          <p:cNvPr id="4" name="Slide Number Placeholder 3">
            <a:extLst>
              <a:ext uri="{FF2B5EF4-FFF2-40B4-BE49-F238E27FC236}">
                <a16:creationId xmlns:a16="http://schemas.microsoft.com/office/drawing/2014/main" id="{A5711386-784E-4257-8300-A64461D48CFA}"/>
              </a:ext>
            </a:extLst>
          </p:cNvPr>
          <p:cNvSpPr>
            <a:spLocks noGrp="1"/>
          </p:cNvSpPr>
          <p:nvPr>
            <p:ph type="sldNum" sz="quarter" idx="12"/>
          </p:nvPr>
        </p:nvSpPr>
        <p:spPr/>
        <p:txBody>
          <a:bodyPr/>
          <a:lstStyle/>
          <a:p>
            <a:fld id="{C10A1E74-7B78-456B-B49E-55243566964C}" type="slidenum">
              <a:rPr lang="en-US" smtClean="0"/>
              <a:pPr/>
              <a:t>10</a:t>
            </a:fld>
            <a:endParaRPr lang="en-US"/>
          </a:p>
        </p:txBody>
      </p:sp>
    </p:spTree>
    <p:extLst>
      <p:ext uri="{BB962C8B-B14F-4D97-AF65-F5344CB8AC3E}">
        <p14:creationId xmlns:p14="http://schemas.microsoft.com/office/powerpoint/2010/main" val="3836143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874" y="533400"/>
            <a:ext cx="7024744" cy="1143000"/>
          </a:xfrm>
        </p:spPr>
        <p:txBody>
          <a:bodyPr/>
          <a:lstStyle/>
          <a:p>
            <a:r>
              <a:rPr lang="en-US" dirty="0"/>
              <a:t>Type Inference</a:t>
            </a:r>
          </a:p>
        </p:txBody>
      </p:sp>
      <p:sp>
        <p:nvSpPr>
          <p:cNvPr id="3" name="Content Placeholder 2"/>
          <p:cNvSpPr>
            <a:spLocks noGrp="1"/>
          </p:cNvSpPr>
          <p:nvPr>
            <p:ph idx="1"/>
          </p:nvPr>
        </p:nvSpPr>
        <p:spPr>
          <a:xfrm>
            <a:off x="1043492" y="1905000"/>
            <a:ext cx="7338508" cy="4267200"/>
          </a:xfrm>
        </p:spPr>
        <p:txBody>
          <a:bodyPr>
            <a:normAutofit/>
          </a:bodyPr>
          <a:lstStyle/>
          <a:p>
            <a:pPr marL="68580" indent="0">
              <a:buNone/>
            </a:pPr>
            <a:r>
              <a:rPr lang="en-US" dirty="0"/>
              <a:t>Inferring the type (duck typing) is used in some strongly typed languages: </a:t>
            </a:r>
          </a:p>
          <a:p>
            <a:r>
              <a:rPr lang="en-US" dirty="0"/>
              <a:t>Rust</a:t>
            </a:r>
          </a:p>
          <a:p>
            <a:r>
              <a:rPr lang="en-US" dirty="0"/>
              <a:t>C++ (version 11 and up)</a:t>
            </a:r>
          </a:p>
          <a:p>
            <a:r>
              <a:rPr lang="en-US" dirty="0"/>
              <a:t>C# (version 3.0 and up)</a:t>
            </a:r>
          </a:p>
          <a:p>
            <a:r>
              <a:rPr lang="en-US" dirty="0"/>
              <a:t>Java (version 10 and up)</a:t>
            </a:r>
          </a:p>
          <a:p>
            <a:r>
              <a:rPr lang="en-US" dirty="0"/>
              <a:t>F#</a:t>
            </a:r>
          </a:p>
          <a:p>
            <a:r>
              <a:rPr lang="en-US" dirty="0"/>
              <a:t>Go</a:t>
            </a:r>
          </a:p>
          <a:p>
            <a:r>
              <a:rPr lang="en-US" dirty="0"/>
              <a:t>functional languages</a:t>
            </a:r>
          </a:p>
          <a:p>
            <a:pPr marL="68580" indent="0">
              <a:buNone/>
            </a:pPr>
            <a:endParaRPr lang="en-US" dirty="0"/>
          </a:p>
        </p:txBody>
      </p:sp>
      <p:sp>
        <p:nvSpPr>
          <p:cNvPr id="4" name="Slide Number Placeholder 3">
            <a:extLst>
              <a:ext uri="{FF2B5EF4-FFF2-40B4-BE49-F238E27FC236}">
                <a16:creationId xmlns:a16="http://schemas.microsoft.com/office/drawing/2014/main" id="{2CC829CB-999A-4EAE-A03F-0310E32D6DFB}"/>
              </a:ext>
            </a:extLst>
          </p:cNvPr>
          <p:cNvSpPr>
            <a:spLocks noGrp="1"/>
          </p:cNvSpPr>
          <p:nvPr>
            <p:ph type="sldNum" sz="quarter" idx="12"/>
          </p:nvPr>
        </p:nvSpPr>
        <p:spPr/>
        <p:txBody>
          <a:bodyPr/>
          <a:lstStyle/>
          <a:p>
            <a:fld id="{C10A1E74-7B78-456B-B49E-55243566964C}" type="slidenum">
              <a:rPr lang="en-US" smtClean="0"/>
              <a:pPr/>
              <a:t>11</a:t>
            </a:fld>
            <a:endParaRPr lang="en-US"/>
          </a:p>
        </p:txBody>
      </p:sp>
    </p:spTree>
    <p:extLst>
      <p:ext uri="{BB962C8B-B14F-4D97-AF65-F5344CB8AC3E}">
        <p14:creationId xmlns:p14="http://schemas.microsoft.com/office/powerpoint/2010/main" val="498485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632" y="381000"/>
            <a:ext cx="7490908" cy="1143000"/>
          </a:xfrm>
        </p:spPr>
        <p:txBody>
          <a:bodyPr>
            <a:normAutofit fontScale="90000"/>
          </a:bodyPr>
          <a:lstStyle/>
          <a:p>
            <a:r>
              <a:rPr lang="en-US" dirty="0"/>
              <a:t>Strong versus Weak Type Systems</a:t>
            </a:r>
          </a:p>
        </p:txBody>
      </p:sp>
      <p:sp>
        <p:nvSpPr>
          <p:cNvPr id="3" name="Content Placeholder 2"/>
          <p:cNvSpPr>
            <a:spLocks noGrp="1"/>
          </p:cNvSpPr>
          <p:nvPr>
            <p:ph idx="1"/>
          </p:nvPr>
        </p:nvSpPr>
        <p:spPr>
          <a:xfrm>
            <a:off x="609600" y="1752600"/>
            <a:ext cx="7683940" cy="4343400"/>
          </a:xfrm>
        </p:spPr>
        <p:txBody>
          <a:bodyPr>
            <a:normAutofit lnSpcReduction="10000"/>
          </a:bodyPr>
          <a:lstStyle/>
          <a:p>
            <a:pPr marL="68580" indent="0">
              <a:buNone/>
            </a:pPr>
            <a:r>
              <a:rPr lang="en-US" dirty="0"/>
              <a:t>Strong – language defines each type of data. Variables and expressions must be described with one of these data types</a:t>
            </a:r>
          </a:p>
          <a:p>
            <a:pPr marL="68580" indent="0">
              <a:buNone/>
            </a:pPr>
            <a:endParaRPr lang="en-US" dirty="0"/>
          </a:p>
          <a:p>
            <a:pPr marL="68580" indent="0">
              <a:buNone/>
            </a:pPr>
            <a:r>
              <a:rPr lang="en-US" dirty="0"/>
              <a:t>Weak – many operations allowed without regard to types of the operands (typically dynamically typed)</a:t>
            </a:r>
          </a:p>
          <a:p>
            <a:pPr marL="68580" indent="0">
              <a:buNone/>
            </a:pPr>
            <a:endParaRPr lang="en-US" dirty="0"/>
          </a:p>
          <a:p>
            <a:pPr marL="68580" indent="0">
              <a:buNone/>
            </a:pPr>
            <a:r>
              <a:rPr lang="en-US" dirty="0"/>
              <a:t>Terms not well defined. Wikipedia says “No universally accepted definition for strong and weak typing”</a:t>
            </a:r>
          </a:p>
          <a:p>
            <a:pPr marL="68580" indent="0">
              <a:buNone/>
            </a:pPr>
            <a:endParaRPr lang="en-US" dirty="0"/>
          </a:p>
        </p:txBody>
      </p:sp>
      <p:sp>
        <p:nvSpPr>
          <p:cNvPr id="4" name="Slide Number Placeholder 3">
            <a:extLst>
              <a:ext uri="{FF2B5EF4-FFF2-40B4-BE49-F238E27FC236}">
                <a16:creationId xmlns:a16="http://schemas.microsoft.com/office/drawing/2014/main" id="{3854738D-B5E1-4CF8-864C-4E0AE828B45E}"/>
              </a:ext>
            </a:extLst>
          </p:cNvPr>
          <p:cNvSpPr>
            <a:spLocks noGrp="1"/>
          </p:cNvSpPr>
          <p:nvPr>
            <p:ph type="sldNum" sz="quarter" idx="12"/>
          </p:nvPr>
        </p:nvSpPr>
        <p:spPr/>
        <p:txBody>
          <a:bodyPr/>
          <a:lstStyle/>
          <a:p>
            <a:fld id="{C10A1E74-7B78-456B-B49E-55243566964C}" type="slidenum">
              <a:rPr lang="en-US" smtClean="0"/>
              <a:pPr/>
              <a:t>12</a:t>
            </a:fld>
            <a:endParaRPr lang="en-US"/>
          </a:p>
        </p:txBody>
      </p:sp>
    </p:spTree>
    <p:extLst>
      <p:ext uri="{BB962C8B-B14F-4D97-AF65-F5344CB8AC3E}">
        <p14:creationId xmlns:p14="http://schemas.microsoft.com/office/powerpoint/2010/main" val="3497758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77428" cy="1143000"/>
          </a:xfrm>
        </p:spPr>
        <p:txBody>
          <a:bodyPr>
            <a:normAutofit fontScale="90000"/>
          </a:bodyPr>
          <a:lstStyle/>
          <a:p>
            <a:r>
              <a:rPr lang="en-US" dirty="0"/>
              <a:t>Static versus Dynamic Type Systems</a:t>
            </a:r>
          </a:p>
        </p:txBody>
      </p:sp>
      <p:sp>
        <p:nvSpPr>
          <p:cNvPr id="3" name="Content Placeholder 2"/>
          <p:cNvSpPr>
            <a:spLocks noGrp="1"/>
          </p:cNvSpPr>
          <p:nvPr>
            <p:ph idx="1"/>
          </p:nvPr>
        </p:nvSpPr>
        <p:spPr>
          <a:xfrm>
            <a:off x="609600" y="1752600"/>
            <a:ext cx="7683940" cy="4343400"/>
          </a:xfrm>
        </p:spPr>
        <p:txBody>
          <a:bodyPr>
            <a:normAutofit/>
          </a:bodyPr>
          <a:lstStyle/>
          <a:p>
            <a:pPr marL="68580" indent="0">
              <a:buNone/>
            </a:pPr>
            <a:r>
              <a:rPr lang="en-US" dirty="0"/>
              <a:t>Static – variables are typed at compile time</a:t>
            </a:r>
          </a:p>
          <a:p>
            <a:pPr marL="68580" indent="0">
              <a:buNone/>
            </a:pPr>
            <a:endParaRPr lang="en-US" dirty="0"/>
          </a:p>
          <a:p>
            <a:pPr marL="68580" indent="0">
              <a:buNone/>
            </a:pPr>
            <a:r>
              <a:rPr lang="en-US" dirty="0"/>
              <a:t>Dynamic – variables are typed at run-time</a:t>
            </a:r>
          </a:p>
          <a:p>
            <a:pPr marL="68580" indent="0">
              <a:buNone/>
            </a:pPr>
            <a:endParaRPr lang="en-US" dirty="0"/>
          </a:p>
          <a:p>
            <a:pPr marL="68580" indent="0">
              <a:buNone/>
            </a:pPr>
            <a:r>
              <a:rPr lang="en-US" dirty="0"/>
              <a:t>Well defined, although a language may use aspects of both (gradual typing)</a:t>
            </a:r>
          </a:p>
          <a:p>
            <a:pPr marL="68580" indent="0">
              <a:buNone/>
            </a:pPr>
            <a:endParaRPr lang="en-US" dirty="0"/>
          </a:p>
        </p:txBody>
      </p:sp>
      <p:sp>
        <p:nvSpPr>
          <p:cNvPr id="4" name="Slide Number Placeholder 3">
            <a:extLst>
              <a:ext uri="{FF2B5EF4-FFF2-40B4-BE49-F238E27FC236}">
                <a16:creationId xmlns:a16="http://schemas.microsoft.com/office/drawing/2014/main" id="{59431B41-D728-4C98-A349-4BA28D2EED8A}"/>
              </a:ext>
            </a:extLst>
          </p:cNvPr>
          <p:cNvSpPr>
            <a:spLocks noGrp="1"/>
          </p:cNvSpPr>
          <p:nvPr>
            <p:ph type="sldNum" sz="quarter" idx="12"/>
          </p:nvPr>
        </p:nvSpPr>
        <p:spPr/>
        <p:txBody>
          <a:bodyPr/>
          <a:lstStyle/>
          <a:p>
            <a:fld id="{C10A1E74-7B78-456B-B49E-55243566964C}" type="slidenum">
              <a:rPr lang="en-US" smtClean="0"/>
              <a:pPr/>
              <a:t>13</a:t>
            </a:fld>
            <a:endParaRPr lang="en-US"/>
          </a:p>
        </p:txBody>
      </p:sp>
    </p:spTree>
    <p:extLst>
      <p:ext uri="{BB962C8B-B14F-4D97-AF65-F5344CB8AC3E}">
        <p14:creationId xmlns:p14="http://schemas.microsoft.com/office/powerpoint/2010/main" val="2613535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8" y="457200"/>
            <a:ext cx="7024744" cy="1143000"/>
          </a:xfrm>
        </p:spPr>
        <p:txBody>
          <a:bodyPr>
            <a:normAutofit/>
          </a:bodyPr>
          <a:lstStyle/>
          <a:p>
            <a:r>
              <a:rPr lang="en-US" dirty="0"/>
              <a:t>Type System in C</a:t>
            </a:r>
          </a:p>
        </p:txBody>
      </p:sp>
      <p:sp>
        <p:nvSpPr>
          <p:cNvPr id="3" name="Content Placeholder 2"/>
          <p:cNvSpPr>
            <a:spLocks noGrp="1"/>
          </p:cNvSpPr>
          <p:nvPr>
            <p:ph idx="1"/>
          </p:nvPr>
        </p:nvSpPr>
        <p:spPr>
          <a:xfrm>
            <a:off x="685800" y="1905000"/>
            <a:ext cx="7467600" cy="3962400"/>
          </a:xfrm>
        </p:spPr>
        <p:txBody>
          <a:bodyPr>
            <a:normAutofit/>
          </a:bodyPr>
          <a:lstStyle/>
          <a:p>
            <a:pPr marL="68580" indent="0">
              <a:buNone/>
            </a:pPr>
            <a:r>
              <a:rPr lang="en-US" dirty="0"/>
              <a:t>C is weakly, statically typed</a:t>
            </a:r>
          </a:p>
          <a:p>
            <a:pPr marL="365760" lvl="1" indent="0">
              <a:buNone/>
            </a:pPr>
            <a:r>
              <a:rPr lang="en-US" dirty="0"/>
              <a:t>All variables must be declared and typed, however, it doesn’t enforce the type. </a:t>
            </a:r>
          </a:p>
          <a:p>
            <a:pPr marL="365760" lvl="1" indent="0">
              <a:buNone/>
            </a:pPr>
            <a:endParaRPr lang="en-US" dirty="0"/>
          </a:p>
          <a:p>
            <a:pPr marL="68580" indent="0">
              <a:buNone/>
            </a:pPr>
            <a:r>
              <a:rPr lang="en-US" b="1" dirty="0"/>
              <a:t>   </a:t>
            </a:r>
            <a:r>
              <a:rPr lang="en-US" dirty="0"/>
              <a:t>byte foo = 5;</a:t>
            </a:r>
          </a:p>
          <a:p>
            <a:pPr marL="68580" indent="0">
              <a:buNone/>
            </a:pPr>
            <a:r>
              <a:rPr lang="en-US" dirty="0"/>
              <a:t>   </a:t>
            </a:r>
            <a:r>
              <a:rPr lang="en-US" dirty="0" err="1"/>
              <a:t>int</a:t>
            </a:r>
            <a:r>
              <a:rPr lang="en-US" dirty="0"/>
              <a:t> f = foo; 	//this is valid, the variable </a:t>
            </a:r>
          </a:p>
          <a:p>
            <a:pPr marL="68580" indent="0">
              <a:buNone/>
            </a:pPr>
            <a:r>
              <a:rPr lang="en-US" dirty="0"/>
              <a:t>			// "foo" will be implicitly 				// converted to an </a:t>
            </a:r>
            <a:r>
              <a:rPr lang="en-US" dirty="0" err="1"/>
              <a:t>int</a:t>
            </a:r>
            <a:endParaRPr lang="en-US" dirty="0"/>
          </a:p>
          <a:p>
            <a:pPr marL="365760" lvl="1" indent="0">
              <a:buNone/>
            </a:pPr>
            <a:endParaRPr lang="en-US" dirty="0"/>
          </a:p>
          <a:p>
            <a:pPr marL="68580" indent="0">
              <a:buNone/>
            </a:pPr>
            <a:endParaRPr lang="en-US" dirty="0"/>
          </a:p>
        </p:txBody>
      </p:sp>
      <p:sp>
        <p:nvSpPr>
          <p:cNvPr id="4" name="Slide Number Placeholder 3">
            <a:extLst>
              <a:ext uri="{FF2B5EF4-FFF2-40B4-BE49-F238E27FC236}">
                <a16:creationId xmlns:a16="http://schemas.microsoft.com/office/drawing/2014/main" id="{3D1F6425-D5A7-4B87-A30D-4B8F0ADB207B}"/>
              </a:ext>
            </a:extLst>
          </p:cNvPr>
          <p:cNvSpPr>
            <a:spLocks noGrp="1"/>
          </p:cNvSpPr>
          <p:nvPr>
            <p:ph type="sldNum" sz="quarter" idx="12"/>
          </p:nvPr>
        </p:nvSpPr>
        <p:spPr/>
        <p:txBody>
          <a:bodyPr/>
          <a:lstStyle/>
          <a:p>
            <a:fld id="{C10A1E74-7B78-456B-B49E-55243566964C}" type="slidenum">
              <a:rPr lang="en-US" smtClean="0"/>
              <a:pPr/>
              <a:t>14</a:t>
            </a:fld>
            <a:endParaRPr lang="en-US"/>
          </a:p>
        </p:txBody>
      </p:sp>
    </p:spTree>
    <p:extLst>
      <p:ext uri="{BB962C8B-B14F-4D97-AF65-F5344CB8AC3E}">
        <p14:creationId xmlns:p14="http://schemas.microsoft.com/office/powerpoint/2010/main" val="3426724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8" y="457200"/>
            <a:ext cx="7024744" cy="1143000"/>
          </a:xfrm>
        </p:spPr>
        <p:txBody>
          <a:bodyPr>
            <a:normAutofit/>
          </a:bodyPr>
          <a:lstStyle/>
          <a:p>
            <a:r>
              <a:rPr lang="en-US" dirty="0"/>
              <a:t>Type System in C continued</a:t>
            </a:r>
          </a:p>
        </p:txBody>
      </p:sp>
      <p:sp>
        <p:nvSpPr>
          <p:cNvPr id="3" name="Content Placeholder 2"/>
          <p:cNvSpPr>
            <a:spLocks noGrp="1"/>
          </p:cNvSpPr>
          <p:nvPr>
            <p:ph idx="1"/>
          </p:nvPr>
        </p:nvSpPr>
        <p:spPr>
          <a:xfrm>
            <a:off x="685800" y="1905000"/>
            <a:ext cx="7696200" cy="4267200"/>
          </a:xfrm>
        </p:spPr>
        <p:txBody>
          <a:bodyPr>
            <a:normAutofit/>
          </a:bodyPr>
          <a:lstStyle/>
          <a:p>
            <a:pPr marL="68580" indent="0">
              <a:buNone/>
            </a:pPr>
            <a:r>
              <a:rPr lang="en-US" dirty="0"/>
              <a:t>C sort of provides dynamic typing via void *type</a:t>
            </a:r>
          </a:p>
          <a:p>
            <a:pPr marL="68580" indent="0">
              <a:buNone/>
            </a:pPr>
            <a:endParaRPr lang="en-US" dirty="0"/>
          </a:p>
          <a:p>
            <a:pPr marL="68580" indent="0">
              <a:buNone/>
            </a:pPr>
            <a:r>
              <a:rPr lang="en-US" dirty="0"/>
              <a:t>Example:</a:t>
            </a:r>
          </a:p>
          <a:p>
            <a:pPr marL="68580" indent="0">
              <a:buNone/>
            </a:pPr>
            <a:r>
              <a:rPr lang="en-US" dirty="0"/>
              <a:t>	</a:t>
            </a:r>
            <a:r>
              <a:rPr lang="en-US" dirty="0" err="1"/>
              <a:t>int</a:t>
            </a:r>
            <a:r>
              <a:rPr lang="en-US" dirty="0"/>
              <a:t> i;</a:t>
            </a:r>
          </a:p>
          <a:p>
            <a:pPr marL="68580" indent="0">
              <a:buNone/>
            </a:pPr>
            <a:r>
              <a:rPr lang="en-US" dirty="0"/>
              <a:t>	float f; </a:t>
            </a:r>
          </a:p>
          <a:p>
            <a:pPr marL="68580" indent="0">
              <a:buNone/>
            </a:pPr>
            <a:r>
              <a:rPr lang="en-US" dirty="0"/>
              <a:t>	double d;</a:t>
            </a:r>
          </a:p>
          <a:p>
            <a:pPr marL="68580" indent="0">
              <a:buNone/>
            </a:pPr>
            <a:r>
              <a:rPr lang="en-US" dirty="0"/>
              <a:t>	void *p = &amp;i;</a:t>
            </a:r>
          </a:p>
          <a:p>
            <a:pPr marL="68580" indent="0">
              <a:buNone/>
            </a:pPr>
            <a:r>
              <a:rPr lang="en-US" dirty="0"/>
              <a:t>	p = &amp;f; </a:t>
            </a:r>
          </a:p>
          <a:p>
            <a:pPr marL="68580" indent="0">
              <a:buNone/>
            </a:pPr>
            <a:r>
              <a:rPr lang="en-US" dirty="0"/>
              <a:t>	p = &amp;d;</a:t>
            </a:r>
          </a:p>
          <a:p>
            <a:pPr marL="68580" indent="0">
              <a:buNone/>
            </a:pPr>
            <a:endParaRPr lang="en-US" dirty="0"/>
          </a:p>
        </p:txBody>
      </p:sp>
      <p:sp>
        <p:nvSpPr>
          <p:cNvPr id="4" name="Slide Number Placeholder 3">
            <a:extLst>
              <a:ext uri="{FF2B5EF4-FFF2-40B4-BE49-F238E27FC236}">
                <a16:creationId xmlns:a16="http://schemas.microsoft.com/office/drawing/2014/main" id="{73A44018-B7DC-4F4C-B4E1-8CD0114DA878}"/>
              </a:ext>
            </a:extLst>
          </p:cNvPr>
          <p:cNvSpPr>
            <a:spLocks noGrp="1"/>
          </p:cNvSpPr>
          <p:nvPr>
            <p:ph type="sldNum" sz="quarter" idx="12"/>
          </p:nvPr>
        </p:nvSpPr>
        <p:spPr/>
        <p:txBody>
          <a:bodyPr/>
          <a:lstStyle/>
          <a:p>
            <a:fld id="{C10A1E74-7B78-456B-B49E-55243566964C}" type="slidenum">
              <a:rPr lang="en-US" smtClean="0"/>
              <a:pPr/>
              <a:t>15</a:t>
            </a:fld>
            <a:endParaRPr lang="en-US"/>
          </a:p>
        </p:txBody>
      </p:sp>
    </p:spTree>
    <p:extLst>
      <p:ext uri="{BB962C8B-B14F-4D97-AF65-F5344CB8AC3E}">
        <p14:creationId xmlns:p14="http://schemas.microsoft.com/office/powerpoint/2010/main" val="1656294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024744" cy="1143000"/>
          </a:xfrm>
        </p:spPr>
        <p:txBody>
          <a:bodyPr>
            <a:normAutofit/>
          </a:bodyPr>
          <a:lstStyle/>
          <a:p>
            <a:r>
              <a:rPr lang="en-US" dirty="0"/>
              <a:t>Python Implicit Conversion</a:t>
            </a:r>
          </a:p>
        </p:txBody>
      </p:sp>
      <p:sp>
        <p:nvSpPr>
          <p:cNvPr id="3" name="Content Placeholder 2"/>
          <p:cNvSpPr>
            <a:spLocks noGrp="1"/>
          </p:cNvSpPr>
          <p:nvPr>
            <p:ph idx="1"/>
          </p:nvPr>
        </p:nvSpPr>
        <p:spPr>
          <a:xfrm>
            <a:off x="609600" y="1781014"/>
            <a:ext cx="8178950" cy="4419600"/>
          </a:xfrm>
        </p:spPr>
        <p:txBody>
          <a:bodyPr>
            <a:normAutofit/>
          </a:bodyPr>
          <a:lstStyle/>
          <a:p>
            <a:pPr marL="68580" indent="0">
              <a:buNone/>
            </a:pPr>
            <a:r>
              <a:rPr lang="en-US" dirty="0" err="1"/>
              <a:t>a_int</a:t>
            </a:r>
            <a:r>
              <a:rPr lang="en-US" dirty="0"/>
              <a:t> = 1</a:t>
            </a:r>
          </a:p>
          <a:p>
            <a:pPr marL="68580" indent="0">
              <a:buNone/>
            </a:pPr>
            <a:r>
              <a:rPr lang="en-US" dirty="0" err="1"/>
              <a:t>b_float</a:t>
            </a:r>
            <a:r>
              <a:rPr lang="en-US" dirty="0"/>
              <a:t> = 1.0</a:t>
            </a:r>
          </a:p>
          <a:p>
            <a:pPr marL="68580" indent="0">
              <a:buNone/>
            </a:pPr>
            <a:r>
              <a:rPr lang="en-US" dirty="0" err="1"/>
              <a:t>c_sum</a:t>
            </a:r>
            <a:r>
              <a:rPr lang="en-US" dirty="0"/>
              <a:t> = </a:t>
            </a:r>
            <a:r>
              <a:rPr lang="en-US" dirty="0" err="1"/>
              <a:t>a_int</a:t>
            </a:r>
            <a:r>
              <a:rPr lang="en-US" dirty="0"/>
              <a:t> + </a:t>
            </a:r>
            <a:r>
              <a:rPr lang="en-US" dirty="0" err="1"/>
              <a:t>b_float</a:t>
            </a:r>
            <a:endParaRPr lang="en-US" dirty="0"/>
          </a:p>
          <a:p>
            <a:pPr marL="68580" indent="0">
              <a:buNone/>
            </a:pPr>
            <a:r>
              <a:rPr lang="en-US" dirty="0"/>
              <a:t>print(</a:t>
            </a:r>
            <a:r>
              <a:rPr lang="en-US" dirty="0" err="1"/>
              <a:t>c_sum</a:t>
            </a:r>
            <a:r>
              <a:rPr lang="en-US" dirty="0"/>
              <a:t>)</a:t>
            </a:r>
          </a:p>
          <a:p>
            <a:pPr marL="68580" indent="0">
              <a:buNone/>
            </a:pPr>
            <a:r>
              <a:rPr lang="en-US" dirty="0"/>
              <a:t>Print(type(</a:t>
            </a:r>
            <a:r>
              <a:rPr lang="en-US" dirty="0" err="1"/>
              <a:t>c_sum</a:t>
            </a:r>
            <a:r>
              <a:rPr lang="en-US" dirty="0"/>
              <a:t>))</a:t>
            </a:r>
          </a:p>
          <a:p>
            <a:pPr marL="68580" indent="0">
              <a:buNone/>
            </a:pPr>
            <a:endParaRPr lang="en-US" dirty="0"/>
          </a:p>
          <a:p>
            <a:pPr marL="68580" indent="0">
              <a:buNone/>
            </a:pPr>
            <a:endParaRPr lang="en-US" dirty="0"/>
          </a:p>
          <a:p>
            <a:pPr marL="68580" indent="0">
              <a:buNone/>
            </a:pPr>
            <a:r>
              <a:rPr lang="en-US" dirty="0"/>
              <a:t>2.0</a:t>
            </a:r>
          </a:p>
          <a:p>
            <a:pPr marL="68580" indent="0">
              <a:buNone/>
            </a:pPr>
            <a:r>
              <a:rPr lang="en-US" dirty="0"/>
              <a:t>&lt;class ‘float’&gt;</a:t>
            </a:r>
          </a:p>
        </p:txBody>
      </p:sp>
      <p:sp>
        <p:nvSpPr>
          <p:cNvPr id="4" name="Slide Number Placeholder 3">
            <a:extLst>
              <a:ext uri="{FF2B5EF4-FFF2-40B4-BE49-F238E27FC236}">
                <a16:creationId xmlns:a16="http://schemas.microsoft.com/office/drawing/2014/main" id="{3565EB83-6700-4C33-9AE0-582BD06EFABD}"/>
              </a:ext>
            </a:extLst>
          </p:cNvPr>
          <p:cNvSpPr>
            <a:spLocks noGrp="1"/>
          </p:cNvSpPr>
          <p:nvPr>
            <p:ph type="sldNum" sz="quarter" idx="12"/>
          </p:nvPr>
        </p:nvSpPr>
        <p:spPr/>
        <p:txBody>
          <a:bodyPr/>
          <a:lstStyle/>
          <a:p>
            <a:fld id="{C10A1E74-7B78-456B-B49E-55243566964C}" type="slidenum">
              <a:rPr lang="en-US" smtClean="0"/>
              <a:pPr/>
              <a:t>16</a:t>
            </a:fld>
            <a:endParaRPr lang="en-US"/>
          </a:p>
        </p:txBody>
      </p:sp>
    </p:spTree>
    <p:extLst>
      <p:ext uri="{BB962C8B-B14F-4D97-AF65-F5344CB8AC3E}">
        <p14:creationId xmlns:p14="http://schemas.microsoft.com/office/powerpoint/2010/main" val="1111065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024744" cy="1143000"/>
          </a:xfrm>
        </p:spPr>
        <p:txBody>
          <a:bodyPr>
            <a:normAutofit/>
          </a:bodyPr>
          <a:lstStyle/>
          <a:p>
            <a:r>
              <a:rPr lang="en-US" dirty="0"/>
              <a:t>Python Explicit Conversion</a:t>
            </a:r>
          </a:p>
        </p:txBody>
      </p:sp>
      <p:sp>
        <p:nvSpPr>
          <p:cNvPr id="3" name="Content Placeholder 2"/>
          <p:cNvSpPr>
            <a:spLocks noGrp="1"/>
          </p:cNvSpPr>
          <p:nvPr>
            <p:ph idx="1"/>
          </p:nvPr>
        </p:nvSpPr>
        <p:spPr>
          <a:xfrm>
            <a:off x="609600" y="1781014"/>
            <a:ext cx="8178950" cy="4419600"/>
          </a:xfrm>
        </p:spPr>
        <p:txBody>
          <a:bodyPr>
            <a:normAutofit/>
          </a:bodyPr>
          <a:lstStyle/>
          <a:p>
            <a:pPr marL="68580" indent="0">
              <a:buNone/>
            </a:pPr>
            <a:r>
              <a:rPr lang="en-US" dirty="0" err="1"/>
              <a:t>price_cake</a:t>
            </a:r>
            <a:r>
              <a:rPr lang="en-US" dirty="0"/>
              <a:t> = 15</a:t>
            </a:r>
          </a:p>
          <a:p>
            <a:pPr marL="68580" indent="0">
              <a:buNone/>
            </a:pPr>
            <a:r>
              <a:rPr lang="en-US" dirty="0" err="1"/>
              <a:t>price_cookie</a:t>
            </a:r>
            <a:r>
              <a:rPr lang="en-US" dirty="0"/>
              <a:t> = 6</a:t>
            </a:r>
          </a:p>
          <a:p>
            <a:pPr marL="68580" indent="0">
              <a:buNone/>
            </a:pPr>
            <a:r>
              <a:rPr lang="en-US" dirty="0"/>
              <a:t>total= </a:t>
            </a:r>
            <a:r>
              <a:rPr lang="en-US" dirty="0" err="1"/>
              <a:t>price_cake</a:t>
            </a:r>
            <a:r>
              <a:rPr lang="en-US" dirty="0"/>
              <a:t> + </a:t>
            </a:r>
            <a:r>
              <a:rPr lang="en-US" dirty="0" err="1"/>
              <a:t>price_cookie</a:t>
            </a:r>
            <a:endParaRPr lang="en-US" dirty="0"/>
          </a:p>
          <a:p>
            <a:pPr marL="68580" indent="0">
              <a:buNone/>
            </a:pPr>
            <a:r>
              <a:rPr lang="en-US" dirty="0"/>
              <a:t>print (“The total is: “ + total + “$”) </a:t>
            </a:r>
          </a:p>
          <a:p>
            <a:pPr marL="68580" indent="0">
              <a:buNone/>
            </a:pPr>
            <a:endParaRPr lang="en-US" dirty="0"/>
          </a:p>
          <a:p>
            <a:pPr marL="68580" indent="0">
              <a:buNone/>
            </a:pPr>
            <a:r>
              <a:rPr lang="en-US" dirty="0"/>
              <a:t>Gives error. </a:t>
            </a:r>
          </a:p>
          <a:p>
            <a:pPr marL="68580" indent="0">
              <a:buNone/>
            </a:pPr>
            <a:endParaRPr lang="en-US" dirty="0"/>
          </a:p>
          <a:p>
            <a:pPr marL="68580" indent="0">
              <a:buNone/>
            </a:pPr>
            <a:r>
              <a:rPr lang="en-US" dirty="0"/>
              <a:t>print (“The total is: “ + </a:t>
            </a:r>
            <a:r>
              <a:rPr lang="en-US" dirty="0" err="1"/>
              <a:t>str</a:t>
            </a:r>
            <a:r>
              <a:rPr lang="en-US" dirty="0"/>
              <a:t>(total) + “$”) </a:t>
            </a:r>
          </a:p>
        </p:txBody>
      </p:sp>
      <p:sp>
        <p:nvSpPr>
          <p:cNvPr id="4" name="Slide Number Placeholder 3">
            <a:extLst>
              <a:ext uri="{FF2B5EF4-FFF2-40B4-BE49-F238E27FC236}">
                <a16:creationId xmlns:a16="http://schemas.microsoft.com/office/drawing/2014/main" id="{239E3294-E0A8-4EDE-A5A3-D625A6FC39E7}"/>
              </a:ext>
            </a:extLst>
          </p:cNvPr>
          <p:cNvSpPr>
            <a:spLocks noGrp="1"/>
          </p:cNvSpPr>
          <p:nvPr>
            <p:ph type="sldNum" sz="quarter" idx="12"/>
          </p:nvPr>
        </p:nvSpPr>
        <p:spPr/>
        <p:txBody>
          <a:bodyPr/>
          <a:lstStyle/>
          <a:p>
            <a:fld id="{C10A1E74-7B78-456B-B49E-55243566964C}" type="slidenum">
              <a:rPr lang="en-US" smtClean="0"/>
              <a:pPr/>
              <a:t>17</a:t>
            </a:fld>
            <a:endParaRPr lang="en-US"/>
          </a:p>
        </p:txBody>
      </p:sp>
    </p:spTree>
    <p:extLst>
      <p:ext uri="{BB962C8B-B14F-4D97-AF65-F5344CB8AC3E}">
        <p14:creationId xmlns:p14="http://schemas.microsoft.com/office/powerpoint/2010/main" val="624892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8" y="609600"/>
            <a:ext cx="7024744" cy="1143000"/>
          </a:xfrm>
        </p:spPr>
        <p:txBody>
          <a:bodyPr>
            <a:normAutofit fontScale="90000"/>
          </a:bodyPr>
          <a:lstStyle/>
          <a:p>
            <a:r>
              <a:rPr lang="en-US" dirty="0"/>
              <a:t>JavaScript - dynamic and strong</a:t>
            </a:r>
          </a:p>
        </p:txBody>
      </p:sp>
      <p:sp>
        <p:nvSpPr>
          <p:cNvPr id="3" name="Content Placeholder 2"/>
          <p:cNvSpPr>
            <a:spLocks noGrp="1"/>
          </p:cNvSpPr>
          <p:nvPr>
            <p:ph idx="1"/>
          </p:nvPr>
        </p:nvSpPr>
        <p:spPr>
          <a:xfrm>
            <a:off x="457200" y="1752600"/>
            <a:ext cx="8534400" cy="4419600"/>
          </a:xfrm>
        </p:spPr>
        <p:txBody>
          <a:bodyPr>
            <a:normAutofit fontScale="92500" lnSpcReduction="20000"/>
          </a:bodyPr>
          <a:lstStyle/>
          <a:p>
            <a:pPr marL="68580" indent="0">
              <a:buNone/>
            </a:pPr>
            <a:r>
              <a:rPr lang="en-US" dirty="0"/>
              <a:t>Change object type based on program conditions:</a:t>
            </a:r>
          </a:p>
          <a:p>
            <a:pPr marL="68580" indent="0">
              <a:buNone/>
            </a:pPr>
            <a:endParaRPr lang="en-US" dirty="0"/>
          </a:p>
          <a:p>
            <a:pPr marL="68580" indent="0">
              <a:buNone/>
            </a:pPr>
            <a:r>
              <a:rPr lang="en-US" dirty="0" err="1"/>
              <a:t>var</a:t>
            </a:r>
            <a:r>
              <a:rPr lang="en-US" dirty="0"/>
              <a:t> person = {</a:t>
            </a:r>
          </a:p>
          <a:p>
            <a:pPr marL="68580" indent="0">
              <a:buNone/>
            </a:pPr>
            <a:r>
              <a:rPr lang="en-US" dirty="0"/>
              <a:t>	</a:t>
            </a:r>
            <a:r>
              <a:rPr lang="en-US" dirty="0" err="1"/>
              <a:t>getName</a:t>
            </a:r>
            <a:r>
              <a:rPr lang="en-US" dirty="0"/>
              <a:t>: function() {</a:t>
            </a:r>
          </a:p>
          <a:p>
            <a:pPr marL="68580" indent="0">
              <a:buNone/>
            </a:pPr>
            <a:r>
              <a:rPr lang="en-US" dirty="0"/>
              <a:t>		return ‘Zack’;</a:t>
            </a:r>
          </a:p>
          <a:p>
            <a:pPr marL="68580" indent="0">
              <a:buNone/>
            </a:pPr>
            <a:r>
              <a:rPr lang="en-US" dirty="0"/>
              <a:t>	}</a:t>
            </a:r>
          </a:p>
          <a:p>
            <a:pPr marL="68580" indent="0">
              <a:buNone/>
            </a:pPr>
            <a:r>
              <a:rPr lang="en-US" dirty="0"/>
              <a:t>};</a:t>
            </a:r>
          </a:p>
          <a:p>
            <a:pPr marL="68580" indent="0">
              <a:buNone/>
            </a:pPr>
            <a:r>
              <a:rPr lang="en-US" dirty="0"/>
              <a:t>if (new Date().</a:t>
            </a:r>
            <a:r>
              <a:rPr lang="en-US" dirty="0" err="1"/>
              <a:t>getMinutes</a:t>
            </a:r>
            <a:r>
              <a:rPr lang="en-US" dirty="0"/>
              <a:t>() &gt; 29 {</a:t>
            </a:r>
          </a:p>
          <a:p>
            <a:pPr marL="68580" indent="0">
              <a:buNone/>
            </a:pPr>
            <a:r>
              <a:rPr lang="en-US" dirty="0"/>
              <a:t>	person = 5;   	// “weakly” allows changing data type</a:t>
            </a:r>
          </a:p>
          <a:p>
            <a:pPr marL="68580" indent="0">
              <a:buNone/>
            </a:pPr>
            <a:r>
              <a:rPr lang="en-US" dirty="0"/>
              <a:t>}</a:t>
            </a:r>
          </a:p>
          <a:p>
            <a:pPr marL="68580" indent="0">
              <a:buNone/>
            </a:pPr>
            <a:r>
              <a:rPr lang="en-US" dirty="0"/>
              <a:t>alert(‘The name is ‘+ </a:t>
            </a:r>
            <a:r>
              <a:rPr lang="en-US" dirty="0" err="1"/>
              <a:t>person.getName</a:t>
            </a:r>
            <a:r>
              <a:rPr lang="en-US" dirty="0"/>
              <a:t>());  </a:t>
            </a:r>
          </a:p>
          <a:p>
            <a:pPr marL="68580" indent="0">
              <a:buNone/>
            </a:pPr>
            <a:r>
              <a:rPr lang="en-US" dirty="0"/>
              <a:t>			// strongly gives error message</a:t>
            </a:r>
          </a:p>
        </p:txBody>
      </p:sp>
      <p:sp>
        <p:nvSpPr>
          <p:cNvPr id="4" name="Slide Number Placeholder 3">
            <a:extLst>
              <a:ext uri="{FF2B5EF4-FFF2-40B4-BE49-F238E27FC236}">
                <a16:creationId xmlns:a16="http://schemas.microsoft.com/office/drawing/2014/main" id="{F7B9AA78-ADBD-4B47-B71C-36444449C5C9}"/>
              </a:ext>
            </a:extLst>
          </p:cNvPr>
          <p:cNvSpPr>
            <a:spLocks noGrp="1"/>
          </p:cNvSpPr>
          <p:nvPr>
            <p:ph type="sldNum" sz="quarter" idx="12"/>
          </p:nvPr>
        </p:nvSpPr>
        <p:spPr/>
        <p:txBody>
          <a:bodyPr/>
          <a:lstStyle/>
          <a:p>
            <a:fld id="{C10A1E74-7B78-456B-B49E-55243566964C}" type="slidenum">
              <a:rPr lang="en-US" smtClean="0"/>
              <a:pPr/>
              <a:t>18</a:t>
            </a:fld>
            <a:endParaRPr lang="en-US"/>
          </a:p>
        </p:txBody>
      </p:sp>
    </p:spTree>
    <p:extLst>
      <p:ext uri="{BB962C8B-B14F-4D97-AF65-F5344CB8AC3E}">
        <p14:creationId xmlns:p14="http://schemas.microsoft.com/office/powerpoint/2010/main" val="3837256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8" y="457200"/>
            <a:ext cx="7024744" cy="1143000"/>
          </a:xfrm>
        </p:spPr>
        <p:txBody>
          <a:bodyPr>
            <a:normAutofit/>
          </a:bodyPr>
          <a:lstStyle/>
          <a:p>
            <a:r>
              <a:rPr lang="en-US" dirty="0"/>
              <a:t>Strong versus Static</a:t>
            </a:r>
          </a:p>
        </p:txBody>
      </p:sp>
      <p:sp>
        <p:nvSpPr>
          <p:cNvPr id="3" name="Content Placeholder 2"/>
          <p:cNvSpPr>
            <a:spLocks noGrp="1"/>
          </p:cNvSpPr>
          <p:nvPr>
            <p:ph idx="1"/>
          </p:nvPr>
        </p:nvSpPr>
        <p:spPr>
          <a:xfrm>
            <a:off x="685800" y="1905000"/>
            <a:ext cx="7467600" cy="3962400"/>
          </a:xfrm>
        </p:spPr>
        <p:txBody>
          <a:bodyPr>
            <a:normAutofit/>
          </a:bodyPr>
          <a:lstStyle/>
          <a:p>
            <a:pPr marL="68580" indent="0">
              <a:buNone/>
            </a:pPr>
            <a:r>
              <a:rPr lang="en-US" dirty="0"/>
              <a:t>Strong Typing – language prevents programmers from applying an operation to data on which it is not appropriate</a:t>
            </a:r>
          </a:p>
          <a:p>
            <a:pPr marL="68580" indent="0">
              <a:buNone/>
            </a:pPr>
            <a:endParaRPr lang="en-US" dirty="0"/>
          </a:p>
          <a:p>
            <a:pPr marL="68580" indent="0">
              <a:buNone/>
            </a:pPr>
            <a:r>
              <a:rPr lang="en-US" dirty="0"/>
              <a:t>Static Typing – compiler can do all the checking at compile time</a:t>
            </a:r>
          </a:p>
        </p:txBody>
      </p:sp>
      <p:sp>
        <p:nvSpPr>
          <p:cNvPr id="4" name="Slide Number Placeholder 3">
            <a:extLst>
              <a:ext uri="{FF2B5EF4-FFF2-40B4-BE49-F238E27FC236}">
                <a16:creationId xmlns:a16="http://schemas.microsoft.com/office/drawing/2014/main" id="{B93989F1-C4C6-491A-B638-AEB53BE304A4}"/>
              </a:ext>
            </a:extLst>
          </p:cNvPr>
          <p:cNvSpPr>
            <a:spLocks noGrp="1"/>
          </p:cNvSpPr>
          <p:nvPr>
            <p:ph type="sldNum" sz="quarter" idx="12"/>
          </p:nvPr>
        </p:nvSpPr>
        <p:spPr/>
        <p:txBody>
          <a:bodyPr/>
          <a:lstStyle/>
          <a:p>
            <a:fld id="{C10A1E74-7B78-456B-B49E-55243566964C}" type="slidenum">
              <a:rPr lang="en-US" smtClean="0"/>
              <a:pPr/>
              <a:t>19</a:t>
            </a:fld>
            <a:endParaRPr lang="en-US"/>
          </a:p>
        </p:txBody>
      </p:sp>
    </p:spTree>
    <p:extLst>
      <p:ext uri="{BB962C8B-B14F-4D97-AF65-F5344CB8AC3E}">
        <p14:creationId xmlns:p14="http://schemas.microsoft.com/office/powerpoint/2010/main" val="3919346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9E72-207A-4116-8BB3-4A316F665E47}"/>
              </a:ext>
            </a:extLst>
          </p:cNvPr>
          <p:cNvSpPr>
            <a:spLocks noGrp="1"/>
          </p:cNvSpPr>
          <p:nvPr>
            <p:ph type="title"/>
          </p:nvPr>
        </p:nvSpPr>
        <p:spPr/>
        <p:txBody>
          <a:bodyPr/>
          <a:lstStyle/>
          <a:p>
            <a:r>
              <a:rPr lang="en-US" dirty="0"/>
              <a:t>Objective</a:t>
            </a:r>
          </a:p>
        </p:txBody>
      </p:sp>
      <p:sp>
        <p:nvSpPr>
          <p:cNvPr id="3" name="Content Placeholder 2">
            <a:extLst>
              <a:ext uri="{FF2B5EF4-FFF2-40B4-BE49-F238E27FC236}">
                <a16:creationId xmlns:a16="http://schemas.microsoft.com/office/drawing/2014/main" id="{4B2E16E0-9FEE-4250-8FA0-3A151647FEC5}"/>
              </a:ext>
            </a:extLst>
          </p:cNvPr>
          <p:cNvSpPr>
            <a:spLocks noGrp="1"/>
          </p:cNvSpPr>
          <p:nvPr>
            <p:ph idx="1"/>
          </p:nvPr>
        </p:nvSpPr>
        <p:spPr/>
        <p:txBody>
          <a:bodyPr>
            <a:normAutofit/>
          </a:bodyPr>
          <a:lstStyle/>
          <a:p>
            <a:pPr marL="68580" indent="0">
              <a:buNone/>
            </a:pPr>
            <a:r>
              <a:rPr lang="en-US" dirty="0"/>
              <a:t>Today’s primary objective: </a:t>
            </a:r>
          </a:p>
          <a:p>
            <a:r>
              <a:rPr lang="en-US" dirty="0"/>
              <a:t>You know the purpose of type systems</a:t>
            </a:r>
          </a:p>
          <a:p>
            <a:r>
              <a:rPr lang="en-US" dirty="0"/>
              <a:t>You know that type systems can be static/dynamic, weak/strong (not well defined), gradual, duck</a:t>
            </a:r>
          </a:p>
          <a:p>
            <a:r>
              <a:rPr lang="en-US" dirty="0"/>
              <a:t>You know pros and cons of static and dynamic typing</a:t>
            </a:r>
          </a:p>
          <a:p>
            <a:r>
              <a:rPr lang="en-US" dirty="0"/>
              <a:t>You know what is meant by orthogonal</a:t>
            </a:r>
          </a:p>
        </p:txBody>
      </p:sp>
      <p:sp>
        <p:nvSpPr>
          <p:cNvPr id="4" name="Slide Number Placeholder 3">
            <a:extLst>
              <a:ext uri="{FF2B5EF4-FFF2-40B4-BE49-F238E27FC236}">
                <a16:creationId xmlns:a16="http://schemas.microsoft.com/office/drawing/2014/main" id="{3B88A657-339D-41F1-8110-DE7022178BDB}"/>
              </a:ext>
            </a:extLst>
          </p:cNvPr>
          <p:cNvSpPr>
            <a:spLocks noGrp="1"/>
          </p:cNvSpPr>
          <p:nvPr>
            <p:ph type="sldNum" sz="quarter" idx="12"/>
          </p:nvPr>
        </p:nvSpPr>
        <p:spPr/>
        <p:txBody>
          <a:bodyPr/>
          <a:lstStyle/>
          <a:p>
            <a:fld id="{C10A1E74-7B78-456B-B49E-55243566964C}" type="slidenum">
              <a:rPr lang="en-US" smtClean="0"/>
              <a:pPr/>
              <a:t>2</a:t>
            </a:fld>
            <a:endParaRPr lang="en-US"/>
          </a:p>
        </p:txBody>
      </p:sp>
    </p:spTree>
    <p:extLst>
      <p:ext uri="{BB962C8B-B14F-4D97-AF65-F5344CB8AC3E}">
        <p14:creationId xmlns:p14="http://schemas.microsoft.com/office/powerpoint/2010/main" val="1394554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1114"/>
            <a:ext cx="7024744" cy="1143000"/>
          </a:xfrm>
        </p:spPr>
        <p:txBody>
          <a:bodyPr>
            <a:normAutofit fontScale="90000"/>
          </a:bodyPr>
          <a:lstStyle/>
          <a:p>
            <a:r>
              <a:rPr lang="en-US" dirty="0"/>
              <a:t>Common Terms in Type Systems - Orthogonality</a:t>
            </a:r>
          </a:p>
        </p:txBody>
      </p:sp>
      <p:sp>
        <p:nvSpPr>
          <p:cNvPr id="3" name="Content Placeholder 2"/>
          <p:cNvSpPr>
            <a:spLocks noGrp="1"/>
          </p:cNvSpPr>
          <p:nvPr>
            <p:ph idx="1"/>
          </p:nvPr>
        </p:nvSpPr>
        <p:spPr>
          <a:xfrm>
            <a:off x="685800" y="2133600"/>
            <a:ext cx="7467600" cy="3962400"/>
          </a:xfrm>
        </p:spPr>
        <p:txBody>
          <a:bodyPr>
            <a:normAutofit/>
          </a:bodyPr>
          <a:lstStyle/>
          <a:p>
            <a:pPr marL="68580" indent="0">
              <a:buNone/>
            </a:pPr>
            <a:r>
              <a:rPr lang="en-US" dirty="0"/>
              <a:t>A collection of features is orthogonal if there are no restrictions on the ways in which the features can be combined</a:t>
            </a:r>
          </a:p>
          <a:p>
            <a:pPr marL="68580" indent="0">
              <a:buNone/>
            </a:pPr>
            <a:endParaRPr lang="en-US" dirty="0"/>
          </a:p>
          <a:p>
            <a:pPr marL="68580" indent="0">
              <a:buNone/>
            </a:pPr>
            <a:r>
              <a:rPr lang="en-US" dirty="0"/>
              <a:t>Orthogonality – useful goal in the design of language, particularly in its type system</a:t>
            </a:r>
          </a:p>
        </p:txBody>
      </p:sp>
      <p:sp>
        <p:nvSpPr>
          <p:cNvPr id="4" name="Slide Number Placeholder 3">
            <a:extLst>
              <a:ext uri="{FF2B5EF4-FFF2-40B4-BE49-F238E27FC236}">
                <a16:creationId xmlns:a16="http://schemas.microsoft.com/office/drawing/2014/main" id="{8AD0F568-4095-4421-A7BF-09DE33A6ECDF}"/>
              </a:ext>
            </a:extLst>
          </p:cNvPr>
          <p:cNvSpPr>
            <a:spLocks noGrp="1"/>
          </p:cNvSpPr>
          <p:nvPr>
            <p:ph type="sldNum" sz="quarter" idx="12"/>
          </p:nvPr>
        </p:nvSpPr>
        <p:spPr/>
        <p:txBody>
          <a:bodyPr/>
          <a:lstStyle/>
          <a:p>
            <a:fld id="{C10A1E74-7B78-456B-B49E-55243566964C}" type="slidenum">
              <a:rPr lang="en-US" smtClean="0"/>
              <a:pPr/>
              <a:t>20</a:t>
            </a:fld>
            <a:endParaRPr lang="en-US"/>
          </a:p>
        </p:txBody>
      </p:sp>
    </p:spTree>
    <p:extLst>
      <p:ext uri="{BB962C8B-B14F-4D97-AF65-F5344CB8AC3E}">
        <p14:creationId xmlns:p14="http://schemas.microsoft.com/office/powerpoint/2010/main" val="3886752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1114"/>
            <a:ext cx="7024744" cy="1143000"/>
          </a:xfrm>
        </p:spPr>
        <p:txBody>
          <a:bodyPr>
            <a:normAutofit/>
          </a:bodyPr>
          <a:lstStyle/>
          <a:p>
            <a:r>
              <a:rPr lang="en-US" dirty="0"/>
              <a:t>Orthogonality</a:t>
            </a:r>
          </a:p>
        </p:txBody>
      </p:sp>
      <p:sp>
        <p:nvSpPr>
          <p:cNvPr id="3" name="Content Placeholder 2"/>
          <p:cNvSpPr>
            <a:spLocks noGrp="1"/>
          </p:cNvSpPr>
          <p:nvPr>
            <p:ph idx="1"/>
          </p:nvPr>
        </p:nvSpPr>
        <p:spPr>
          <a:xfrm>
            <a:off x="685800" y="2133600"/>
            <a:ext cx="7467600" cy="3962400"/>
          </a:xfrm>
        </p:spPr>
        <p:txBody>
          <a:bodyPr>
            <a:normAutofit/>
          </a:bodyPr>
          <a:lstStyle/>
          <a:p>
            <a:pPr marL="68580" indent="0">
              <a:buNone/>
            </a:pPr>
            <a:r>
              <a:rPr lang="en-US" dirty="0"/>
              <a:t>Orthogonality makes a language easy to understand, easy to use, and easy to reason about. </a:t>
            </a:r>
          </a:p>
          <a:p>
            <a:pPr marL="68580" indent="0">
              <a:buNone/>
            </a:pPr>
            <a:endParaRPr lang="en-US" dirty="0"/>
          </a:p>
          <a:p>
            <a:pPr marL="68580" indent="0">
              <a:buNone/>
            </a:pPr>
            <a:r>
              <a:rPr lang="en-US" dirty="0"/>
              <a:t>Orthogonality maximizes the expressive power of the language, yet increases the number of independent primitive concepts. It avoids deleterious superfluities.  </a:t>
            </a:r>
          </a:p>
        </p:txBody>
      </p:sp>
      <p:sp>
        <p:nvSpPr>
          <p:cNvPr id="4" name="Slide Number Placeholder 3">
            <a:extLst>
              <a:ext uri="{FF2B5EF4-FFF2-40B4-BE49-F238E27FC236}">
                <a16:creationId xmlns:a16="http://schemas.microsoft.com/office/drawing/2014/main" id="{008360F0-2060-4374-AB3C-AACF47489B27}"/>
              </a:ext>
            </a:extLst>
          </p:cNvPr>
          <p:cNvSpPr>
            <a:spLocks noGrp="1"/>
          </p:cNvSpPr>
          <p:nvPr>
            <p:ph type="sldNum" sz="quarter" idx="12"/>
          </p:nvPr>
        </p:nvSpPr>
        <p:spPr/>
        <p:txBody>
          <a:bodyPr/>
          <a:lstStyle/>
          <a:p>
            <a:fld id="{C10A1E74-7B78-456B-B49E-55243566964C}" type="slidenum">
              <a:rPr lang="en-US" smtClean="0"/>
              <a:pPr/>
              <a:t>21</a:t>
            </a:fld>
            <a:endParaRPr lang="en-US"/>
          </a:p>
        </p:txBody>
      </p:sp>
    </p:spTree>
    <p:extLst>
      <p:ext uri="{BB962C8B-B14F-4D97-AF65-F5344CB8AC3E}">
        <p14:creationId xmlns:p14="http://schemas.microsoft.com/office/powerpoint/2010/main" val="1386825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1114"/>
            <a:ext cx="7024744" cy="1143000"/>
          </a:xfrm>
        </p:spPr>
        <p:txBody>
          <a:bodyPr>
            <a:normAutofit fontScale="90000"/>
          </a:bodyPr>
          <a:lstStyle/>
          <a:p>
            <a:r>
              <a:rPr lang="en-US" dirty="0"/>
              <a:t>Type Orthogonality Example</a:t>
            </a:r>
          </a:p>
        </p:txBody>
      </p:sp>
      <p:sp>
        <p:nvSpPr>
          <p:cNvPr id="3" name="Content Placeholder 2"/>
          <p:cNvSpPr>
            <a:spLocks noGrp="1"/>
          </p:cNvSpPr>
          <p:nvPr>
            <p:ph idx="1"/>
          </p:nvPr>
        </p:nvSpPr>
        <p:spPr>
          <a:xfrm>
            <a:off x="685800" y="2133600"/>
            <a:ext cx="7467600" cy="3962400"/>
          </a:xfrm>
        </p:spPr>
        <p:txBody>
          <a:bodyPr>
            <a:normAutofit/>
          </a:bodyPr>
          <a:lstStyle/>
          <a:p>
            <a:pPr marL="68580" indent="0">
              <a:buNone/>
            </a:pPr>
            <a:r>
              <a:rPr lang="en-US" dirty="0"/>
              <a:t>Pascal is more orthogonal than Fortran</a:t>
            </a:r>
          </a:p>
          <a:p>
            <a:pPr marL="365760" lvl="1" indent="0">
              <a:buNone/>
            </a:pPr>
            <a:r>
              <a:rPr lang="en-US" dirty="0"/>
              <a:t>In Pascal can make arrays of anything</a:t>
            </a:r>
          </a:p>
          <a:p>
            <a:pPr marL="365760" lvl="1" indent="0">
              <a:buNone/>
            </a:pPr>
            <a:endParaRPr lang="en-US" dirty="0">
              <a:solidFill>
                <a:srgbClr val="FF0000"/>
              </a:solidFill>
            </a:endParaRPr>
          </a:p>
          <a:p>
            <a:pPr marL="68580" indent="0">
              <a:buNone/>
            </a:pPr>
            <a:r>
              <a:rPr lang="en-US" dirty="0"/>
              <a:t>Orthogonal instruction set - all instruction types can use all addressing modes</a:t>
            </a:r>
          </a:p>
        </p:txBody>
      </p:sp>
      <p:sp>
        <p:nvSpPr>
          <p:cNvPr id="4" name="Slide Number Placeholder 3">
            <a:extLst>
              <a:ext uri="{FF2B5EF4-FFF2-40B4-BE49-F238E27FC236}">
                <a16:creationId xmlns:a16="http://schemas.microsoft.com/office/drawing/2014/main" id="{BEF2C05E-941F-45FE-9748-9E4DED8EAF75}"/>
              </a:ext>
            </a:extLst>
          </p:cNvPr>
          <p:cNvSpPr>
            <a:spLocks noGrp="1"/>
          </p:cNvSpPr>
          <p:nvPr>
            <p:ph type="sldNum" sz="quarter" idx="12"/>
          </p:nvPr>
        </p:nvSpPr>
        <p:spPr/>
        <p:txBody>
          <a:bodyPr/>
          <a:lstStyle/>
          <a:p>
            <a:fld id="{C10A1E74-7B78-456B-B49E-55243566964C}" type="slidenum">
              <a:rPr lang="en-US" smtClean="0"/>
              <a:pPr/>
              <a:t>22</a:t>
            </a:fld>
            <a:endParaRPr lang="en-US"/>
          </a:p>
        </p:txBody>
      </p:sp>
    </p:spTree>
    <p:extLst>
      <p:ext uri="{BB962C8B-B14F-4D97-AF65-F5344CB8AC3E}">
        <p14:creationId xmlns:p14="http://schemas.microsoft.com/office/powerpoint/2010/main" val="1787760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D87D3-4BD7-4ACB-A287-0B56A365772C}"/>
              </a:ext>
            </a:extLst>
          </p:cNvPr>
          <p:cNvSpPr>
            <a:spLocks noGrp="1"/>
          </p:cNvSpPr>
          <p:nvPr>
            <p:ph type="title"/>
          </p:nvPr>
        </p:nvSpPr>
        <p:spPr>
          <a:xfrm>
            <a:off x="914400" y="589616"/>
            <a:ext cx="7024744" cy="1143000"/>
          </a:xfrm>
        </p:spPr>
        <p:txBody>
          <a:bodyPr>
            <a:normAutofit/>
          </a:bodyPr>
          <a:lstStyle/>
          <a:p>
            <a:r>
              <a:rPr lang="en-US"/>
              <a:t>Orthogonality </a:t>
            </a:r>
            <a:r>
              <a:rPr lang="en-US" dirty="0"/>
              <a:t>– All 1</a:t>
            </a:r>
            <a:r>
              <a:rPr lang="en-US" baseline="30000" dirty="0"/>
              <a:t>st</a:t>
            </a:r>
            <a:r>
              <a:rPr lang="en-US" dirty="0"/>
              <a:t> Class </a:t>
            </a:r>
          </a:p>
        </p:txBody>
      </p:sp>
      <p:sp>
        <p:nvSpPr>
          <p:cNvPr id="3" name="Content Placeholder 2">
            <a:extLst>
              <a:ext uri="{FF2B5EF4-FFF2-40B4-BE49-F238E27FC236}">
                <a16:creationId xmlns:a16="http://schemas.microsoft.com/office/drawing/2014/main" id="{998B12F1-0211-4613-A1DA-1464CF3D3F36}"/>
              </a:ext>
            </a:extLst>
          </p:cNvPr>
          <p:cNvSpPr>
            <a:spLocks noGrp="1"/>
          </p:cNvSpPr>
          <p:nvPr>
            <p:ph idx="1"/>
          </p:nvPr>
        </p:nvSpPr>
        <p:spPr>
          <a:xfrm>
            <a:off x="795618" y="2097741"/>
            <a:ext cx="7262308" cy="3772348"/>
          </a:xfrm>
        </p:spPr>
        <p:txBody>
          <a:bodyPr>
            <a:normAutofit/>
          </a:bodyPr>
          <a:lstStyle/>
          <a:p>
            <a:pPr marL="68580" indent="0">
              <a:buNone/>
            </a:pPr>
            <a:r>
              <a:rPr lang="en-US" dirty="0"/>
              <a:t>A value is: </a:t>
            </a:r>
          </a:p>
          <a:p>
            <a:pPr lvl="0"/>
            <a:r>
              <a:rPr lang="en-US" dirty="0"/>
              <a:t>1</a:t>
            </a:r>
            <a:r>
              <a:rPr lang="en-US" baseline="30000" dirty="0"/>
              <a:t>st</a:t>
            </a:r>
            <a:r>
              <a:rPr lang="en-US" dirty="0"/>
              <a:t> class if it can be passed as a parameter, returned from a subroutine or assigned into a variable. </a:t>
            </a:r>
          </a:p>
          <a:p>
            <a:pPr lvl="0"/>
            <a:r>
              <a:rPr lang="en-US" dirty="0"/>
              <a:t>2</a:t>
            </a:r>
            <a:r>
              <a:rPr lang="en-US" baseline="30000" dirty="0"/>
              <a:t>nd</a:t>
            </a:r>
            <a:r>
              <a:rPr lang="en-US" dirty="0"/>
              <a:t> class can be passed as a parameter but not returned from a subroutine or assigned into a variable</a:t>
            </a:r>
          </a:p>
          <a:p>
            <a:pPr lvl="0"/>
            <a:r>
              <a:rPr lang="en-US" dirty="0"/>
              <a:t>3</a:t>
            </a:r>
            <a:r>
              <a:rPr lang="en-US" baseline="30000" dirty="0"/>
              <a:t>rd</a:t>
            </a:r>
            <a:r>
              <a:rPr lang="en-US" dirty="0"/>
              <a:t> class cannot even be passed as a parameter </a:t>
            </a:r>
          </a:p>
          <a:p>
            <a:endParaRPr lang="en-US" dirty="0"/>
          </a:p>
        </p:txBody>
      </p:sp>
      <p:sp>
        <p:nvSpPr>
          <p:cNvPr id="4" name="Slide Number Placeholder 3">
            <a:extLst>
              <a:ext uri="{FF2B5EF4-FFF2-40B4-BE49-F238E27FC236}">
                <a16:creationId xmlns:a16="http://schemas.microsoft.com/office/drawing/2014/main" id="{AE254499-5CE5-4F6B-AAE2-E34F1CE56BD0}"/>
              </a:ext>
            </a:extLst>
          </p:cNvPr>
          <p:cNvSpPr>
            <a:spLocks noGrp="1"/>
          </p:cNvSpPr>
          <p:nvPr>
            <p:ph type="sldNum" sz="quarter" idx="12"/>
          </p:nvPr>
        </p:nvSpPr>
        <p:spPr/>
        <p:txBody>
          <a:bodyPr/>
          <a:lstStyle/>
          <a:p>
            <a:fld id="{C10A1E74-7B78-456B-B49E-55243566964C}" type="slidenum">
              <a:rPr lang="en-US" smtClean="0"/>
              <a:pPr/>
              <a:t>23</a:t>
            </a:fld>
            <a:endParaRPr lang="en-US"/>
          </a:p>
        </p:txBody>
      </p:sp>
    </p:spTree>
    <p:extLst>
      <p:ext uri="{BB962C8B-B14F-4D97-AF65-F5344CB8AC3E}">
        <p14:creationId xmlns:p14="http://schemas.microsoft.com/office/powerpoint/2010/main" val="490681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8" y="457200"/>
            <a:ext cx="7024744" cy="1143000"/>
          </a:xfrm>
        </p:spPr>
        <p:txBody>
          <a:bodyPr>
            <a:normAutofit fontScale="90000"/>
          </a:bodyPr>
          <a:lstStyle/>
          <a:p>
            <a:r>
              <a:rPr lang="en-US" dirty="0"/>
              <a:t>Strong versus Static Examples</a:t>
            </a:r>
          </a:p>
        </p:txBody>
      </p:sp>
      <p:sp>
        <p:nvSpPr>
          <p:cNvPr id="3" name="Content Placeholder 2"/>
          <p:cNvSpPr>
            <a:spLocks noGrp="1"/>
          </p:cNvSpPr>
          <p:nvPr>
            <p:ph idx="1"/>
          </p:nvPr>
        </p:nvSpPr>
        <p:spPr>
          <a:xfrm>
            <a:off x="685800" y="1905000"/>
            <a:ext cx="7467600" cy="3962400"/>
          </a:xfrm>
        </p:spPr>
        <p:txBody>
          <a:bodyPr>
            <a:normAutofit lnSpcReduction="10000"/>
          </a:bodyPr>
          <a:lstStyle/>
          <a:p>
            <a:pPr marL="68580" indent="0">
              <a:buNone/>
            </a:pPr>
            <a:r>
              <a:rPr lang="en-US" dirty="0"/>
              <a:t>Java – strongly typed with a non-trivial mix of things that can be checked statically and things that have to be checked dynamically</a:t>
            </a:r>
          </a:p>
          <a:p>
            <a:pPr marL="68580" indent="0">
              <a:buNone/>
            </a:pPr>
            <a:endParaRPr lang="en-US" dirty="0"/>
          </a:p>
          <a:p>
            <a:pPr marL="68580" indent="0">
              <a:buNone/>
            </a:pPr>
            <a:r>
              <a:rPr lang="en-US" dirty="0"/>
              <a:t>Common Lisp - strongly typed, but not statically typed</a:t>
            </a:r>
          </a:p>
          <a:p>
            <a:pPr marL="68580" indent="0">
              <a:buNone/>
            </a:pPr>
            <a:endParaRPr lang="en-US" dirty="0"/>
          </a:p>
          <a:p>
            <a:pPr marL="68580" indent="0">
              <a:buNone/>
            </a:pPr>
            <a:r>
              <a:rPr lang="en-US" dirty="0"/>
              <a:t>Ada – both strongly and statically typed</a:t>
            </a:r>
          </a:p>
          <a:p>
            <a:pPr marL="68580" indent="0">
              <a:buNone/>
            </a:pPr>
            <a:endParaRPr lang="en-US" dirty="0"/>
          </a:p>
          <a:p>
            <a:pPr marL="68580" indent="0">
              <a:buNone/>
            </a:pPr>
            <a:r>
              <a:rPr lang="en-US" dirty="0"/>
              <a:t>Pascal - almost statically typed</a:t>
            </a:r>
          </a:p>
          <a:p>
            <a:pPr marL="68580" indent="0">
              <a:buNone/>
            </a:pPr>
            <a:endParaRPr lang="en-US" dirty="0"/>
          </a:p>
        </p:txBody>
      </p:sp>
      <p:sp>
        <p:nvSpPr>
          <p:cNvPr id="4" name="Slide Number Placeholder 3">
            <a:extLst>
              <a:ext uri="{FF2B5EF4-FFF2-40B4-BE49-F238E27FC236}">
                <a16:creationId xmlns:a16="http://schemas.microsoft.com/office/drawing/2014/main" id="{23E2B04E-4D9F-415F-A7B3-90DE679A901D}"/>
              </a:ext>
            </a:extLst>
          </p:cNvPr>
          <p:cNvSpPr>
            <a:spLocks noGrp="1"/>
          </p:cNvSpPr>
          <p:nvPr>
            <p:ph type="sldNum" sz="quarter" idx="12"/>
          </p:nvPr>
        </p:nvSpPr>
        <p:spPr/>
        <p:txBody>
          <a:bodyPr/>
          <a:lstStyle/>
          <a:p>
            <a:fld id="{C10A1E74-7B78-456B-B49E-55243566964C}" type="slidenum">
              <a:rPr lang="en-US" smtClean="0"/>
              <a:pPr/>
              <a:t>24</a:t>
            </a:fld>
            <a:endParaRPr lang="en-US"/>
          </a:p>
        </p:txBody>
      </p:sp>
    </p:spTree>
    <p:extLst>
      <p:ext uri="{BB962C8B-B14F-4D97-AF65-F5344CB8AC3E}">
        <p14:creationId xmlns:p14="http://schemas.microsoft.com/office/powerpoint/2010/main" val="4016317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 Static Typing</a:t>
            </a:r>
          </a:p>
        </p:txBody>
      </p:sp>
      <p:sp>
        <p:nvSpPr>
          <p:cNvPr id="3" name="Content Placeholder 2"/>
          <p:cNvSpPr>
            <a:spLocks noGrp="1"/>
          </p:cNvSpPr>
          <p:nvPr>
            <p:ph idx="1"/>
          </p:nvPr>
        </p:nvSpPr>
        <p:spPr/>
        <p:txBody>
          <a:bodyPr/>
          <a:lstStyle/>
          <a:p>
            <a:r>
              <a:rPr lang="en-US" dirty="0"/>
              <a:t>Earlier detection of programming mistakes</a:t>
            </a:r>
          </a:p>
          <a:p>
            <a:r>
              <a:rPr lang="en-US" dirty="0"/>
              <a:t>Better documentation in the form of type signatures</a:t>
            </a:r>
          </a:p>
          <a:p>
            <a:r>
              <a:rPr lang="en-US" dirty="0"/>
              <a:t>More opportunities for compiler optimizations</a:t>
            </a:r>
          </a:p>
          <a:p>
            <a:r>
              <a:rPr lang="en-US" dirty="0"/>
              <a:t>Increased runtime efficiency</a:t>
            </a:r>
          </a:p>
        </p:txBody>
      </p:sp>
      <p:sp>
        <p:nvSpPr>
          <p:cNvPr id="4" name="Slide Number Placeholder 3">
            <a:extLst>
              <a:ext uri="{FF2B5EF4-FFF2-40B4-BE49-F238E27FC236}">
                <a16:creationId xmlns:a16="http://schemas.microsoft.com/office/drawing/2014/main" id="{BD316BA6-A1BC-44B3-955A-D4605D6C59F7}"/>
              </a:ext>
            </a:extLst>
          </p:cNvPr>
          <p:cNvSpPr>
            <a:spLocks noGrp="1"/>
          </p:cNvSpPr>
          <p:nvPr>
            <p:ph type="sldNum" sz="quarter" idx="12"/>
          </p:nvPr>
        </p:nvSpPr>
        <p:spPr/>
        <p:txBody>
          <a:bodyPr/>
          <a:lstStyle/>
          <a:p>
            <a:fld id="{C10A1E74-7B78-456B-B49E-55243566964C}" type="slidenum">
              <a:rPr lang="en-US" smtClean="0"/>
              <a:pPr/>
              <a:t>25</a:t>
            </a:fld>
            <a:endParaRPr lang="en-US"/>
          </a:p>
        </p:txBody>
      </p:sp>
    </p:spTree>
    <p:extLst>
      <p:ext uri="{BB962C8B-B14F-4D97-AF65-F5344CB8AC3E}">
        <p14:creationId xmlns:p14="http://schemas.microsoft.com/office/powerpoint/2010/main" val="2089186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 Dynamic Typing</a:t>
            </a:r>
          </a:p>
        </p:txBody>
      </p:sp>
      <p:sp>
        <p:nvSpPr>
          <p:cNvPr id="3" name="Content Placeholder 2"/>
          <p:cNvSpPr>
            <a:spLocks noGrp="1"/>
          </p:cNvSpPr>
          <p:nvPr>
            <p:ph idx="1"/>
          </p:nvPr>
        </p:nvSpPr>
        <p:spPr/>
        <p:txBody>
          <a:bodyPr>
            <a:normAutofit lnSpcReduction="10000"/>
          </a:bodyPr>
          <a:lstStyle/>
          <a:p>
            <a:r>
              <a:rPr lang="en-US" dirty="0"/>
              <a:t>Ideally suited for prototyping systems with changing or unknown requirements</a:t>
            </a:r>
          </a:p>
          <a:p>
            <a:r>
              <a:rPr lang="en-US" dirty="0"/>
              <a:t>Good when dealing with truly dynamic program behavior</a:t>
            </a:r>
          </a:p>
          <a:p>
            <a:r>
              <a:rPr lang="en-US" dirty="0"/>
              <a:t>Code is more reusable</a:t>
            </a:r>
          </a:p>
          <a:p>
            <a:r>
              <a:rPr lang="en-US" dirty="0"/>
              <a:t>Code is more concise</a:t>
            </a:r>
          </a:p>
          <a:p>
            <a:r>
              <a:rPr lang="en-US" dirty="0"/>
              <a:t>Code is not any less safe (some claim)</a:t>
            </a:r>
          </a:p>
          <a:p>
            <a:r>
              <a:rPr lang="en-US" dirty="0"/>
              <a:t>Code is not any less expressive (some claim)</a:t>
            </a:r>
          </a:p>
        </p:txBody>
      </p:sp>
      <p:sp>
        <p:nvSpPr>
          <p:cNvPr id="4" name="Slide Number Placeholder 3">
            <a:extLst>
              <a:ext uri="{FF2B5EF4-FFF2-40B4-BE49-F238E27FC236}">
                <a16:creationId xmlns:a16="http://schemas.microsoft.com/office/drawing/2014/main" id="{CFFA1343-E24F-4049-9D93-AE442EE85F84}"/>
              </a:ext>
            </a:extLst>
          </p:cNvPr>
          <p:cNvSpPr>
            <a:spLocks noGrp="1"/>
          </p:cNvSpPr>
          <p:nvPr>
            <p:ph type="sldNum" sz="quarter" idx="12"/>
          </p:nvPr>
        </p:nvSpPr>
        <p:spPr/>
        <p:txBody>
          <a:bodyPr/>
          <a:lstStyle/>
          <a:p>
            <a:fld id="{C10A1E74-7B78-456B-B49E-55243566964C}" type="slidenum">
              <a:rPr lang="en-US" smtClean="0"/>
              <a:pPr/>
              <a:t>26</a:t>
            </a:fld>
            <a:endParaRPr lang="en-US"/>
          </a:p>
        </p:txBody>
      </p:sp>
    </p:spTree>
    <p:extLst>
      <p:ext uri="{BB962C8B-B14F-4D97-AF65-F5344CB8AC3E}">
        <p14:creationId xmlns:p14="http://schemas.microsoft.com/office/powerpoint/2010/main" val="68678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983968" cy="1143000"/>
          </a:xfrm>
        </p:spPr>
        <p:txBody>
          <a:bodyPr>
            <a:normAutofit/>
          </a:bodyPr>
          <a:lstStyle/>
          <a:p>
            <a:r>
              <a:rPr lang="en-US" dirty="0"/>
              <a:t>Type System</a:t>
            </a:r>
          </a:p>
        </p:txBody>
      </p:sp>
      <p:sp>
        <p:nvSpPr>
          <p:cNvPr id="3" name="Content Placeholder 2"/>
          <p:cNvSpPr>
            <a:spLocks noGrp="1"/>
          </p:cNvSpPr>
          <p:nvPr>
            <p:ph idx="1"/>
          </p:nvPr>
        </p:nvSpPr>
        <p:spPr>
          <a:xfrm>
            <a:off x="914400" y="1828800"/>
            <a:ext cx="6777317" cy="3813777"/>
          </a:xfrm>
        </p:spPr>
        <p:txBody>
          <a:bodyPr>
            <a:normAutofit/>
          </a:bodyPr>
          <a:lstStyle/>
          <a:p>
            <a:r>
              <a:rPr lang="en-US" dirty="0"/>
              <a:t>Introduction to type systems</a:t>
            </a:r>
          </a:p>
          <a:p>
            <a:r>
              <a:rPr lang="en-US" dirty="0"/>
              <a:t>Forms of type systems</a:t>
            </a:r>
          </a:p>
          <a:p>
            <a:r>
              <a:rPr lang="en-US" dirty="0"/>
              <a:t>Languages employing each type and coding examples</a:t>
            </a:r>
          </a:p>
          <a:p>
            <a:r>
              <a:rPr lang="en-US" dirty="0"/>
              <a:t>Implementation </a:t>
            </a:r>
          </a:p>
          <a:p>
            <a:r>
              <a:rPr lang="en-US" dirty="0"/>
              <a:t>Pros and cons</a:t>
            </a:r>
          </a:p>
          <a:p>
            <a:r>
              <a:rPr lang="en-US" dirty="0"/>
              <a:t>Questions</a:t>
            </a:r>
          </a:p>
        </p:txBody>
      </p:sp>
      <p:sp>
        <p:nvSpPr>
          <p:cNvPr id="4" name="Slide Number Placeholder 3">
            <a:extLst>
              <a:ext uri="{FF2B5EF4-FFF2-40B4-BE49-F238E27FC236}">
                <a16:creationId xmlns:a16="http://schemas.microsoft.com/office/drawing/2014/main" id="{CC03D79E-D201-4B09-93DA-F637733BCD2B}"/>
              </a:ext>
            </a:extLst>
          </p:cNvPr>
          <p:cNvSpPr>
            <a:spLocks noGrp="1"/>
          </p:cNvSpPr>
          <p:nvPr>
            <p:ph type="sldNum" sz="quarter" idx="12"/>
          </p:nvPr>
        </p:nvSpPr>
        <p:spPr/>
        <p:txBody>
          <a:bodyPr/>
          <a:lstStyle/>
          <a:p>
            <a:fld id="{C10A1E74-7B78-456B-B49E-55243566964C}" type="slidenum">
              <a:rPr lang="en-US" smtClean="0"/>
              <a:pPr/>
              <a:t>3</a:t>
            </a:fld>
            <a:endParaRPr lang="en-US"/>
          </a:p>
        </p:txBody>
      </p:sp>
    </p:spTree>
    <p:extLst>
      <p:ext uri="{BB962C8B-B14F-4D97-AF65-F5344CB8AC3E}">
        <p14:creationId xmlns:p14="http://schemas.microsoft.com/office/powerpoint/2010/main" val="390247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983968" cy="1143000"/>
          </a:xfrm>
        </p:spPr>
        <p:txBody>
          <a:bodyPr>
            <a:normAutofit/>
          </a:bodyPr>
          <a:lstStyle/>
          <a:p>
            <a:r>
              <a:rPr lang="en-US" dirty="0"/>
              <a:t>Type System Definition</a:t>
            </a:r>
          </a:p>
        </p:txBody>
      </p:sp>
      <p:sp>
        <p:nvSpPr>
          <p:cNvPr id="3" name="Content Placeholder 2"/>
          <p:cNvSpPr>
            <a:spLocks noGrp="1"/>
          </p:cNvSpPr>
          <p:nvPr>
            <p:ph idx="1"/>
          </p:nvPr>
        </p:nvSpPr>
        <p:spPr>
          <a:xfrm>
            <a:off x="914400" y="1828800"/>
            <a:ext cx="6777317" cy="3813777"/>
          </a:xfrm>
        </p:spPr>
        <p:txBody>
          <a:bodyPr>
            <a:normAutofit/>
          </a:bodyPr>
          <a:lstStyle/>
          <a:p>
            <a:pPr marL="68580" indent="0">
              <a:buNone/>
            </a:pPr>
            <a:r>
              <a:rPr lang="en-US" dirty="0"/>
              <a:t>Type Systems – set of rules that assign a “type” to computer program constructs such as variables, expressions, functions or modules. </a:t>
            </a:r>
          </a:p>
        </p:txBody>
      </p:sp>
      <p:sp>
        <p:nvSpPr>
          <p:cNvPr id="4" name="Slide Number Placeholder 3">
            <a:extLst>
              <a:ext uri="{FF2B5EF4-FFF2-40B4-BE49-F238E27FC236}">
                <a16:creationId xmlns:a16="http://schemas.microsoft.com/office/drawing/2014/main" id="{09B3CD69-BBF2-4C24-8746-3B0B7341CD50}"/>
              </a:ext>
            </a:extLst>
          </p:cNvPr>
          <p:cNvSpPr>
            <a:spLocks noGrp="1"/>
          </p:cNvSpPr>
          <p:nvPr>
            <p:ph type="sldNum" sz="quarter" idx="12"/>
          </p:nvPr>
        </p:nvSpPr>
        <p:spPr/>
        <p:txBody>
          <a:bodyPr/>
          <a:lstStyle/>
          <a:p>
            <a:fld id="{C10A1E74-7B78-456B-B49E-55243566964C}" type="slidenum">
              <a:rPr lang="en-US" smtClean="0"/>
              <a:pPr/>
              <a:t>4</a:t>
            </a:fld>
            <a:endParaRPr lang="en-US"/>
          </a:p>
        </p:txBody>
      </p:sp>
    </p:spTree>
    <p:extLst>
      <p:ext uri="{BB962C8B-B14F-4D97-AF65-F5344CB8AC3E}">
        <p14:creationId xmlns:p14="http://schemas.microsoft.com/office/powerpoint/2010/main" val="1414764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8031" y="685800"/>
            <a:ext cx="7024744" cy="1143000"/>
          </a:xfrm>
        </p:spPr>
        <p:txBody>
          <a:bodyPr>
            <a:normAutofit/>
          </a:bodyPr>
          <a:lstStyle/>
          <a:p>
            <a:r>
              <a:rPr lang="en-US" dirty="0"/>
              <a:t>Purpose of Type Systems</a:t>
            </a:r>
          </a:p>
        </p:txBody>
      </p:sp>
      <p:sp>
        <p:nvSpPr>
          <p:cNvPr id="3" name="Content Placeholder 2"/>
          <p:cNvSpPr>
            <a:spLocks noGrp="1"/>
          </p:cNvSpPr>
          <p:nvPr>
            <p:ph idx="1"/>
          </p:nvPr>
        </p:nvSpPr>
        <p:spPr>
          <a:xfrm>
            <a:off x="1068031" y="2057400"/>
            <a:ext cx="6777317" cy="3508977"/>
          </a:xfrm>
        </p:spPr>
        <p:txBody>
          <a:bodyPr>
            <a:normAutofit/>
          </a:bodyPr>
          <a:lstStyle/>
          <a:p>
            <a:r>
              <a:rPr lang="en-US" dirty="0"/>
              <a:t>Provide an implicit context</a:t>
            </a:r>
          </a:p>
          <a:p>
            <a:r>
              <a:rPr lang="en-US" dirty="0"/>
              <a:t>Enable checking to make sure that certain meaningless operations do not occur (It can’t catch all, but enough to be useful)</a:t>
            </a:r>
          </a:p>
          <a:p>
            <a:r>
              <a:rPr lang="en-US" dirty="0"/>
              <a:t>If declared explicitly, a kind of stylized documentation</a:t>
            </a:r>
          </a:p>
          <a:p>
            <a:r>
              <a:rPr lang="en-US" dirty="0"/>
              <a:t>Enable some optimizations</a:t>
            </a:r>
          </a:p>
        </p:txBody>
      </p:sp>
      <p:sp>
        <p:nvSpPr>
          <p:cNvPr id="4" name="Slide Number Placeholder 3">
            <a:extLst>
              <a:ext uri="{FF2B5EF4-FFF2-40B4-BE49-F238E27FC236}">
                <a16:creationId xmlns:a16="http://schemas.microsoft.com/office/drawing/2014/main" id="{2312727A-6E28-4684-A3C8-053D15DB3B6D}"/>
              </a:ext>
            </a:extLst>
          </p:cNvPr>
          <p:cNvSpPr>
            <a:spLocks noGrp="1"/>
          </p:cNvSpPr>
          <p:nvPr>
            <p:ph type="sldNum" sz="quarter" idx="12"/>
          </p:nvPr>
        </p:nvSpPr>
        <p:spPr/>
        <p:txBody>
          <a:bodyPr/>
          <a:lstStyle/>
          <a:p>
            <a:fld id="{C10A1E74-7B78-456B-B49E-55243566964C}" type="slidenum">
              <a:rPr lang="en-US" smtClean="0"/>
              <a:pPr/>
              <a:t>5</a:t>
            </a:fld>
            <a:endParaRPr lang="en-US"/>
          </a:p>
        </p:txBody>
      </p:sp>
    </p:spTree>
    <p:extLst>
      <p:ext uri="{BB962C8B-B14F-4D97-AF65-F5344CB8AC3E}">
        <p14:creationId xmlns:p14="http://schemas.microsoft.com/office/powerpoint/2010/main" val="590115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1114"/>
            <a:ext cx="7024744" cy="1143000"/>
          </a:xfrm>
        </p:spPr>
        <p:txBody>
          <a:bodyPr>
            <a:normAutofit/>
          </a:bodyPr>
          <a:lstStyle/>
          <a:p>
            <a:r>
              <a:rPr lang="en-US" dirty="0"/>
              <a:t>Common Types</a:t>
            </a:r>
          </a:p>
        </p:txBody>
      </p:sp>
      <p:sp>
        <p:nvSpPr>
          <p:cNvPr id="3" name="Content Placeholder 2"/>
          <p:cNvSpPr>
            <a:spLocks noGrp="1"/>
          </p:cNvSpPr>
          <p:nvPr>
            <p:ph idx="1"/>
          </p:nvPr>
        </p:nvSpPr>
        <p:spPr>
          <a:xfrm>
            <a:off x="685800" y="2133600"/>
            <a:ext cx="7467600" cy="3962400"/>
          </a:xfrm>
        </p:spPr>
        <p:txBody>
          <a:bodyPr>
            <a:normAutofit/>
          </a:bodyPr>
          <a:lstStyle/>
          <a:p>
            <a:pPr marL="68580" indent="0">
              <a:buNone/>
            </a:pPr>
            <a:r>
              <a:rPr lang="en-US" dirty="0"/>
              <a:t>Discrete types</a:t>
            </a:r>
          </a:p>
          <a:p>
            <a:pPr marL="365760" lvl="1" indent="0">
              <a:buNone/>
            </a:pPr>
            <a:r>
              <a:rPr lang="en-US" dirty="0"/>
              <a:t>integer, float, Boolean, char, enumeration</a:t>
            </a:r>
          </a:p>
          <a:p>
            <a:pPr marL="68580" indent="0">
              <a:buNone/>
            </a:pPr>
            <a:endParaRPr lang="en-US" dirty="0"/>
          </a:p>
          <a:p>
            <a:pPr marL="68580" indent="0">
              <a:buNone/>
            </a:pPr>
            <a:r>
              <a:rPr lang="en-US" dirty="0"/>
              <a:t>Composite types</a:t>
            </a:r>
          </a:p>
          <a:p>
            <a:pPr marL="365760" lvl="1" indent="0">
              <a:buNone/>
            </a:pPr>
            <a:r>
              <a:rPr lang="en-US" dirty="0"/>
              <a:t>records, arrays (strings), sets, pointers, lists, files</a:t>
            </a:r>
          </a:p>
        </p:txBody>
      </p:sp>
      <p:sp>
        <p:nvSpPr>
          <p:cNvPr id="4" name="Slide Number Placeholder 3">
            <a:extLst>
              <a:ext uri="{FF2B5EF4-FFF2-40B4-BE49-F238E27FC236}">
                <a16:creationId xmlns:a16="http://schemas.microsoft.com/office/drawing/2014/main" id="{7D602C2D-9651-4BC0-B8E1-69C38C599ADD}"/>
              </a:ext>
            </a:extLst>
          </p:cNvPr>
          <p:cNvSpPr>
            <a:spLocks noGrp="1"/>
          </p:cNvSpPr>
          <p:nvPr>
            <p:ph type="sldNum" sz="quarter" idx="12"/>
          </p:nvPr>
        </p:nvSpPr>
        <p:spPr/>
        <p:txBody>
          <a:bodyPr/>
          <a:lstStyle/>
          <a:p>
            <a:fld id="{C10A1E74-7B78-456B-B49E-55243566964C}" type="slidenum">
              <a:rPr lang="en-US" smtClean="0"/>
              <a:pPr/>
              <a:t>6</a:t>
            </a:fld>
            <a:endParaRPr lang="en-US"/>
          </a:p>
        </p:txBody>
      </p:sp>
    </p:spTree>
    <p:extLst>
      <p:ext uri="{BB962C8B-B14F-4D97-AF65-F5344CB8AC3E}">
        <p14:creationId xmlns:p14="http://schemas.microsoft.com/office/powerpoint/2010/main" val="3965562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Type Systems</a:t>
            </a:r>
          </a:p>
        </p:txBody>
      </p:sp>
      <p:sp>
        <p:nvSpPr>
          <p:cNvPr id="3" name="Content Placeholder 2"/>
          <p:cNvSpPr>
            <a:spLocks noGrp="1"/>
          </p:cNvSpPr>
          <p:nvPr>
            <p:ph idx="1"/>
          </p:nvPr>
        </p:nvSpPr>
        <p:spPr/>
        <p:txBody>
          <a:bodyPr/>
          <a:lstStyle/>
          <a:p>
            <a:pPr marL="68580" indent="0">
              <a:buNone/>
            </a:pPr>
            <a:endParaRPr lang="en-US" dirty="0"/>
          </a:p>
          <a:p>
            <a:r>
              <a:rPr lang="en-US" dirty="0"/>
              <a:t>Weak versus Strong</a:t>
            </a:r>
          </a:p>
          <a:p>
            <a:r>
              <a:rPr lang="en-US" dirty="0"/>
              <a:t>Static versus Dynamic </a:t>
            </a:r>
          </a:p>
        </p:txBody>
      </p:sp>
      <p:sp>
        <p:nvSpPr>
          <p:cNvPr id="4" name="Slide Number Placeholder 3">
            <a:extLst>
              <a:ext uri="{FF2B5EF4-FFF2-40B4-BE49-F238E27FC236}">
                <a16:creationId xmlns:a16="http://schemas.microsoft.com/office/drawing/2014/main" id="{B3FA9179-A987-4FC1-ADCD-C93F2FFD76DF}"/>
              </a:ext>
            </a:extLst>
          </p:cNvPr>
          <p:cNvSpPr>
            <a:spLocks noGrp="1"/>
          </p:cNvSpPr>
          <p:nvPr>
            <p:ph type="sldNum" sz="quarter" idx="12"/>
          </p:nvPr>
        </p:nvSpPr>
        <p:spPr/>
        <p:txBody>
          <a:bodyPr/>
          <a:lstStyle/>
          <a:p>
            <a:fld id="{C10A1E74-7B78-456B-B49E-55243566964C}" type="slidenum">
              <a:rPr lang="en-US" smtClean="0"/>
              <a:pPr/>
              <a:t>7</a:t>
            </a:fld>
            <a:endParaRPr lang="en-US"/>
          </a:p>
        </p:txBody>
      </p:sp>
    </p:spTree>
    <p:extLst>
      <p:ext uri="{BB962C8B-B14F-4D97-AF65-F5344CB8AC3E}">
        <p14:creationId xmlns:p14="http://schemas.microsoft.com/office/powerpoint/2010/main" val="2931941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074"/>
            <a:ext cx="7024744" cy="1143000"/>
          </a:xfrm>
        </p:spPr>
        <p:txBody>
          <a:bodyPr/>
          <a:lstStyle/>
          <a:p>
            <a:r>
              <a:rPr lang="en-US" dirty="0"/>
              <a:t>Typing</a:t>
            </a:r>
          </a:p>
        </p:txBody>
      </p:sp>
      <p:pic>
        <p:nvPicPr>
          <p:cNvPr id="4" name="Content Placeholder 3"/>
          <p:cNvPicPr>
            <a:picLocks noGrp="1" noChangeAspect="1"/>
          </p:cNvPicPr>
          <p:nvPr>
            <p:ph idx="1"/>
          </p:nvPr>
        </p:nvPicPr>
        <p:blipFill>
          <a:blip r:embed="rId3"/>
          <a:stretch>
            <a:fillRect/>
          </a:stretch>
        </p:blipFill>
        <p:spPr>
          <a:xfrm>
            <a:off x="1717572" y="1171074"/>
            <a:ext cx="4835628" cy="4632577"/>
          </a:xfrm>
          <a:prstGeom prst="rect">
            <a:avLst/>
          </a:prstGeom>
        </p:spPr>
      </p:pic>
      <p:sp>
        <p:nvSpPr>
          <p:cNvPr id="5" name="TextBox 4"/>
          <p:cNvSpPr txBox="1"/>
          <p:nvPr/>
        </p:nvSpPr>
        <p:spPr>
          <a:xfrm>
            <a:off x="685800" y="5831725"/>
            <a:ext cx="7772400" cy="646331"/>
          </a:xfrm>
          <a:prstGeom prst="rect">
            <a:avLst/>
          </a:prstGeom>
          <a:noFill/>
        </p:spPr>
        <p:txBody>
          <a:bodyPr wrap="square" rtlCol="0">
            <a:spAutoFit/>
          </a:bodyPr>
          <a:lstStyle/>
          <a:p>
            <a:r>
              <a:rPr lang="en-US" dirty="0">
                <a:hlinkClick r:id="rId4"/>
              </a:rPr>
              <a:t>https://stackoverflow.com/questions/2351190/static-dynamic-vs-strong-weak</a:t>
            </a:r>
            <a:endParaRPr lang="en-US" dirty="0"/>
          </a:p>
        </p:txBody>
      </p:sp>
      <p:sp>
        <p:nvSpPr>
          <p:cNvPr id="3" name="Slide Number Placeholder 2">
            <a:extLst>
              <a:ext uri="{FF2B5EF4-FFF2-40B4-BE49-F238E27FC236}">
                <a16:creationId xmlns:a16="http://schemas.microsoft.com/office/drawing/2014/main" id="{F9AA3AC4-9BB1-4A63-B5D4-8C74A5D41BF7}"/>
              </a:ext>
            </a:extLst>
          </p:cNvPr>
          <p:cNvSpPr>
            <a:spLocks noGrp="1"/>
          </p:cNvSpPr>
          <p:nvPr>
            <p:ph type="sldNum" sz="quarter" idx="12"/>
          </p:nvPr>
        </p:nvSpPr>
        <p:spPr/>
        <p:txBody>
          <a:bodyPr/>
          <a:lstStyle/>
          <a:p>
            <a:fld id="{C10A1E74-7B78-456B-B49E-55243566964C}" type="slidenum">
              <a:rPr lang="en-US" smtClean="0"/>
              <a:pPr/>
              <a:t>8</a:t>
            </a:fld>
            <a:endParaRPr lang="en-US"/>
          </a:p>
        </p:txBody>
      </p:sp>
    </p:spTree>
    <p:extLst>
      <p:ext uri="{BB962C8B-B14F-4D97-AF65-F5344CB8AC3E}">
        <p14:creationId xmlns:p14="http://schemas.microsoft.com/office/powerpoint/2010/main" val="123862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381000"/>
            <a:ext cx="7024744" cy="1143000"/>
          </a:xfrm>
        </p:spPr>
        <p:txBody>
          <a:bodyPr/>
          <a:lstStyle/>
          <a:p>
            <a:r>
              <a:rPr lang="en-US" dirty="0"/>
              <a:t>Forms of Type Systems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8240466"/>
              </p:ext>
            </p:extLst>
          </p:nvPr>
        </p:nvGraphicFramePr>
        <p:xfrm>
          <a:off x="1042988" y="1676400"/>
          <a:ext cx="7024744" cy="4216805"/>
        </p:xfrm>
        <a:graphic>
          <a:graphicData uri="http://schemas.openxmlformats.org/drawingml/2006/table">
            <a:tbl>
              <a:tblPr firstRow="1" bandRow="1">
                <a:tableStyleId>{5940675A-B579-460E-94D1-54222C63F5DA}</a:tableStyleId>
              </a:tblPr>
              <a:tblGrid>
                <a:gridCol w="1409268">
                  <a:extLst>
                    <a:ext uri="{9D8B030D-6E8A-4147-A177-3AD203B41FA5}">
                      <a16:colId xmlns:a16="http://schemas.microsoft.com/office/drawing/2014/main" val="4103001719"/>
                    </a:ext>
                  </a:extLst>
                </a:gridCol>
                <a:gridCol w="3567544">
                  <a:extLst>
                    <a:ext uri="{9D8B030D-6E8A-4147-A177-3AD203B41FA5}">
                      <a16:colId xmlns:a16="http://schemas.microsoft.com/office/drawing/2014/main" val="3237715981"/>
                    </a:ext>
                  </a:extLst>
                </a:gridCol>
                <a:gridCol w="2047932">
                  <a:extLst>
                    <a:ext uri="{9D8B030D-6E8A-4147-A177-3AD203B41FA5}">
                      <a16:colId xmlns:a16="http://schemas.microsoft.com/office/drawing/2014/main" val="3295183465"/>
                    </a:ext>
                  </a:extLst>
                </a:gridCol>
              </a:tblGrid>
              <a:tr h="642974">
                <a:tc>
                  <a:txBody>
                    <a:bodyPr/>
                    <a:lstStyle/>
                    <a:p>
                      <a:endParaRPr lang="en-US" sz="2400" b="1" dirty="0"/>
                    </a:p>
                  </a:txBody>
                  <a:tcPr/>
                </a:tc>
                <a:tc>
                  <a:txBody>
                    <a:bodyPr/>
                    <a:lstStyle/>
                    <a:p>
                      <a:r>
                        <a:rPr lang="en-US" sz="2000" b="1" dirty="0"/>
                        <a:t>Static</a:t>
                      </a:r>
                    </a:p>
                  </a:txBody>
                  <a:tcPr/>
                </a:tc>
                <a:tc>
                  <a:txBody>
                    <a:bodyPr/>
                    <a:lstStyle/>
                    <a:p>
                      <a:r>
                        <a:rPr lang="en-US" sz="2000" b="1" dirty="0"/>
                        <a:t>Dynamic</a:t>
                      </a:r>
                    </a:p>
                  </a:txBody>
                  <a:tcPr/>
                </a:tc>
                <a:extLst>
                  <a:ext uri="{0D108BD9-81ED-4DB2-BD59-A6C34878D82A}">
                    <a16:rowId xmlns:a16="http://schemas.microsoft.com/office/drawing/2014/main" val="2704390196"/>
                  </a:ext>
                </a:extLst>
              </a:tr>
              <a:tr h="1653591">
                <a:tc>
                  <a:txBody>
                    <a:bodyPr/>
                    <a:lstStyle/>
                    <a:p>
                      <a:r>
                        <a:rPr lang="en-US" sz="2400" b="1" dirty="0"/>
                        <a:t>Weak</a:t>
                      </a:r>
                    </a:p>
                  </a:txBody>
                  <a:tcPr/>
                </a:tc>
                <a:tc>
                  <a:txBody>
                    <a:bodyPr/>
                    <a:lstStyle/>
                    <a:p>
                      <a:r>
                        <a:rPr lang="en-US" sz="2000" dirty="0"/>
                        <a:t>C</a:t>
                      </a:r>
                    </a:p>
                  </a:txBody>
                  <a:tcPr/>
                </a:tc>
                <a:tc>
                  <a:txBody>
                    <a:bodyPr/>
                    <a:lstStyle/>
                    <a:p>
                      <a:r>
                        <a:rPr lang="en-US" sz="2000" dirty="0"/>
                        <a:t>Perl</a:t>
                      </a:r>
                    </a:p>
                    <a:p>
                      <a:r>
                        <a:rPr lang="en-US" sz="2000" dirty="0"/>
                        <a:t>JavaScript</a:t>
                      </a:r>
                    </a:p>
                  </a:txBody>
                  <a:tcPr/>
                </a:tc>
                <a:extLst>
                  <a:ext uri="{0D108BD9-81ED-4DB2-BD59-A6C34878D82A}">
                    <a16:rowId xmlns:a16="http://schemas.microsoft.com/office/drawing/2014/main" val="4027340172"/>
                  </a:ext>
                </a:extLst>
              </a:tr>
              <a:tr h="1653591">
                <a:tc>
                  <a:txBody>
                    <a:bodyPr/>
                    <a:lstStyle/>
                    <a:p>
                      <a:r>
                        <a:rPr lang="en-US" sz="2400" b="1" dirty="0"/>
                        <a:t>Strong</a:t>
                      </a:r>
                    </a:p>
                  </a:txBody>
                  <a:tcPr/>
                </a:tc>
                <a:tc>
                  <a:txBody>
                    <a:bodyPr/>
                    <a:lstStyle/>
                    <a:p>
                      <a:r>
                        <a:rPr lang="en-US" sz="2000" dirty="0"/>
                        <a:t>C++ (mostly</a:t>
                      </a:r>
                      <a:r>
                        <a:rPr lang="en-US" sz="2000" baseline="0" dirty="0"/>
                        <a:t> strong)</a:t>
                      </a:r>
                      <a:endParaRPr lang="en-US" sz="2000" dirty="0"/>
                    </a:p>
                    <a:p>
                      <a:r>
                        <a:rPr lang="en-US" sz="2000" dirty="0"/>
                        <a:t>Objective C (mostly strong)</a:t>
                      </a:r>
                    </a:p>
                    <a:p>
                      <a:r>
                        <a:rPr lang="en-US" sz="2000" dirty="0"/>
                        <a:t>Java</a:t>
                      </a:r>
                    </a:p>
                    <a:p>
                      <a:r>
                        <a:rPr lang="en-US" sz="2000" dirty="0"/>
                        <a:t>C#</a:t>
                      </a:r>
                    </a:p>
                    <a:p>
                      <a:r>
                        <a:rPr lang="en-US" sz="2000" dirty="0"/>
                        <a:t>Rust</a:t>
                      </a:r>
                    </a:p>
                    <a:p>
                      <a:r>
                        <a:rPr lang="en-US" sz="2000" dirty="0"/>
                        <a:t>Scheme</a:t>
                      </a:r>
                    </a:p>
                  </a:txBody>
                  <a:tcPr/>
                </a:tc>
                <a:tc>
                  <a:txBody>
                    <a:bodyPr/>
                    <a:lstStyle/>
                    <a:p>
                      <a:r>
                        <a:rPr lang="en-US" sz="2000" dirty="0"/>
                        <a:t>Python </a:t>
                      </a:r>
                    </a:p>
                    <a:p>
                      <a:r>
                        <a:rPr lang="en-US" sz="2000" dirty="0"/>
                        <a:t>Ruby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Lisp</a:t>
                      </a:r>
                    </a:p>
                    <a:p>
                      <a:r>
                        <a:rPr lang="en-US" sz="2000" dirty="0"/>
                        <a:t>Borland’s Prolog</a:t>
                      </a:r>
                    </a:p>
                  </a:txBody>
                  <a:tcPr/>
                </a:tc>
                <a:extLst>
                  <a:ext uri="{0D108BD9-81ED-4DB2-BD59-A6C34878D82A}">
                    <a16:rowId xmlns:a16="http://schemas.microsoft.com/office/drawing/2014/main" val="786503974"/>
                  </a:ext>
                </a:extLst>
              </a:tr>
            </a:tbl>
          </a:graphicData>
        </a:graphic>
      </p:graphicFrame>
      <p:sp>
        <p:nvSpPr>
          <p:cNvPr id="3" name="Slide Number Placeholder 2">
            <a:extLst>
              <a:ext uri="{FF2B5EF4-FFF2-40B4-BE49-F238E27FC236}">
                <a16:creationId xmlns:a16="http://schemas.microsoft.com/office/drawing/2014/main" id="{29CE9F7C-AB30-42FC-AA12-B1F40BEAB2BD}"/>
              </a:ext>
            </a:extLst>
          </p:cNvPr>
          <p:cNvSpPr>
            <a:spLocks noGrp="1"/>
          </p:cNvSpPr>
          <p:nvPr>
            <p:ph type="sldNum" sz="quarter" idx="12"/>
          </p:nvPr>
        </p:nvSpPr>
        <p:spPr/>
        <p:txBody>
          <a:bodyPr/>
          <a:lstStyle/>
          <a:p>
            <a:fld id="{C10A1E74-7B78-456B-B49E-55243566964C}" type="slidenum">
              <a:rPr lang="en-US" smtClean="0"/>
              <a:pPr/>
              <a:t>9</a:t>
            </a:fld>
            <a:endParaRPr lang="en-US"/>
          </a:p>
        </p:txBody>
      </p:sp>
    </p:spTree>
    <p:extLst>
      <p:ext uri="{BB962C8B-B14F-4D97-AF65-F5344CB8AC3E}">
        <p14:creationId xmlns:p14="http://schemas.microsoft.com/office/powerpoint/2010/main" val="560478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2036</TotalTime>
  <Words>1482</Words>
  <Application>Microsoft Office PowerPoint</Application>
  <PresentationFormat>On-screen Show (4:3)</PresentationFormat>
  <Paragraphs>233</Paragraphs>
  <Slides>26</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Century Gothic</vt:lpstr>
      <vt:lpstr>Wingdings 2</vt:lpstr>
      <vt:lpstr>Austin</vt:lpstr>
      <vt:lpstr>Programming Languages</vt:lpstr>
      <vt:lpstr>Objective</vt:lpstr>
      <vt:lpstr>Type System</vt:lpstr>
      <vt:lpstr>Type System Definition</vt:lpstr>
      <vt:lpstr>Purpose of Type Systems</vt:lpstr>
      <vt:lpstr>Common Types</vt:lpstr>
      <vt:lpstr>Forms of Type Systems</vt:lpstr>
      <vt:lpstr>Typing</vt:lpstr>
      <vt:lpstr>Forms of Type Systems</vt:lpstr>
      <vt:lpstr>Other terms</vt:lpstr>
      <vt:lpstr>Type Inference</vt:lpstr>
      <vt:lpstr>Strong versus Weak Type Systems</vt:lpstr>
      <vt:lpstr>Static versus Dynamic Type Systems</vt:lpstr>
      <vt:lpstr>Type System in C</vt:lpstr>
      <vt:lpstr>Type System in C continued</vt:lpstr>
      <vt:lpstr>Python Implicit Conversion</vt:lpstr>
      <vt:lpstr>Python Explicit Conversion</vt:lpstr>
      <vt:lpstr>JavaScript - dynamic and strong</vt:lpstr>
      <vt:lpstr>Strong versus Static</vt:lpstr>
      <vt:lpstr>Common Terms in Type Systems - Orthogonality</vt:lpstr>
      <vt:lpstr>Orthogonality</vt:lpstr>
      <vt:lpstr>Type Orthogonality Example</vt:lpstr>
      <vt:lpstr>Orthogonality – All 1st Class </vt:lpstr>
      <vt:lpstr>Strong versus Static Examples</vt:lpstr>
      <vt:lpstr>Pros Static Typing</vt:lpstr>
      <vt:lpstr>Pros Dynamic Typing</vt:lpstr>
    </vt:vector>
  </TitlesOfParts>
  <Company>Montana Tech The University of Montana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dc:title>
  <dc:creator>cschahczenski</dc:creator>
  <cp:lastModifiedBy>Schahczenski, Celia</cp:lastModifiedBy>
  <cp:revision>181</cp:revision>
  <cp:lastPrinted>2019-11-04T19:49:29Z</cp:lastPrinted>
  <dcterms:created xsi:type="dcterms:W3CDTF">2010-08-23T17:47:55Z</dcterms:created>
  <dcterms:modified xsi:type="dcterms:W3CDTF">2021-11-03T17:35:33Z</dcterms:modified>
</cp:coreProperties>
</file>