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handoutMasterIdLst>
    <p:handoutMasterId r:id="rId15"/>
  </p:handoutMasterIdLst>
  <p:sldIdLst>
    <p:sldId id="299" r:id="rId2"/>
    <p:sldId id="364" r:id="rId3"/>
    <p:sldId id="300" r:id="rId4"/>
    <p:sldId id="301" r:id="rId5"/>
    <p:sldId id="308" r:id="rId6"/>
    <p:sldId id="309" r:id="rId7"/>
    <p:sldId id="310" r:id="rId8"/>
    <p:sldId id="303" r:id="rId9"/>
    <p:sldId id="304" r:id="rId10"/>
    <p:sldId id="305" r:id="rId11"/>
    <p:sldId id="306"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3" autoAdjust="0"/>
    <p:restoredTop sz="94660"/>
  </p:normalViewPr>
  <p:slideViewPr>
    <p:cSldViewPr>
      <p:cViewPr varScale="1">
        <p:scale>
          <a:sx n="67" d="100"/>
          <a:sy n="67" d="100"/>
        </p:scale>
        <p:origin x="444"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6AC9989-2880-45DF-859C-6D28E2BAA227}" type="datetimeFigureOut">
              <a:rPr lang="en-US" smtClean="0"/>
              <a:pPr/>
              <a:t>11/15/2021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44A7B18-3C7E-44F5-869E-39119EA645B2}" type="slidenum">
              <a:rPr lang="en-US" smtClean="0"/>
              <a:pPr/>
              <a:t>‹#›</a:t>
            </a:fld>
            <a:endParaRPr lang="en-US"/>
          </a:p>
        </p:txBody>
      </p:sp>
    </p:spTree>
    <p:extLst>
      <p:ext uri="{BB962C8B-B14F-4D97-AF65-F5344CB8AC3E}">
        <p14:creationId xmlns:p14="http://schemas.microsoft.com/office/powerpoint/2010/main" val="41151893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ECA7187-2E90-4E7B-A316-98BDF4A3448E}" type="datetimeFigureOut">
              <a:rPr lang="en-US" smtClean="0"/>
              <a:pPr/>
              <a:t>11/15/2021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E8DA48-E3EE-4A16-B951-BC93C6C020AA}" type="slidenum">
              <a:rPr lang="en-US" smtClean="0"/>
              <a:pPr/>
              <a:t>‹#›</a:t>
            </a:fld>
            <a:endParaRPr lang="en-US"/>
          </a:p>
        </p:txBody>
      </p:sp>
    </p:spTree>
    <p:extLst>
      <p:ext uri="{BB962C8B-B14F-4D97-AF65-F5344CB8AC3E}">
        <p14:creationId xmlns:p14="http://schemas.microsoft.com/office/powerpoint/2010/main" val="3677595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82D2C5E-DFF3-4760-BA24-10F372E3D1CB}" type="datetime1">
              <a:rPr lang="en-US" smtClean="0"/>
              <a:t>11/15/2021</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C10A1E74-7B78-456B-B49E-55243566964C}"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0585E94-DE23-4D8E-BCAB-2B079828D17C}" type="datetime1">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50CEC6-C54E-4C12-AE32-D7602C2E1C39}" type="datetime1">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ACA7CF-FF5E-44E3-A3E3-18B6F4FCC488}" type="datetime1">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E1DB045-33A1-429B-A3DF-22EC68ABF5A0}" type="datetime1">
              <a:rPr lang="en-US" smtClean="0"/>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B004758A-579A-413E-89AE-131DD0E42F48}" type="datetime1">
              <a:rPr lang="en-US" smtClean="0"/>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0A1E74-7B78-456B-B49E-55243566964C}"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6E6BCD4-F496-4E37-90AB-953EBC3C8964}" type="datetime1">
              <a:rPr lang="en-US" smtClean="0"/>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1B51DDD-BDB3-44CD-B097-F9A99F32AF9D}" type="datetime1">
              <a:rPr lang="en-US" smtClean="0"/>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DF6ABB-86BC-4ECC-9749-1A63B45CBFE6}" type="datetime1">
              <a:rPr lang="en-US" smtClean="0"/>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8916E93-0D45-4ED8-AE55-1712C6B2C741}" type="datetime1">
              <a:rPr lang="en-US" smtClean="0"/>
              <a:t>11/15/2021</a:t>
            </a:fld>
            <a:endParaRPr lang="en-US"/>
          </a:p>
        </p:txBody>
      </p:sp>
      <p:sp>
        <p:nvSpPr>
          <p:cNvPr id="7" name="Slide Number Placeholder 6"/>
          <p:cNvSpPr>
            <a:spLocks noGrp="1"/>
          </p:cNvSpPr>
          <p:nvPr>
            <p:ph type="sldNum" sz="quarter" idx="12"/>
          </p:nvPr>
        </p:nvSpPr>
        <p:spPr/>
        <p:txBody>
          <a:bodyPr/>
          <a:lstStyle/>
          <a:p>
            <a:fld id="{C10A1E74-7B78-456B-B49E-55243566964C}"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a:t>Click to edit Master title style</a:t>
            </a:r>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a:t>Click to edit Master title style</a:t>
            </a:r>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06F4001-B140-4EF1-9142-8C1EEFEF1D63}" type="datetime1">
              <a:rPr lang="en-US" smtClean="0"/>
              <a:t>11/15/2021</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C10A1E74-7B78-456B-B49E-552435669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75AA4226-396F-4707-AC92-98531A57A5AD}" type="datetime1">
              <a:rPr lang="en-US" smtClean="0"/>
              <a:t>11/15/2021</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C10A1E74-7B78-456B-B49E-5524356696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Programming Languages</a:t>
            </a:r>
          </a:p>
        </p:txBody>
      </p:sp>
      <p:sp>
        <p:nvSpPr>
          <p:cNvPr id="3" name="Subtitle 2"/>
          <p:cNvSpPr>
            <a:spLocks noGrp="1"/>
          </p:cNvSpPr>
          <p:nvPr>
            <p:ph type="subTitle" idx="1"/>
          </p:nvPr>
        </p:nvSpPr>
        <p:spPr>
          <a:xfrm>
            <a:off x="1295400" y="3200400"/>
            <a:ext cx="2743200" cy="2438400"/>
          </a:xfrm>
        </p:spPr>
        <p:txBody>
          <a:bodyPr>
            <a:normAutofit/>
          </a:bodyPr>
          <a:lstStyle/>
          <a:p>
            <a:r>
              <a:rPr lang="en-US" dirty="0"/>
              <a:t>Attribute Grammars</a:t>
            </a:r>
          </a:p>
          <a:p>
            <a:r>
              <a:rPr lang="en-US" dirty="0"/>
              <a:t>Chapter 4</a:t>
            </a:r>
          </a:p>
        </p:txBody>
      </p:sp>
      <p:sp>
        <p:nvSpPr>
          <p:cNvPr id="4" name="Slide Number Placeholder 3">
            <a:extLst>
              <a:ext uri="{FF2B5EF4-FFF2-40B4-BE49-F238E27FC236}">
                <a16:creationId xmlns:a16="http://schemas.microsoft.com/office/drawing/2014/main" id="{CE3C5697-D74E-4671-8EE8-2ABBEFD265F7}"/>
              </a:ext>
            </a:extLst>
          </p:cNvPr>
          <p:cNvSpPr>
            <a:spLocks noGrp="1"/>
          </p:cNvSpPr>
          <p:nvPr>
            <p:ph type="sldNum" sz="quarter" idx="12"/>
          </p:nvPr>
        </p:nvSpPr>
        <p:spPr/>
        <p:txBody>
          <a:bodyPr/>
          <a:lstStyle/>
          <a:p>
            <a:fld id="{C10A1E74-7B78-456B-B49E-55243566964C}" type="slidenum">
              <a:rPr lang="en-US" smtClean="0"/>
              <a:pPr/>
              <a:t>1</a:t>
            </a:fld>
            <a:endParaRPr lang="en-US"/>
          </a:p>
        </p:txBody>
      </p:sp>
    </p:spTree>
    <p:extLst>
      <p:ext uri="{BB962C8B-B14F-4D97-AF65-F5344CB8AC3E}">
        <p14:creationId xmlns:p14="http://schemas.microsoft.com/office/powerpoint/2010/main" val="527624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Evaluating Attributes</a:t>
            </a:r>
          </a:p>
        </p:txBody>
      </p:sp>
      <p:pic>
        <p:nvPicPr>
          <p:cNvPr id="4" name="Picture 11"/>
          <p:cNvPicPr>
            <a:picLocks noGrp="1" noChangeAspect="1"/>
          </p:cNvPicPr>
          <p:nvPr>
            <p:ph idx="1"/>
          </p:nvPr>
        </p:nvPicPr>
        <p:blipFill>
          <a:blip r:embed="rId2" cstate="print"/>
          <a:srcRect/>
          <a:stretch>
            <a:fillRect/>
          </a:stretch>
        </p:blipFill>
        <p:spPr bwMode="auto">
          <a:xfrm>
            <a:off x="914400" y="762000"/>
            <a:ext cx="6553200" cy="5029200"/>
          </a:xfrm>
          <a:prstGeom prst="rect">
            <a:avLst/>
          </a:prstGeom>
          <a:noFill/>
          <a:ln w="9525">
            <a:noFill/>
            <a:miter lim="800000"/>
            <a:headEnd/>
            <a:tailEnd/>
          </a:ln>
          <a:effectLst/>
        </p:spPr>
      </p:pic>
      <p:sp>
        <p:nvSpPr>
          <p:cNvPr id="3" name="Slide Number Placeholder 2">
            <a:extLst>
              <a:ext uri="{FF2B5EF4-FFF2-40B4-BE49-F238E27FC236}">
                <a16:creationId xmlns:a16="http://schemas.microsoft.com/office/drawing/2014/main" id="{C4BF9526-DC5D-48B5-9888-EF8751CD77AF}"/>
              </a:ext>
            </a:extLst>
          </p:cNvPr>
          <p:cNvSpPr>
            <a:spLocks noGrp="1"/>
          </p:cNvSpPr>
          <p:nvPr>
            <p:ph type="sldNum" sz="quarter" idx="12"/>
          </p:nvPr>
        </p:nvSpPr>
        <p:spPr/>
        <p:txBody>
          <a:bodyPr/>
          <a:lstStyle/>
          <a:p>
            <a:fld id="{C10A1E74-7B78-456B-B49E-55243566964C}" type="slidenum">
              <a:rPr lang="en-US" smtClean="0"/>
              <a:pPr/>
              <a:t>10</a:t>
            </a:fld>
            <a:endParaRPr lang="en-US"/>
          </a:p>
        </p:txBody>
      </p:sp>
    </p:spTree>
    <p:extLst>
      <p:ext uri="{BB962C8B-B14F-4D97-AF65-F5344CB8AC3E}">
        <p14:creationId xmlns:p14="http://schemas.microsoft.com/office/powerpoint/2010/main" val="36185060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289" y="838200"/>
            <a:ext cx="7848600" cy="533400"/>
          </a:xfrm>
        </p:spPr>
        <p:txBody>
          <a:bodyPr>
            <a:normAutofit fontScale="90000"/>
          </a:bodyPr>
          <a:lstStyle/>
          <a:p>
            <a:r>
              <a:rPr lang="en-US" dirty="0"/>
              <a:t>Synthesized &amp; Inherited Attributes</a:t>
            </a:r>
          </a:p>
        </p:txBody>
      </p:sp>
      <p:sp>
        <p:nvSpPr>
          <p:cNvPr id="3" name="Content Placeholder 2"/>
          <p:cNvSpPr>
            <a:spLocks noGrp="1"/>
          </p:cNvSpPr>
          <p:nvPr>
            <p:ph idx="1"/>
          </p:nvPr>
        </p:nvSpPr>
        <p:spPr>
          <a:xfrm>
            <a:off x="5018604" y="3048000"/>
            <a:ext cx="3553609" cy="1241723"/>
          </a:xfrm>
        </p:spPr>
        <p:txBody>
          <a:bodyPr>
            <a:normAutofit fontScale="55000" lnSpcReduction="20000"/>
          </a:bodyPr>
          <a:lstStyle/>
          <a:p>
            <a:pPr marL="68580" indent="0">
              <a:buNone/>
            </a:pPr>
            <a:r>
              <a:rPr lang="en-US" dirty="0"/>
              <a:t>Attribute grammar for constant expressions based on LL(1) context-free grammar. Several productions have two semantic rules</a:t>
            </a:r>
          </a:p>
          <a:p>
            <a:pPr marL="68580" indent="0">
              <a:buNone/>
            </a:pPr>
            <a:endParaRPr lang="en-US" dirty="0"/>
          </a:p>
          <a:p>
            <a:pPr marL="68580" indent="0">
              <a:buNone/>
            </a:pPr>
            <a:r>
              <a:rPr lang="en-US" dirty="0"/>
              <a:t>Figure 4.3, page 190</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295400"/>
            <a:ext cx="4110643" cy="525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4">
            <a:extLst>
              <a:ext uri="{FF2B5EF4-FFF2-40B4-BE49-F238E27FC236}">
                <a16:creationId xmlns:a16="http://schemas.microsoft.com/office/drawing/2014/main" id="{F554CC0C-3F76-4B36-AD42-FC09C5EFD054}"/>
              </a:ext>
            </a:extLst>
          </p:cNvPr>
          <p:cNvSpPr>
            <a:spLocks noGrp="1"/>
          </p:cNvSpPr>
          <p:nvPr>
            <p:ph type="sldNum" sz="quarter" idx="12"/>
          </p:nvPr>
        </p:nvSpPr>
        <p:spPr/>
        <p:txBody>
          <a:bodyPr/>
          <a:lstStyle/>
          <a:p>
            <a:fld id="{C10A1E74-7B78-456B-B49E-55243566964C}" type="slidenum">
              <a:rPr lang="en-US" smtClean="0"/>
              <a:pPr/>
              <a:t>11</a:t>
            </a:fld>
            <a:endParaRPr lang="en-US"/>
          </a:p>
        </p:txBody>
      </p:sp>
    </p:spTree>
    <p:extLst>
      <p:ext uri="{BB962C8B-B14F-4D97-AF65-F5344CB8AC3E}">
        <p14:creationId xmlns:p14="http://schemas.microsoft.com/office/powerpoint/2010/main" val="955623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567110" cy="1143000"/>
          </a:xfrm>
        </p:spPr>
        <p:txBody>
          <a:bodyPr>
            <a:normAutofit fontScale="90000"/>
          </a:bodyPr>
          <a:lstStyle/>
          <a:p>
            <a:r>
              <a:rPr lang="en-US" dirty="0"/>
              <a:t>Evaluating Attributes - Example</a:t>
            </a:r>
          </a:p>
        </p:txBody>
      </p:sp>
      <p:pic>
        <p:nvPicPr>
          <p:cNvPr id="4" name="Picture 11"/>
          <p:cNvPicPr>
            <a:picLocks noGrp="1" noChangeAspect="1"/>
          </p:cNvPicPr>
          <p:nvPr>
            <p:ph idx="1"/>
          </p:nvPr>
        </p:nvPicPr>
        <p:blipFill>
          <a:blip r:embed="rId2" cstate="print"/>
          <a:stretch>
            <a:fillRect/>
          </a:stretch>
        </p:blipFill>
        <p:spPr bwMode="auto">
          <a:xfrm>
            <a:off x="793503" y="1600200"/>
            <a:ext cx="6826497" cy="4649984"/>
          </a:xfrm>
          <a:prstGeom prst="rect">
            <a:avLst/>
          </a:prstGeom>
          <a:noFill/>
          <a:ln w="9525">
            <a:noFill/>
            <a:miter lim="800000"/>
            <a:headEnd/>
            <a:tailEnd/>
          </a:ln>
          <a:effectLst/>
        </p:spPr>
      </p:pic>
      <p:sp>
        <p:nvSpPr>
          <p:cNvPr id="3" name="Slide Number Placeholder 2">
            <a:extLst>
              <a:ext uri="{FF2B5EF4-FFF2-40B4-BE49-F238E27FC236}">
                <a16:creationId xmlns:a16="http://schemas.microsoft.com/office/drawing/2014/main" id="{5D2D51DD-F88D-414D-91AE-59C8570A9298}"/>
              </a:ext>
            </a:extLst>
          </p:cNvPr>
          <p:cNvSpPr>
            <a:spLocks noGrp="1"/>
          </p:cNvSpPr>
          <p:nvPr>
            <p:ph type="sldNum" sz="quarter" idx="12"/>
          </p:nvPr>
        </p:nvSpPr>
        <p:spPr/>
        <p:txBody>
          <a:bodyPr/>
          <a:lstStyle/>
          <a:p>
            <a:fld id="{C10A1E74-7B78-456B-B49E-55243566964C}" type="slidenum">
              <a:rPr lang="en-US" smtClean="0"/>
              <a:pPr/>
              <a:t>12</a:t>
            </a:fld>
            <a:endParaRPr lang="en-US"/>
          </a:p>
        </p:txBody>
      </p:sp>
    </p:spTree>
    <p:extLst>
      <p:ext uri="{BB962C8B-B14F-4D97-AF65-F5344CB8AC3E}">
        <p14:creationId xmlns:p14="http://schemas.microsoft.com/office/powerpoint/2010/main" val="1074936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69E72-207A-4116-8BB3-4A316F665E47}"/>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4B2E16E0-9FEE-4250-8FA0-3A151647FEC5}"/>
              </a:ext>
            </a:extLst>
          </p:cNvPr>
          <p:cNvSpPr>
            <a:spLocks noGrp="1"/>
          </p:cNvSpPr>
          <p:nvPr>
            <p:ph idx="1"/>
          </p:nvPr>
        </p:nvSpPr>
        <p:spPr/>
        <p:txBody>
          <a:bodyPr>
            <a:normAutofit/>
          </a:bodyPr>
          <a:lstStyle/>
          <a:p>
            <a:pPr marL="68580" indent="0">
              <a:buNone/>
            </a:pPr>
            <a:r>
              <a:rPr lang="en-US" dirty="0"/>
              <a:t>Today’s primary objective: </a:t>
            </a:r>
          </a:p>
          <a:p>
            <a:r>
              <a:rPr lang="en-US" dirty="0"/>
              <a:t>Distinguish between syntax and semantics in programming languages</a:t>
            </a:r>
          </a:p>
          <a:p>
            <a:r>
              <a:rPr lang="en-US" dirty="0"/>
              <a:t>Know how attribute grammars can be used to enforce semantics of programming languages</a:t>
            </a:r>
          </a:p>
          <a:p>
            <a:r>
              <a:rPr lang="en-US" dirty="0"/>
              <a:t>Practice writing attribute grammars</a:t>
            </a:r>
          </a:p>
        </p:txBody>
      </p:sp>
      <p:sp>
        <p:nvSpPr>
          <p:cNvPr id="4" name="Slide Number Placeholder 3">
            <a:extLst>
              <a:ext uri="{FF2B5EF4-FFF2-40B4-BE49-F238E27FC236}">
                <a16:creationId xmlns:a16="http://schemas.microsoft.com/office/drawing/2014/main" id="{3B88A657-339D-41F1-8110-DE7022178BDB}"/>
              </a:ext>
            </a:extLst>
          </p:cNvPr>
          <p:cNvSpPr>
            <a:spLocks noGrp="1"/>
          </p:cNvSpPr>
          <p:nvPr>
            <p:ph type="sldNum" sz="quarter" idx="12"/>
          </p:nvPr>
        </p:nvSpPr>
        <p:spPr/>
        <p:txBody>
          <a:bodyPr/>
          <a:lstStyle/>
          <a:p>
            <a:fld id="{C10A1E74-7B78-456B-B49E-55243566964C}" type="slidenum">
              <a:rPr lang="en-US" smtClean="0"/>
              <a:pPr/>
              <a:t>2</a:t>
            </a:fld>
            <a:endParaRPr lang="en-US"/>
          </a:p>
        </p:txBody>
      </p:sp>
    </p:spTree>
    <p:extLst>
      <p:ext uri="{BB962C8B-B14F-4D97-AF65-F5344CB8AC3E}">
        <p14:creationId xmlns:p14="http://schemas.microsoft.com/office/powerpoint/2010/main" val="1394554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lstStyle/>
          <a:p>
            <a:r>
              <a:rPr lang="en-US" dirty="0"/>
              <a:t>Syntax and Semantics</a:t>
            </a:r>
          </a:p>
        </p:txBody>
      </p:sp>
      <p:sp>
        <p:nvSpPr>
          <p:cNvPr id="3" name="Content Placeholder 2"/>
          <p:cNvSpPr>
            <a:spLocks noGrp="1"/>
          </p:cNvSpPr>
          <p:nvPr>
            <p:ph idx="1"/>
          </p:nvPr>
        </p:nvSpPr>
        <p:spPr>
          <a:xfrm>
            <a:off x="1066800" y="2057400"/>
            <a:ext cx="6777317" cy="4000948"/>
          </a:xfrm>
        </p:spPr>
        <p:txBody>
          <a:bodyPr>
            <a:normAutofit/>
          </a:bodyPr>
          <a:lstStyle/>
          <a:p>
            <a:pPr marL="68580" indent="0">
              <a:buNone/>
            </a:pPr>
            <a:r>
              <a:rPr lang="en-US" dirty="0"/>
              <a:t>In general: </a:t>
            </a:r>
          </a:p>
          <a:p>
            <a:pPr marL="365760" lvl="1" indent="0">
              <a:buNone/>
            </a:pPr>
            <a:r>
              <a:rPr lang="en-US" dirty="0"/>
              <a:t>Syntax – form</a:t>
            </a:r>
          </a:p>
          <a:p>
            <a:pPr marL="365760" lvl="1" indent="0">
              <a:buNone/>
            </a:pPr>
            <a:r>
              <a:rPr lang="en-US" dirty="0"/>
              <a:t>Semantics – meaning</a:t>
            </a:r>
          </a:p>
          <a:p>
            <a:pPr marL="68580" indent="0">
              <a:buNone/>
            </a:pPr>
            <a:endParaRPr lang="en-US" dirty="0"/>
          </a:p>
          <a:p>
            <a:pPr marL="68580" indent="0">
              <a:buNone/>
            </a:pPr>
            <a:r>
              <a:rPr lang="en-US" dirty="0"/>
              <a:t>In programming languages: </a:t>
            </a:r>
          </a:p>
          <a:p>
            <a:pPr marL="365760" lvl="1" indent="0">
              <a:buNone/>
            </a:pPr>
            <a:r>
              <a:rPr lang="en-US" dirty="0"/>
              <a:t>Syntax – part of the language definition that can be described via a context-free grammar</a:t>
            </a:r>
          </a:p>
          <a:p>
            <a:pPr marL="365760" lvl="1" indent="0">
              <a:buNone/>
            </a:pPr>
            <a:r>
              <a:rPr lang="en-US" dirty="0"/>
              <a:t>Semantics – part of language definition that can’t. </a:t>
            </a:r>
          </a:p>
          <a:p>
            <a:pPr marL="68580" indent="0">
              <a:buNone/>
            </a:pPr>
            <a:endParaRPr lang="en-US" dirty="0"/>
          </a:p>
        </p:txBody>
      </p:sp>
      <p:sp>
        <p:nvSpPr>
          <p:cNvPr id="4" name="Slide Number Placeholder 3">
            <a:extLst>
              <a:ext uri="{FF2B5EF4-FFF2-40B4-BE49-F238E27FC236}">
                <a16:creationId xmlns:a16="http://schemas.microsoft.com/office/drawing/2014/main" id="{9C067082-A563-494E-8A67-82147C56C2DB}"/>
              </a:ext>
            </a:extLst>
          </p:cNvPr>
          <p:cNvSpPr>
            <a:spLocks noGrp="1"/>
          </p:cNvSpPr>
          <p:nvPr>
            <p:ph type="sldNum" sz="quarter" idx="12"/>
          </p:nvPr>
        </p:nvSpPr>
        <p:spPr/>
        <p:txBody>
          <a:bodyPr/>
          <a:lstStyle/>
          <a:p>
            <a:fld id="{C10A1E74-7B78-456B-B49E-55243566964C}" type="slidenum">
              <a:rPr lang="en-US" smtClean="0"/>
              <a:pPr/>
              <a:t>3</a:t>
            </a:fld>
            <a:endParaRPr lang="en-US"/>
          </a:p>
        </p:txBody>
      </p:sp>
    </p:spTree>
    <p:extLst>
      <p:ext uri="{BB962C8B-B14F-4D97-AF65-F5344CB8AC3E}">
        <p14:creationId xmlns:p14="http://schemas.microsoft.com/office/powerpoint/2010/main" val="317566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a:bodyPr>
          <a:lstStyle/>
          <a:p>
            <a:r>
              <a:rPr lang="en-US" dirty="0"/>
              <a:t>Non-Syntax Items</a:t>
            </a:r>
          </a:p>
        </p:txBody>
      </p:sp>
      <p:sp>
        <p:nvSpPr>
          <p:cNvPr id="3" name="Content Placeholder 2"/>
          <p:cNvSpPr>
            <a:spLocks noGrp="1"/>
          </p:cNvSpPr>
          <p:nvPr>
            <p:ph idx="1"/>
          </p:nvPr>
        </p:nvSpPr>
        <p:spPr>
          <a:xfrm>
            <a:off x="795618" y="2063096"/>
            <a:ext cx="7414708" cy="3924748"/>
          </a:xfrm>
        </p:spPr>
        <p:txBody>
          <a:bodyPr/>
          <a:lstStyle/>
          <a:p>
            <a:pPr marL="68580" indent="0">
              <a:buNone/>
            </a:pPr>
            <a:r>
              <a:rPr lang="en-US" dirty="0"/>
              <a:t>Can’t be enforced by a context-free grammar: </a:t>
            </a:r>
          </a:p>
          <a:p>
            <a:pPr lvl="1"/>
            <a:r>
              <a:rPr lang="en-US" dirty="0"/>
              <a:t>Variables must be declared before use</a:t>
            </a:r>
          </a:p>
          <a:p>
            <a:pPr lvl="1"/>
            <a:r>
              <a:rPr lang="en-US" dirty="0"/>
              <a:t>Variables must be assigned before use</a:t>
            </a:r>
          </a:p>
          <a:p>
            <a:pPr lvl="1"/>
            <a:r>
              <a:rPr lang="en-US" dirty="0"/>
              <a:t>Type compatibility in expressions</a:t>
            </a:r>
          </a:p>
          <a:p>
            <a:pPr lvl="1"/>
            <a:r>
              <a:rPr lang="en-US" dirty="0"/>
              <a:t>Number and type of arguments must match the number and type of formal parameters</a:t>
            </a:r>
          </a:p>
          <a:p>
            <a:pPr lvl="1"/>
            <a:r>
              <a:rPr lang="en-US" dirty="0"/>
              <a:t>Procedure must contain a return statement for each execution path</a:t>
            </a:r>
          </a:p>
        </p:txBody>
      </p:sp>
      <p:sp>
        <p:nvSpPr>
          <p:cNvPr id="4" name="Slide Number Placeholder 3">
            <a:extLst>
              <a:ext uri="{FF2B5EF4-FFF2-40B4-BE49-F238E27FC236}">
                <a16:creationId xmlns:a16="http://schemas.microsoft.com/office/drawing/2014/main" id="{E5B620BD-F4FD-41FF-B15E-AA877877257D}"/>
              </a:ext>
            </a:extLst>
          </p:cNvPr>
          <p:cNvSpPr>
            <a:spLocks noGrp="1"/>
          </p:cNvSpPr>
          <p:nvPr>
            <p:ph type="sldNum" sz="quarter" idx="12"/>
          </p:nvPr>
        </p:nvSpPr>
        <p:spPr/>
        <p:txBody>
          <a:bodyPr/>
          <a:lstStyle/>
          <a:p>
            <a:fld id="{C10A1E74-7B78-456B-B49E-55243566964C}" type="slidenum">
              <a:rPr lang="en-US" smtClean="0"/>
              <a:pPr/>
              <a:t>4</a:t>
            </a:fld>
            <a:endParaRPr lang="en-US"/>
          </a:p>
        </p:txBody>
      </p:sp>
    </p:spTree>
    <p:extLst>
      <p:ext uri="{BB962C8B-B14F-4D97-AF65-F5344CB8AC3E}">
        <p14:creationId xmlns:p14="http://schemas.microsoft.com/office/powerpoint/2010/main" val="8785762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Attribute Grammars</a:t>
            </a:r>
          </a:p>
        </p:txBody>
      </p:sp>
      <p:sp>
        <p:nvSpPr>
          <p:cNvPr id="3" name="Content Placeholder 2"/>
          <p:cNvSpPr>
            <a:spLocks noGrp="1"/>
          </p:cNvSpPr>
          <p:nvPr>
            <p:ph idx="1"/>
          </p:nvPr>
        </p:nvSpPr>
        <p:spPr/>
        <p:txBody>
          <a:bodyPr/>
          <a:lstStyle/>
          <a:p>
            <a:pPr marL="68580" indent="0">
              <a:buNone/>
            </a:pPr>
            <a:r>
              <a:rPr lang="en-US" dirty="0"/>
              <a:t>Semantic  analysis and code generation can be described in terms of annotation, or “decoration” of a parse or syntax tree</a:t>
            </a:r>
          </a:p>
          <a:p>
            <a:pPr marL="68580" indent="0">
              <a:buNone/>
            </a:pPr>
            <a:endParaRPr lang="en-US" dirty="0"/>
          </a:p>
          <a:p>
            <a:pPr marL="68580" indent="0">
              <a:buNone/>
            </a:pPr>
            <a:r>
              <a:rPr lang="en-US" dirty="0"/>
              <a:t>Attribute grammars provide a formal framework for decorating such a tree</a:t>
            </a:r>
          </a:p>
          <a:p>
            <a:pPr marL="68580" indent="0">
              <a:buNone/>
            </a:pPr>
            <a:endParaRPr lang="en-US" dirty="0"/>
          </a:p>
        </p:txBody>
      </p:sp>
      <p:sp>
        <p:nvSpPr>
          <p:cNvPr id="4" name="Slide Number Placeholder 3">
            <a:extLst>
              <a:ext uri="{FF2B5EF4-FFF2-40B4-BE49-F238E27FC236}">
                <a16:creationId xmlns:a16="http://schemas.microsoft.com/office/drawing/2014/main" id="{6847368F-78D7-4014-95A6-0118EE0E76D0}"/>
              </a:ext>
            </a:extLst>
          </p:cNvPr>
          <p:cNvSpPr>
            <a:spLocks noGrp="1"/>
          </p:cNvSpPr>
          <p:nvPr>
            <p:ph type="sldNum" sz="quarter" idx="12"/>
          </p:nvPr>
        </p:nvSpPr>
        <p:spPr/>
        <p:txBody>
          <a:bodyPr/>
          <a:lstStyle/>
          <a:p>
            <a:fld id="{C10A1E74-7B78-456B-B49E-55243566964C}" type="slidenum">
              <a:rPr lang="en-US" smtClean="0"/>
              <a:pPr/>
              <a:t>5</a:t>
            </a:fld>
            <a:endParaRPr lang="en-US"/>
          </a:p>
        </p:txBody>
      </p:sp>
    </p:spTree>
    <p:extLst>
      <p:ext uri="{BB962C8B-B14F-4D97-AF65-F5344CB8AC3E}">
        <p14:creationId xmlns:p14="http://schemas.microsoft.com/office/powerpoint/2010/main" val="19632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p:spPr>
        <p:txBody>
          <a:bodyPr>
            <a:normAutofit fontScale="90000"/>
          </a:bodyPr>
          <a:lstStyle/>
          <a:p>
            <a:r>
              <a:rPr lang="en-US" dirty="0"/>
              <a:t>Example Context-Free Grammar</a:t>
            </a:r>
          </a:p>
        </p:txBody>
      </p:sp>
      <p:sp>
        <p:nvSpPr>
          <p:cNvPr id="3" name="Content Placeholder 2"/>
          <p:cNvSpPr>
            <a:spLocks noGrp="1"/>
          </p:cNvSpPr>
          <p:nvPr>
            <p:ph idx="1"/>
          </p:nvPr>
        </p:nvSpPr>
        <p:spPr>
          <a:xfrm>
            <a:off x="990600" y="1828800"/>
            <a:ext cx="6830209" cy="4003829"/>
          </a:xfrm>
        </p:spPr>
        <p:txBody>
          <a:bodyPr>
            <a:normAutofit lnSpcReduction="10000"/>
          </a:bodyPr>
          <a:lstStyle/>
          <a:p>
            <a:pPr marL="68580" indent="0">
              <a:buNone/>
            </a:pPr>
            <a:r>
              <a:rPr lang="en-US" sz="3200"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E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E + T</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E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E – T</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E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T</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T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T * F</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T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T / F</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T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F</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F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 F</a:t>
            </a:r>
            <a:endParaRPr lang="en-US" dirty="0">
              <a:latin typeface="Courier New" pitchFamily="49" charset="0"/>
              <a:sym typeface="Courier New" pitchFamily="49" charset="0"/>
            </a:endParaRPr>
          </a:p>
          <a:p>
            <a:pPr marL="68580" indent="0">
              <a:buNone/>
            </a:pPr>
            <a:endParaRPr lang="en-US" dirty="0"/>
          </a:p>
          <a:p>
            <a:pPr marL="68580" indent="0">
              <a:buNone/>
            </a:pPr>
            <a:r>
              <a:rPr lang="en-US" dirty="0"/>
              <a:t>Says nothing about what the program means</a:t>
            </a:r>
          </a:p>
        </p:txBody>
      </p:sp>
      <p:sp>
        <p:nvSpPr>
          <p:cNvPr id="4" name="Slide Number Placeholder 3">
            <a:extLst>
              <a:ext uri="{FF2B5EF4-FFF2-40B4-BE49-F238E27FC236}">
                <a16:creationId xmlns:a16="http://schemas.microsoft.com/office/drawing/2014/main" id="{868D2D55-FBCB-44F6-8074-0AA1A931C694}"/>
              </a:ext>
            </a:extLst>
          </p:cNvPr>
          <p:cNvSpPr>
            <a:spLocks noGrp="1"/>
          </p:cNvSpPr>
          <p:nvPr>
            <p:ph type="sldNum" sz="quarter" idx="12"/>
          </p:nvPr>
        </p:nvSpPr>
        <p:spPr/>
        <p:txBody>
          <a:bodyPr/>
          <a:lstStyle/>
          <a:p>
            <a:fld id="{C10A1E74-7B78-456B-B49E-55243566964C}" type="slidenum">
              <a:rPr lang="en-US" smtClean="0"/>
              <a:pPr/>
              <a:t>6</a:t>
            </a:fld>
            <a:endParaRPr lang="en-US"/>
          </a:p>
        </p:txBody>
      </p:sp>
    </p:spTree>
    <p:extLst>
      <p:ext uri="{BB962C8B-B14F-4D97-AF65-F5344CB8AC3E}">
        <p14:creationId xmlns:p14="http://schemas.microsoft.com/office/powerpoint/2010/main" val="3404615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1143000"/>
          </a:xfrm>
        </p:spPr>
        <p:txBody>
          <a:bodyPr>
            <a:normAutofit fontScale="90000"/>
          </a:bodyPr>
          <a:lstStyle/>
          <a:p>
            <a:r>
              <a:rPr lang="en-US" dirty="0"/>
              <a:t>Example Attribute Grammar</a:t>
            </a:r>
          </a:p>
        </p:txBody>
      </p:sp>
      <p:sp>
        <p:nvSpPr>
          <p:cNvPr id="3" name="Content Placeholder 2"/>
          <p:cNvSpPr>
            <a:spLocks noGrp="1"/>
          </p:cNvSpPr>
          <p:nvPr>
            <p:ph idx="1"/>
          </p:nvPr>
        </p:nvSpPr>
        <p:spPr>
          <a:xfrm>
            <a:off x="1066800" y="1905000"/>
            <a:ext cx="6777317" cy="3508977"/>
          </a:xfrm>
        </p:spPr>
        <p:txBody>
          <a:bodyPr>
            <a:normAutofit fontScale="70000" lnSpcReduction="20000"/>
          </a:bodyPr>
          <a:lstStyle/>
          <a:p>
            <a:pPr marL="68580" indent="0">
              <a:buNone/>
            </a:pPr>
            <a:r>
              <a:rPr lang="en-US" sz="3200"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E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E + T</a:t>
            </a:r>
          </a:p>
          <a:p>
            <a:pPr marL="68580" indent="0">
              <a:buNone/>
            </a:pPr>
            <a:r>
              <a:rPr lang="en-US" dirty="0">
                <a:latin typeface="Courier New" pitchFamily="49" charset="0"/>
                <a:cs typeface="Courier New" pitchFamily="49" charset="0"/>
                <a:sym typeface="Courier New" pitchFamily="49" charset="0"/>
              </a:rPr>
              <a:t>		E1.val = E2.val + </a:t>
            </a:r>
            <a:r>
              <a:rPr lang="en-US" dirty="0" err="1">
                <a:latin typeface="Courier New" pitchFamily="49" charset="0"/>
                <a:cs typeface="Courier New" pitchFamily="49" charset="0"/>
                <a:sym typeface="Courier New" pitchFamily="49" charset="0"/>
              </a:rPr>
              <a:t>T.val</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E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E – T</a:t>
            </a:r>
          </a:p>
          <a:p>
            <a:pPr marL="68580" indent="0">
              <a:buNone/>
            </a:pPr>
            <a:r>
              <a:rPr lang="en-US" dirty="0">
                <a:latin typeface="Courier New" pitchFamily="49" charset="0"/>
                <a:cs typeface="Courier New" pitchFamily="49" charset="0"/>
                <a:sym typeface="Courier New" pitchFamily="49" charset="0"/>
              </a:rPr>
              <a:t>		E1.val = E2.val - </a:t>
            </a:r>
            <a:r>
              <a:rPr lang="en-US" dirty="0" err="1">
                <a:latin typeface="Courier New" pitchFamily="49" charset="0"/>
                <a:cs typeface="Courier New" pitchFamily="49" charset="0"/>
                <a:sym typeface="Courier New" pitchFamily="49" charset="0"/>
              </a:rPr>
              <a:t>T.val</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E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T</a:t>
            </a:r>
          </a:p>
          <a:p>
            <a:pPr marL="68580" indent="0">
              <a:buNone/>
            </a:pPr>
            <a:r>
              <a:rPr lang="en-US" dirty="0">
                <a:latin typeface="Courier New" pitchFamily="49" charset="0"/>
                <a:cs typeface="Courier New" pitchFamily="49" charset="0"/>
                <a:sym typeface="Courier New" pitchFamily="49" charset="0"/>
              </a:rPr>
              <a:t>		 </a:t>
            </a:r>
            <a:r>
              <a:rPr lang="en-US" dirty="0" err="1">
                <a:latin typeface="Courier New" pitchFamily="49" charset="0"/>
                <a:cs typeface="Courier New" pitchFamily="49" charset="0"/>
                <a:sym typeface="Courier New" pitchFamily="49" charset="0"/>
              </a:rPr>
              <a:t>E.val</a:t>
            </a:r>
            <a:r>
              <a:rPr lang="en-US" dirty="0">
                <a:latin typeface="Courier New" pitchFamily="49" charset="0"/>
                <a:cs typeface="Courier New" pitchFamily="49" charset="0"/>
                <a:sym typeface="Courier New" pitchFamily="49" charset="0"/>
              </a:rPr>
              <a:t>  = </a:t>
            </a:r>
            <a:r>
              <a:rPr lang="en-US" dirty="0" err="1">
                <a:latin typeface="Courier New" pitchFamily="49" charset="0"/>
                <a:cs typeface="Courier New" pitchFamily="49" charset="0"/>
                <a:sym typeface="Courier New" pitchFamily="49" charset="0"/>
              </a:rPr>
              <a:t>T.val</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T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T * F</a:t>
            </a:r>
          </a:p>
          <a:p>
            <a:pPr marL="68580" indent="0">
              <a:buNone/>
            </a:pPr>
            <a:r>
              <a:rPr lang="en-US" dirty="0">
                <a:latin typeface="Courier New" pitchFamily="49" charset="0"/>
                <a:cs typeface="Courier New" pitchFamily="49" charset="0"/>
                <a:sym typeface="Courier New" pitchFamily="49" charset="0"/>
              </a:rPr>
              <a:t>		 T1.val = T2.val * </a:t>
            </a:r>
            <a:r>
              <a:rPr lang="en-US" dirty="0" err="1">
                <a:latin typeface="Courier New" pitchFamily="49" charset="0"/>
                <a:cs typeface="Courier New" pitchFamily="49" charset="0"/>
                <a:sym typeface="Courier New" pitchFamily="49" charset="0"/>
              </a:rPr>
              <a:t>F.val</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T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T / F</a:t>
            </a:r>
          </a:p>
          <a:p>
            <a:pPr marL="68580" indent="0">
              <a:buNone/>
            </a:pPr>
            <a:r>
              <a:rPr lang="en-US" dirty="0">
                <a:latin typeface="Courier New" pitchFamily="49" charset="0"/>
                <a:cs typeface="Courier New" pitchFamily="49" charset="0"/>
                <a:sym typeface="Courier New" pitchFamily="49" charset="0"/>
              </a:rPr>
              <a:t>		 T1.val = T2.val / </a:t>
            </a:r>
            <a:r>
              <a:rPr lang="en-US" dirty="0" err="1">
                <a:latin typeface="Courier New" pitchFamily="49" charset="0"/>
                <a:cs typeface="Courier New" pitchFamily="49" charset="0"/>
                <a:sym typeface="Courier New" pitchFamily="49" charset="0"/>
              </a:rPr>
              <a:t>F.val</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T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F</a:t>
            </a:r>
          </a:p>
          <a:p>
            <a:pPr marL="68580" indent="0">
              <a:buNone/>
            </a:pPr>
            <a:r>
              <a:rPr lang="en-US" dirty="0">
                <a:latin typeface="Courier New" pitchFamily="49" charset="0"/>
                <a:cs typeface="Courier New" pitchFamily="49" charset="0"/>
                <a:sym typeface="Courier New" pitchFamily="49" charset="0"/>
              </a:rPr>
              <a:t>		 </a:t>
            </a:r>
            <a:r>
              <a:rPr lang="en-US" dirty="0" err="1">
                <a:latin typeface="Courier New" pitchFamily="49" charset="0"/>
                <a:cs typeface="Courier New" pitchFamily="49" charset="0"/>
                <a:sym typeface="Courier New" pitchFamily="49" charset="0"/>
              </a:rPr>
              <a:t>T.val</a:t>
            </a:r>
            <a:r>
              <a:rPr lang="en-US" dirty="0">
                <a:latin typeface="Courier New" pitchFamily="49" charset="0"/>
                <a:cs typeface="Courier New" pitchFamily="49" charset="0"/>
                <a:sym typeface="Courier New" pitchFamily="49" charset="0"/>
              </a:rPr>
              <a:t>  = </a:t>
            </a:r>
            <a:r>
              <a:rPr lang="en-US" dirty="0" err="1">
                <a:latin typeface="Courier New" pitchFamily="49" charset="0"/>
                <a:cs typeface="Courier New" pitchFamily="49" charset="0"/>
                <a:sym typeface="Courier New" pitchFamily="49" charset="0"/>
              </a:rPr>
              <a:t>F.val</a:t>
            </a:r>
            <a:br>
              <a:rPr lang="en-US" dirty="0">
                <a:latin typeface="Courier New" pitchFamily="49" charset="0"/>
                <a:sym typeface="Courier New" pitchFamily="49" charset="0"/>
              </a:rPr>
            </a:br>
            <a:r>
              <a:rPr lang="en-US" dirty="0">
                <a:latin typeface="Courier New" pitchFamily="49" charset="0"/>
                <a:sym typeface="Courier New" pitchFamily="49" charset="0"/>
              </a:rPr>
              <a:t>	</a:t>
            </a:r>
            <a:r>
              <a:rPr lang="en-US" dirty="0">
                <a:latin typeface="Courier New" pitchFamily="49" charset="0"/>
                <a:cs typeface="Courier New" pitchFamily="49" charset="0"/>
                <a:sym typeface="Courier New" pitchFamily="49" charset="0"/>
              </a:rPr>
              <a:t>F </a:t>
            </a:r>
            <a:r>
              <a:rPr lang="en-US" dirty="0">
                <a:latin typeface="Courier New" pitchFamily="49" charset="0"/>
                <a:sym typeface="Symbol" pitchFamily="18" charset="2"/>
              </a:rPr>
              <a:t>→</a:t>
            </a:r>
            <a:r>
              <a:rPr lang="en-US" dirty="0">
                <a:latin typeface="Courier New" pitchFamily="49" charset="0"/>
                <a:cs typeface="Courier New" pitchFamily="49" charset="0"/>
                <a:sym typeface="Courier New" pitchFamily="49" charset="0"/>
              </a:rPr>
              <a:t> - F</a:t>
            </a:r>
            <a:endParaRPr lang="en-US" dirty="0">
              <a:latin typeface="Courier New" pitchFamily="49" charset="0"/>
              <a:sym typeface="Courier New" pitchFamily="49" charset="0"/>
            </a:endParaRPr>
          </a:p>
          <a:p>
            <a:pPr marL="1892808" lvl="8" indent="0">
              <a:buNone/>
            </a:pPr>
            <a:r>
              <a:rPr lang="en-US" sz="2400" dirty="0">
                <a:latin typeface="Courier New" pitchFamily="49" charset="0"/>
                <a:cs typeface="Courier New" pitchFamily="49" charset="0"/>
                <a:sym typeface="Courier New" pitchFamily="49" charset="0"/>
              </a:rPr>
              <a:t>F1.val = - F2.val</a:t>
            </a:r>
            <a:endParaRPr lang="en-US" sz="2400" dirty="0">
              <a:latin typeface="Courier New" pitchFamily="49" charset="0"/>
              <a:cs typeface="Courier New" pitchFamily="49" charset="0"/>
            </a:endParaRPr>
          </a:p>
        </p:txBody>
      </p:sp>
      <p:sp>
        <p:nvSpPr>
          <p:cNvPr id="4" name="Slide Number Placeholder 3">
            <a:extLst>
              <a:ext uri="{FF2B5EF4-FFF2-40B4-BE49-F238E27FC236}">
                <a16:creationId xmlns:a16="http://schemas.microsoft.com/office/drawing/2014/main" id="{348B5033-F5A8-465F-A68D-2EACE7EE3AC7}"/>
              </a:ext>
            </a:extLst>
          </p:cNvPr>
          <p:cNvSpPr>
            <a:spLocks noGrp="1"/>
          </p:cNvSpPr>
          <p:nvPr>
            <p:ph type="sldNum" sz="quarter" idx="12"/>
          </p:nvPr>
        </p:nvSpPr>
        <p:spPr/>
        <p:txBody>
          <a:bodyPr/>
          <a:lstStyle/>
          <a:p>
            <a:fld id="{C10A1E74-7B78-456B-B49E-55243566964C}" type="slidenum">
              <a:rPr lang="en-US" smtClean="0"/>
              <a:pPr/>
              <a:t>7</a:t>
            </a:fld>
            <a:endParaRPr lang="en-US"/>
          </a:p>
        </p:txBody>
      </p:sp>
    </p:spTree>
    <p:extLst>
      <p:ext uri="{BB962C8B-B14F-4D97-AF65-F5344CB8AC3E}">
        <p14:creationId xmlns:p14="http://schemas.microsoft.com/office/powerpoint/2010/main" val="368691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024744" cy="1143000"/>
          </a:xfrm>
        </p:spPr>
        <p:txBody>
          <a:bodyPr>
            <a:normAutofit fontScale="90000"/>
          </a:bodyPr>
          <a:lstStyle/>
          <a:p>
            <a:r>
              <a:rPr lang="en-US" dirty="0"/>
              <a:t>Evaluating Attribute Grammars</a:t>
            </a:r>
          </a:p>
        </p:txBody>
      </p:sp>
      <p:sp>
        <p:nvSpPr>
          <p:cNvPr id="3" name="Content Placeholder 2"/>
          <p:cNvSpPr>
            <a:spLocks noGrp="1"/>
          </p:cNvSpPr>
          <p:nvPr>
            <p:ph idx="1"/>
          </p:nvPr>
        </p:nvSpPr>
        <p:spPr>
          <a:xfrm>
            <a:off x="914400" y="1752600"/>
            <a:ext cx="7467600" cy="4080029"/>
          </a:xfrm>
        </p:spPr>
        <p:txBody>
          <a:bodyPr>
            <a:normAutofit fontScale="92500" lnSpcReduction="20000"/>
          </a:bodyPr>
          <a:lstStyle/>
          <a:p>
            <a:pPr marL="68580" indent="0">
              <a:buNone/>
            </a:pPr>
            <a:r>
              <a:rPr lang="en-US" dirty="0"/>
              <a:t>Attribute grammar variables can be characterized as: </a:t>
            </a:r>
          </a:p>
          <a:p>
            <a:pPr lvl="0"/>
            <a:r>
              <a:rPr lang="en-US" dirty="0"/>
              <a:t>Intrinsic – look-up value</a:t>
            </a:r>
          </a:p>
          <a:p>
            <a:pPr lvl="0"/>
            <a:r>
              <a:rPr lang="en-US" dirty="0"/>
              <a:t>Synthesized – Variables on the left side of a production get attribute values calculated from values on the right side of the production. In other words, attribute values come from values lower in the parse tree. </a:t>
            </a:r>
          </a:p>
          <a:p>
            <a:pPr lvl="0"/>
            <a:r>
              <a:rPr lang="en-US" dirty="0"/>
              <a:t>Inherited – Variables on the right side of a production get attribute values from items on the left side of the production or items to the left of the variable. In other words, values come from parents or siblings on the right in the parse tree. </a:t>
            </a:r>
          </a:p>
          <a:p>
            <a:pPr marL="68580" indent="0">
              <a:buNone/>
            </a:pPr>
            <a:endParaRPr lang="en-US" dirty="0"/>
          </a:p>
        </p:txBody>
      </p:sp>
      <p:sp>
        <p:nvSpPr>
          <p:cNvPr id="4" name="Slide Number Placeholder 3">
            <a:extLst>
              <a:ext uri="{FF2B5EF4-FFF2-40B4-BE49-F238E27FC236}">
                <a16:creationId xmlns:a16="http://schemas.microsoft.com/office/drawing/2014/main" id="{7F78626D-6946-480E-ACF4-76D66F8AB117}"/>
              </a:ext>
            </a:extLst>
          </p:cNvPr>
          <p:cNvSpPr>
            <a:spLocks noGrp="1"/>
          </p:cNvSpPr>
          <p:nvPr>
            <p:ph type="sldNum" sz="quarter" idx="12"/>
          </p:nvPr>
        </p:nvSpPr>
        <p:spPr/>
        <p:txBody>
          <a:bodyPr/>
          <a:lstStyle/>
          <a:p>
            <a:fld id="{C10A1E74-7B78-456B-B49E-55243566964C}" type="slidenum">
              <a:rPr lang="en-US" smtClean="0"/>
              <a:pPr/>
              <a:t>8</a:t>
            </a:fld>
            <a:endParaRPr lang="en-US"/>
          </a:p>
        </p:txBody>
      </p:sp>
    </p:spTree>
    <p:extLst>
      <p:ext uri="{BB962C8B-B14F-4D97-AF65-F5344CB8AC3E}">
        <p14:creationId xmlns:p14="http://schemas.microsoft.com/office/powerpoint/2010/main" val="41526147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8600"/>
            <a:ext cx="7024744" cy="1143000"/>
          </a:xfrm>
        </p:spPr>
        <p:txBody>
          <a:bodyPr/>
          <a:lstStyle/>
          <a:p>
            <a:r>
              <a:rPr lang="en-US" dirty="0"/>
              <a:t>Synthesized Attributes</a:t>
            </a:r>
          </a:p>
        </p:txBody>
      </p:sp>
      <p:sp>
        <p:nvSpPr>
          <p:cNvPr id="3" name="Content Placeholder 2"/>
          <p:cNvSpPr>
            <a:spLocks noGrp="1"/>
          </p:cNvSpPr>
          <p:nvPr>
            <p:ph idx="1"/>
          </p:nvPr>
        </p:nvSpPr>
        <p:spPr>
          <a:xfrm>
            <a:off x="4648200" y="3025476"/>
            <a:ext cx="3553609" cy="1241723"/>
          </a:xfrm>
        </p:spPr>
        <p:txBody>
          <a:bodyPr>
            <a:normAutofit fontScale="70000" lnSpcReduction="20000"/>
          </a:bodyPr>
          <a:lstStyle/>
          <a:p>
            <a:pPr marL="68580" indent="0">
              <a:buNone/>
            </a:pPr>
            <a:r>
              <a:rPr lang="en-US" dirty="0"/>
              <a:t>Simple attribute grammar for constant expressions using standard arithmetic operations</a:t>
            </a:r>
          </a:p>
          <a:p>
            <a:pPr marL="68580" indent="0">
              <a:buNone/>
            </a:pPr>
            <a:endParaRPr lang="en-US" dirty="0"/>
          </a:p>
          <a:p>
            <a:pPr marL="68580" indent="0">
              <a:buNone/>
            </a:pPr>
            <a:r>
              <a:rPr lang="en-US" dirty="0"/>
              <a:t>Figure 4.1, page 186</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1329" y="1295400"/>
            <a:ext cx="3674471" cy="5053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Slide Number Placeholder 3">
            <a:extLst>
              <a:ext uri="{FF2B5EF4-FFF2-40B4-BE49-F238E27FC236}">
                <a16:creationId xmlns:a16="http://schemas.microsoft.com/office/drawing/2014/main" id="{E2C8321D-7831-4EB2-ABC0-7C962C88E743}"/>
              </a:ext>
            </a:extLst>
          </p:cNvPr>
          <p:cNvSpPr>
            <a:spLocks noGrp="1"/>
          </p:cNvSpPr>
          <p:nvPr>
            <p:ph type="sldNum" sz="quarter" idx="12"/>
          </p:nvPr>
        </p:nvSpPr>
        <p:spPr/>
        <p:txBody>
          <a:bodyPr/>
          <a:lstStyle/>
          <a:p>
            <a:fld id="{C10A1E74-7B78-456B-B49E-55243566964C}" type="slidenum">
              <a:rPr lang="en-US" smtClean="0"/>
              <a:pPr/>
              <a:t>9</a:t>
            </a:fld>
            <a:endParaRPr lang="en-US"/>
          </a:p>
        </p:txBody>
      </p:sp>
    </p:spTree>
    <p:extLst>
      <p:ext uri="{BB962C8B-B14F-4D97-AF65-F5344CB8AC3E}">
        <p14:creationId xmlns:p14="http://schemas.microsoft.com/office/powerpoint/2010/main" val="1344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2039</TotalTime>
  <Words>510</Words>
  <Application>Microsoft Office PowerPoint</Application>
  <PresentationFormat>On-screen Show (4:3)</PresentationFormat>
  <Paragraphs>67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Century Gothic</vt:lpstr>
      <vt:lpstr>Courier New</vt:lpstr>
      <vt:lpstr>Symbol</vt:lpstr>
      <vt:lpstr>Wingdings 2</vt:lpstr>
      <vt:lpstr>Austin</vt:lpstr>
      <vt:lpstr>Programming Languages</vt:lpstr>
      <vt:lpstr>Objective</vt:lpstr>
      <vt:lpstr>Syntax and Semantics</vt:lpstr>
      <vt:lpstr>Non-Syntax Items</vt:lpstr>
      <vt:lpstr>Attribute Grammars</vt:lpstr>
      <vt:lpstr>Example Context-Free Grammar</vt:lpstr>
      <vt:lpstr>Example Attribute Grammar</vt:lpstr>
      <vt:lpstr>Evaluating Attribute Grammars</vt:lpstr>
      <vt:lpstr>Synthesized Attributes</vt:lpstr>
      <vt:lpstr>Evaluating Attributes</vt:lpstr>
      <vt:lpstr>Synthesized &amp; Inherited Attributes</vt:lpstr>
      <vt:lpstr>Evaluating Attributes - Example</vt:lpstr>
    </vt:vector>
  </TitlesOfParts>
  <Company>Montana Tech The University of Montana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Programming Languages</dc:title>
  <dc:creator>cschahczenski</dc:creator>
  <cp:lastModifiedBy>Schahczenski, Celia</cp:lastModifiedBy>
  <cp:revision>178</cp:revision>
  <cp:lastPrinted>2020-11-09T18:48:26Z</cp:lastPrinted>
  <dcterms:created xsi:type="dcterms:W3CDTF">2010-08-23T17:47:55Z</dcterms:created>
  <dcterms:modified xsi:type="dcterms:W3CDTF">2021-11-15T19:48:49Z</dcterms:modified>
</cp:coreProperties>
</file>