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2589-913B-40D1-B230-B4EC95EE86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DAD5-0A45-4E23-A37D-546E270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1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2589-913B-40D1-B230-B4EC95EE86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DAD5-0A45-4E23-A37D-546E270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8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2589-913B-40D1-B230-B4EC95EE86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DAD5-0A45-4E23-A37D-546E270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2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2589-913B-40D1-B230-B4EC95EE86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DAD5-0A45-4E23-A37D-546E270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1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2589-913B-40D1-B230-B4EC95EE86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DAD5-0A45-4E23-A37D-546E270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9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2589-913B-40D1-B230-B4EC95EE86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DAD5-0A45-4E23-A37D-546E270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2589-913B-40D1-B230-B4EC95EE86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DAD5-0A45-4E23-A37D-546E270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9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2589-913B-40D1-B230-B4EC95EE86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DAD5-0A45-4E23-A37D-546E270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9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2589-913B-40D1-B230-B4EC95EE86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DAD5-0A45-4E23-A37D-546E270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2589-913B-40D1-B230-B4EC95EE86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DAD5-0A45-4E23-A37D-546E270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2589-913B-40D1-B230-B4EC95EE86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DAD5-0A45-4E23-A37D-546E270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7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2589-913B-40D1-B230-B4EC95EE86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2DAD5-0A45-4E23-A37D-546E270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5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90600" y="1630363"/>
            <a:ext cx="7947025" cy="1563687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 Language</a:t>
            </a:r>
            <a:endParaRPr lang="en-US" dirty="0"/>
          </a:p>
        </p:txBody>
      </p:sp>
      <p:pic>
        <p:nvPicPr>
          <p:cNvPr id="5" name="Picture 3" descr="monke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551238"/>
            <a:ext cx="3024187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3418" y="548167"/>
            <a:ext cx="8452879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i;main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(){for(;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["]&lt;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;++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){--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;}"];read('-'-'-',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+++"hell\ 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o, world!\\n",'/'/'/'));}read(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j,i,p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){write(j/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p+p,i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---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j,i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);} </a:t>
            </a:r>
          </a:p>
          <a:p>
            <a:pPr>
              <a:buNone/>
            </a:pPr>
            <a:endParaRPr lang="en-US" sz="1400" b="1" dirty="0" smtClean="0"/>
          </a:p>
          <a:p>
            <a:pPr algn="r">
              <a:buNone/>
            </a:pPr>
            <a:r>
              <a:rPr lang="en-US" sz="1400" b="1" dirty="0" smtClean="0"/>
              <a:t>-- </a:t>
            </a:r>
            <a:r>
              <a:rPr lang="en-US" sz="1400" b="1" dirty="0"/>
              <a:t>Dishonorable mention, Obfuscated C Code Contest, 1984. </a:t>
            </a:r>
          </a:p>
          <a:p>
            <a:pPr algn="r">
              <a:buNone/>
            </a:pPr>
            <a:r>
              <a:rPr lang="en-US" sz="1400" b="1" dirty="0" smtClean="0"/>
              <a:t>(Author </a:t>
            </a:r>
            <a:r>
              <a:rPr lang="en-US" sz="1400" b="1" dirty="0"/>
              <a:t>requested anonymity</a:t>
            </a:r>
            <a:r>
              <a:rPr lang="en-US" sz="1400" b="1" dirty="0" smtClean="0"/>
              <a:t>.)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92872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13 - Variables and Operators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9F6BE3BE-302D-4A5A-B9EE-9D97187C8349}" type="slidenum">
              <a:rPr lang="en-US"/>
              <a:pPr/>
              <a:t>10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52462" y="281349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Scope: Local versus Global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90663"/>
            <a:ext cx="8234363" cy="51435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Extent of a variable/function’s availability in a program</a:t>
            </a:r>
          </a:p>
          <a:p>
            <a:r>
              <a:rPr lang="en-US" sz="2400" dirty="0" smtClean="0"/>
              <a:t>Local Variables (automatic)</a:t>
            </a:r>
          </a:p>
          <a:p>
            <a:pPr lvl="1"/>
            <a:r>
              <a:rPr lang="en-US" sz="2000" dirty="0" smtClean="0"/>
              <a:t>Declared at the beginning of a block</a:t>
            </a:r>
          </a:p>
          <a:p>
            <a:pPr lvl="1"/>
            <a:r>
              <a:rPr lang="en-US" sz="2000" dirty="0" smtClean="0"/>
              <a:t>Stored in activation record on the stack</a:t>
            </a:r>
          </a:p>
          <a:p>
            <a:pPr lvl="1"/>
            <a:r>
              <a:rPr lang="en-US" sz="2000" dirty="0" smtClean="0"/>
              <a:t>Scope is from point of declaration to the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/>
              <a:t>	end of the block</a:t>
            </a:r>
          </a:p>
          <a:p>
            <a:pPr lvl="1"/>
            <a:r>
              <a:rPr lang="en-US" sz="2000" dirty="0" smtClean="0"/>
              <a:t>Un-initialized</a:t>
            </a:r>
          </a:p>
          <a:p>
            <a:r>
              <a:rPr lang="en-US" sz="2400" dirty="0" smtClean="0"/>
              <a:t>Global Variables (static)</a:t>
            </a:r>
          </a:p>
          <a:p>
            <a:pPr lvl="1"/>
            <a:r>
              <a:rPr lang="en-US" sz="2000" dirty="0" smtClean="0"/>
              <a:t>Declared outside of a function</a:t>
            </a:r>
          </a:p>
          <a:p>
            <a:pPr lvl="1"/>
            <a:r>
              <a:rPr lang="en-US" sz="2000" dirty="0" smtClean="0"/>
              <a:t>Stored in Global Data Section of memory</a:t>
            </a:r>
          </a:p>
          <a:p>
            <a:pPr lvl="1"/>
            <a:r>
              <a:rPr lang="en-US" sz="2000" dirty="0" smtClean="0"/>
              <a:t>Scope is from point of declaration to the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/>
              <a:t>	end of the program</a:t>
            </a:r>
          </a:p>
          <a:p>
            <a:pPr lvl="1"/>
            <a:r>
              <a:rPr lang="en-US" sz="2000" dirty="0" smtClean="0"/>
              <a:t>May be initialized to zero</a:t>
            </a:r>
            <a:endParaRPr lang="en-US" sz="20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711950" y="2230438"/>
            <a:ext cx="23383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ED181E"/>
                </a:solidFill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1600" b="1">
                <a:latin typeface="Courier New" pitchFamily="49" charset="0"/>
              </a:rPr>
              <a:t>  // begin block</a:t>
            </a:r>
            <a:br>
              <a:rPr lang="en-US" sz="1600" b="1">
                <a:latin typeface="Courier New" pitchFamily="49" charset="0"/>
              </a:rPr>
            </a:br>
            <a:r>
              <a:rPr lang="en-US" sz="1600" b="1">
                <a:latin typeface="Courier New" pitchFamily="49" charset="0"/>
              </a:rPr>
              <a:t>  int chimp;</a:t>
            </a:r>
            <a:br>
              <a:rPr lang="en-US" sz="1600" b="1">
                <a:latin typeface="Courier New" pitchFamily="49" charset="0"/>
              </a:rPr>
            </a:br>
            <a:r>
              <a:rPr lang="en-US" sz="1600" b="1">
                <a:latin typeface="Courier New" pitchFamily="49" charset="0"/>
              </a:rPr>
              <a:t>  ...</a:t>
            </a:r>
            <a:br>
              <a:rPr lang="en-US" sz="1600" b="1">
                <a:latin typeface="Courier New" pitchFamily="49" charset="0"/>
              </a:rPr>
            </a:br>
            <a:r>
              <a:rPr lang="en-US" b="1">
                <a:solidFill>
                  <a:srgbClr val="ED181E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Scope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711950" y="4811713"/>
            <a:ext cx="23383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latin typeface="Courier New" pitchFamily="49" charset="0"/>
              </a:rPr>
              <a:t>int chimp;</a:t>
            </a:r>
          </a:p>
          <a:p>
            <a:pPr eaLnBrk="0" hangingPunct="0"/>
            <a:r>
              <a:rPr lang="en-US" b="1">
                <a:solidFill>
                  <a:srgbClr val="ED181E"/>
                </a:solidFill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1600" b="1">
                <a:latin typeface="Courier New" pitchFamily="49" charset="0"/>
              </a:rPr>
              <a:t>  // begin block</a:t>
            </a:r>
            <a:br>
              <a:rPr lang="en-US" sz="1600" b="1">
                <a:latin typeface="Courier New" pitchFamily="49" charset="0"/>
              </a:rPr>
            </a:br>
            <a:r>
              <a:rPr lang="en-US" sz="1600" b="1">
                <a:latin typeface="Courier New" pitchFamily="49" charset="0"/>
              </a:rPr>
              <a:t>  ...</a:t>
            </a:r>
            <a:br>
              <a:rPr lang="en-US" sz="1600" b="1">
                <a:latin typeface="Courier New" pitchFamily="49" charset="0"/>
              </a:rPr>
            </a:br>
            <a:r>
              <a:rPr lang="en-US" b="1">
                <a:solidFill>
                  <a:srgbClr val="ED181E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250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13 - Variables and Operators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A07884B5-7A9A-4CD0-AC3D-E73313C4879F}" type="slidenum">
              <a:rPr lang="en-US"/>
              <a:pPr/>
              <a:t>11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381000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Literals/ Constants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11288"/>
            <a:ext cx="8164513" cy="49387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Literal Values</a:t>
            </a:r>
          </a:p>
          <a:p>
            <a:pPr lvl="1"/>
            <a:r>
              <a:rPr lang="en-US" sz="2000" dirty="0" smtClean="0"/>
              <a:t>Unnamed constant values used in programs</a:t>
            </a:r>
          </a:p>
          <a:p>
            <a:pPr lvl="1"/>
            <a:r>
              <a:rPr lang="en-US" sz="2000" b="1" dirty="0" smtClean="0">
                <a:latin typeface="Courier New" pitchFamily="49" charset="0"/>
              </a:rPr>
              <a:t>area = 3.14159 * radius * radius;</a:t>
            </a:r>
          </a:p>
          <a:p>
            <a:r>
              <a:rPr lang="en-US" sz="2400" dirty="0" smtClean="0"/>
              <a:t>Constant Variables</a:t>
            </a:r>
          </a:p>
          <a:p>
            <a:pPr lvl="1"/>
            <a:r>
              <a:rPr lang="en-US" sz="2000" dirty="0" smtClean="0"/>
              <a:t>Variable declarations prefixed with the </a:t>
            </a:r>
            <a:r>
              <a:rPr lang="en-US" sz="2000" dirty="0" err="1" smtClean="0">
                <a:latin typeface="Courier New" pitchFamily="49" charset="0"/>
              </a:rPr>
              <a:t>const</a:t>
            </a:r>
            <a:r>
              <a:rPr lang="en-US" sz="2000" dirty="0" smtClean="0"/>
              <a:t> qualifier</a:t>
            </a:r>
          </a:p>
          <a:p>
            <a:pPr lvl="1"/>
            <a:r>
              <a:rPr lang="en-US" sz="2000" dirty="0" smtClean="0"/>
              <a:t>Immutable named variables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</a:rPr>
              <a:t>const</a:t>
            </a:r>
            <a:r>
              <a:rPr lang="en-US" sz="2000" b="1" dirty="0" smtClean="0">
                <a:latin typeface="Courier New" pitchFamily="49" charset="0"/>
              </a:rPr>
              <a:t> double pi = 3.14159;</a:t>
            </a:r>
          </a:p>
          <a:p>
            <a:r>
              <a:rPr lang="en-US" sz="2400" dirty="0" smtClean="0"/>
              <a:t>Symbolic Values</a:t>
            </a:r>
          </a:p>
          <a:p>
            <a:pPr lvl="1"/>
            <a:r>
              <a:rPr lang="en-US" sz="2000" dirty="0" smtClean="0"/>
              <a:t>Created using preprocessor directive </a:t>
            </a:r>
            <a:r>
              <a:rPr lang="en-US" sz="2000" b="1" dirty="0" smtClean="0">
                <a:latin typeface="Courier New" pitchFamily="49" charset="0"/>
              </a:rPr>
              <a:t>#define</a:t>
            </a:r>
          </a:p>
          <a:p>
            <a:pPr lvl="1"/>
            <a:r>
              <a:rPr lang="en-US" sz="2000" b="1" dirty="0" smtClean="0">
                <a:latin typeface="Courier New" pitchFamily="49" charset="0"/>
              </a:rPr>
              <a:t>#define PI 3.14159</a:t>
            </a:r>
          </a:p>
          <a:p>
            <a:r>
              <a:rPr lang="en-US" sz="2400" dirty="0" smtClean="0"/>
              <a:t>How are the above the same?</a:t>
            </a:r>
          </a:p>
          <a:p>
            <a:r>
              <a:rPr lang="en-US" sz="2400" dirty="0" smtClean="0"/>
              <a:t>How are the above different?</a:t>
            </a:r>
          </a:p>
          <a:p>
            <a:pPr lvl="1"/>
            <a:endParaRPr lang="en-US" sz="2000" b="1" dirty="0">
              <a:latin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Variables</a:t>
            </a:r>
          </a:p>
        </p:txBody>
      </p:sp>
    </p:spTree>
    <p:extLst>
      <p:ext uri="{BB962C8B-B14F-4D97-AF65-F5344CB8AC3E}">
        <p14:creationId xmlns:p14="http://schemas.microsoft.com/office/powerpoint/2010/main" val="297633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13 - Variables and Operators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2FF36FD3-D2A6-429C-B108-08E2D5F5DFD3}" type="slidenum">
              <a:rPr lang="en-US"/>
              <a:pPr/>
              <a:t>12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8200" y="272112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Operators and Expressions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06400" y="1333500"/>
            <a:ext cx="8356600" cy="49355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smtClean="0"/>
              <a:t>Expressions are formed by combining variables with operators and ALWAYS return a single value in C.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i = 5;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i &lt; j;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a = (a &lt; b);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Operators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Assignment –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changes the values of variables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Arithmetic –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add, subtract, multiply, divide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Bitwise –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AND, OR, XOR, NOT, and shifts on Integers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Relational –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equality, inequality, less-than, etc.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Logical –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AND, OR, NOT on Booleans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Increment/Decrement</a:t>
            </a:r>
            <a:endParaRPr lang="en-US" sz="18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805488" y="3062288"/>
            <a:ext cx="3121025" cy="1323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C supports a rich set of operators that allow the programmer to manipulate variables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Operators</a:t>
            </a:r>
          </a:p>
        </p:txBody>
      </p:sp>
    </p:spTree>
    <p:extLst>
      <p:ext uri="{BB962C8B-B14F-4D97-AF65-F5344CB8AC3E}">
        <p14:creationId xmlns:p14="http://schemas.microsoft.com/office/powerpoint/2010/main" val="223348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13 - Variables and Operators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38444849-D285-4373-8E58-CBCC47BE4E14}" type="slidenum">
              <a:rPr lang="en-US"/>
              <a:pPr/>
              <a:t>13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36563" y="381000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Arithmetic / Relational Operators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27163"/>
            <a:ext cx="6551613" cy="50641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dirty="0" smtClean="0"/>
              <a:t>Arithmetic Operators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Add  (+), subtract  (–), multiply  (*), divide (/)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Integer;  5/3 = 1 (truncated to </a:t>
            </a:r>
            <a:r>
              <a:rPr lang="en-US" sz="1800" dirty="0" err="1" smtClean="0"/>
              <a:t>int</a:t>
            </a:r>
            <a:r>
              <a:rPr lang="en-US" sz="18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Floating point : 5.0 / 3.0 = 1.66666666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Modulus  (%)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Integer; remainder after integer division; 5 % 3 = 2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Relational operators return Boolean values: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0  if relation is FALSE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1  if relation is TRUE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Comparisons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x </a:t>
            </a:r>
            <a:r>
              <a:rPr lang="en-US" sz="1800" b="1" dirty="0" smtClean="0">
                <a:solidFill>
                  <a:schemeClr val="hlink"/>
                </a:solidFill>
              </a:rPr>
              <a:t>==</a:t>
            </a:r>
            <a:r>
              <a:rPr lang="en-US" sz="1800" dirty="0" smtClean="0"/>
              <a:t> y	equality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/>
              <a:t>x </a:t>
            </a:r>
            <a:r>
              <a:rPr lang="en-US" sz="1800" b="1" dirty="0" smtClean="0">
                <a:solidFill>
                  <a:schemeClr val="hlink"/>
                </a:solidFill>
              </a:rPr>
              <a:t>!=</a:t>
            </a:r>
            <a:r>
              <a:rPr lang="en-US" sz="1800" dirty="0" smtClean="0"/>
              <a:t> y	inequality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/>
              <a:t>x </a:t>
            </a:r>
            <a:r>
              <a:rPr lang="en-US" sz="1800" b="1" dirty="0" smtClean="0">
                <a:solidFill>
                  <a:schemeClr val="hlink"/>
                </a:solidFill>
              </a:rPr>
              <a:t>&lt;</a:t>
            </a:r>
            <a:r>
              <a:rPr lang="en-US" sz="1800" dirty="0" smtClean="0"/>
              <a:t> y	less-than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/>
              <a:t>x </a:t>
            </a:r>
            <a:r>
              <a:rPr lang="en-US" sz="1800" b="1" dirty="0" smtClean="0">
                <a:solidFill>
                  <a:schemeClr val="hlink"/>
                </a:solidFill>
              </a:rPr>
              <a:t>&lt;=</a:t>
            </a:r>
            <a:r>
              <a:rPr lang="en-US" sz="1800" dirty="0" smtClean="0"/>
              <a:t> y	less-than-or-equal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/>
              <a:t>x </a:t>
            </a:r>
            <a:r>
              <a:rPr lang="en-US" sz="1800" b="1" dirty="0" smtClean="0">
                <a:solidFill>
                  <a:schemeClr val="hlink"/>
                </a:solidFill>
              </a:rPr>
              <a:t>&gt;</a:t>
            </a:r>
            <a:r>
              <a:rPr lang="en-US" sz="1800" dirty="0" smtClean="0"/>
              <a:t> y	greater-than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/>
              <a:t>x </a:t>
            </a:r>
            <a:r>
              <a:rPr lang="en-US" sz="1800" b="1" dirty="0" smtClean="0">
                <a:solidFill>
                  <a:schemeClr val="hlink"/>
                </a:solidFill>
              </a:rPr>
              <a:t>&gt;=</a:t>
            </a:r>
            <a:r>
              <a:rPr lang="en-US" sz="1800" dirty="0" smtClean="0"/>
              <a:t> y	greater-than-or-equal</a:t>
            </a:r>
            <a:endParaRPr lang="en-US" sz="18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42225" y="1343025"/>
            <a:ext cx="1174750" cy="2238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x + 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x – 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x * 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x / 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x % y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Operators</a:t>
            </a:r>
          </a:p>
        </p:txBody>
      </p:sp>
    </p:spTree>
    <p:extLst>
      <p:ext uri="{BB962C8B-B14F-4D97-AF65-F5344CB8AC3E}">
        <p14:creationId xmlns:p14="http://schemas.microsoft.com/office/powerpoint/2010/main" val="181811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13 - Variables and Operators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965B5D7E-90AE-482C-BDB2-88D0F0607D11}" type="slidenum">
              <a:rPr lang="en-US"/>
              <a:pPr/>
              <a:t>14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31800" y="381000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Bitwise Operators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90663"/>
            <a:ext cx="8293100" cy="4673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Perform bitwise logical operations across individual bits of a value.</a:t>
            </a:r>
          </a:p>
          <a:p>
            <a:pPr lvl="1"/>
            <a:r>
              <a:rPr lang="en-US" sz="1800" smtClean="0"/>
              <a:t>AND      &amp;</a:t>
            </a:r>
          </a:p>
          <a:p>
            <a:pPr lvl="1"/>
            <a:r>
              <a:rPr lang="en-US" sz="1800" smtClean="0"/>
              <a:t>OR          |</a:t>
            </a:r>
          </a:p>
          <a:p>
            <a:pPr lvl="1"/>
            <a:r>
              <a:rPr lang="en-US" sz="1800" smtClean="0"/>
              <a:t>XOR       ^</a:t>
            </a:r>
          </a:p>
          <a:p>
            <a:pPr lvl="1"/>
            <a:r>
              <a:rPr lang="en-US" sz="1800" smtClean="0"/>
              <a:t>NOT       ~</a:t>
            </a:r>
          </a:p>
          <a:p>
            <a:pPr lvl="2">
              <a:buFont typeface="Wingdings" pitchFamily="2" charset="2"/>
              <a:buNone/>
            </a:pPr>
            <a:r>
              <a:rPr lang="en-US" smtClean="0"/>
              <a:t>(1’s complement)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z="2000" smtClean="0"/>
              <a:t>Shifts are bitwise operators</a:t>
            </a:r>
          </a:p>
          <a:p>
            <a:pPr lvl="1"/>
            <a:r>
              <a:rPr lang="en-US" sz="1800" smtClean="0"/>
              <a:t>SHIFT LEFT     &lt;&lt;</a:t>
            </a:r>
          </a:p>
          <a:p>
            <a:pPr lvl="1"/>
            <a:r>
              <a:rPr lang="en-US" sz="1800" smtClean="0"/>
              <a:t>SHIFT RIGHT   &gt;&gt;</a:t>
            </a:r>
          </a:p>
          <a:p>
            <a:pPr lvl="2">
              <a:buFont typeface="Wingdings" pitchFamily="2" charset="2"/>
              <a:buNone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675188" y="2125663"/>
            <a:ext cx="4033837" cy="2543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    x : 1 0 1 0 (binary)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    y : 1 1 0 0 (binary)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x &amp; y : 1 0 0 0 (binary)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x | y : 1 1 1 0 (binary)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x ^ y : 0 1 1 0 (binary)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   ~x : 0 1 0 1 (binary)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Operators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01713" y="5246688"/>
            <a:ext cx="71008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x &lt;&lt; y  </a:t>
            </a:r>
            <a:r>
              <a:rPr lang="en-US" sz="2000" b="1">
                <a:latin typeface="Times New Roman" pitchFamily="18" charset="0"/>
              </a:rPr>
              <a:t>shift x y-places to the left (add zeros)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x &gt;&gt; y  </a:t>
            </a:r>
            <a:r>
              <a:rPr lang="en-US" sz="2000" b="1">
                <a:latin typeface="Times New Roman" pitchFamily="18" charset="0"/>
              </a:rPr>
              <a:t>shift x y-places to the right (sign extend)</a:t>
            </a:r>
          </a:p>
        </p:txBody>
      </p:sp>
    </p:spTree>
    <p:extLst>
      <p:ext uri="{BB962C8B-B14F-4D97-AF65-F5344CB8AC3E}">
        <p14:creationId xmlns:p14="http://schemas.microsoft.com/office/powerpoint/2010/main" val="390725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13 - Variables and Operators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7B30884B-5F3F-486B-9EA7-1711AEF453F0}" type="slidenum">
              <a:rPr lang="en-US"/>
              <a:pPr/>
              <a:t>15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6908" y="259556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11288"/>
            <a:ext cx="8164513" cy="49974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712913" algn="l"/>
              </a:tabLst>
            </a:pPr>
            <a:r>
              <a:rPr lang="en-US" sz="2400" dirty="0" smtClean="0"/>
              <a:t>Logical operators evaluate to Boolean</a:t>
            </a:r>
          </a:p>
          <a:p>
            <a:pPr lvl="1">
              <a:tabLst>
                <a:tab pos="1712913" algn="l"/>
              </a:tabLst>
            </a:pPr>
            <a:r>
              <a:rPr lang="en-US" sz="2000" dirty="0" smtClean="0"/>
              <a:t>AND	&amp;&amp;</a:t>
            </a:r>
          </a:p>
          <a:p>
            <a:pPr lvl="1">
              <a:tabLst>
                <a:tab pos="1712913" algn="l"/>
              </a:tabLst>
            </a:pPr>
            <a:r>
              <a:rPr lang="en-US" sz="2000" dirty="0" smtClean="0"/>
              <a:t>OR	| |</a:t>
            </a:r>
          </a:p>
          <a:p>
            <a:pPr lvl="1">
              <a:tabLst>
                <a:tab pos="1712913" algn="l"/>
              </a:tabLst>
            </a:pPr>
            <a:r>
              <a:rPr lang="en-US" sz="2000" dirty="0" smtClean="0"/>
              <a:t>NOT	!     (2’s complement)</a:t>
            </a:r>
          </a:p>
          <a:p>
            <a:pPr>
              <a:tabLst>
                <a:tab pos="1712913" algn="l"/>
              </a:tabLst>
            </a:pPr>
            <a:r>
              <a:rPr lang="en-US" sz="2400" dirty="0" smtClean="0"/>
              <a:t>Don’t confuse with Bitwise operators</a:t>
            </a:r>
          </a:p>
          <a:p>
            <a:pPr lvl="1">
              <a:tabLst>
                <a:tab pos="1712913" algn="l"/>
              </a:tabLst>
            </a:pPr>
            <a:r>
              <a:rPr lang="en-US" sz="2000" dirty="0" smtClean="0"/>
              <a:t>Operate on Boolean inputs and produce Boolean outputs</a:t>
            </a:r>
          </a:p>
          <a:p>
            <a:pPr lvl="1">
              <a:tabLst>
                <a:tab pos="1712913" algn="l"/>
              </a:tabLst>
            </a:pPr>
            <a:r>
              <a:rPr lang="en-US" sz="2000" dirty="0" smtClean="0"/>
              <a:t>Boolean inputs (how values are interpreted):</a:t>
            </a:r>
          </a:p>
          <a:p>
            <a:pPr lvl="2">
              <a:tabLst>
                <a:tab pos="1712913" algn="l"/>
              </a:tabLst>
            </a:pPr>
            <a:r>
              <a:rPr lang="en-US" sz="1800" b="1" dirty="0" smtClean="0">
                <a:latin typeface="Courier New" pitchFamily="49" charset="0"/>
              </a:rPr>
              <a:t>Value not equal to zero </a:t>
            </a:r>
            <a:r>
              <a:rPr lang="en-US" sz="1800" b="1" dirty="0" smtClean="0">
                <a:latin typeface="Courier New" pitchFamily="49" charset="0"/>
                <a:sym typeface="Wingdings" pitchFamily="2" charset="2"/>
              </a:rPr>
              <a:t> TRUE</a:t>
            </a:r>
          </a:p>
          <a:p>
            <a:pPr lvl="2">
              <a:spcBef>
                <a:spcPct val="10000"/>
              </a:spcBef>
              <a:tabLst>
                <a:tab pos="1712913" algn="l"/>
              </a:tabLst>
            </a:pPr>
            <a:r>
              <a:rPr lang="en-US" sz="1800" b="1" dirty="0" smtClean="0">
                <a:latin typeface="Courier New" pitchFamily="49" charset="0"/>
                <a:sym typeface="Wingdings" pitchFamily="2" charset="2"/>
              </a:rPr>
              <a:t>Value equal to zero  FALSE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tabLst>
                <a:tab pos="1712913" algn="l"/>
              </a:tabLst>
            </a:pPr>
            <a:endParaRPr lang="en-US" sz="2400" b="1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311900" y="2122488"/>
            <a:ext cx="2252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10 &amp;&amp; 20 </a:t>
            </a:r>
            <a:r>
              <a:rPr lang="en-US" sz="2000" b="1">
                <a:latin typeface="Courier New" pitchFamily="49" charset="0"/>
                <a:sym typeface="Wingdings" pitchFamily="2" charset="2"/>
              </a:rPr>
              <a:t> 1</a:t>
            </a:r>
            <a:br>
              <a:rPr lang="en-US" sz="2000" b="1">
                <a:latin typeface="Courier New" pitchFamily="49" charset="0"/>
                <a:sym typeface="Wingdings" pitchFamily="2" charset="2"/>
              </a:rPr>
            </a:br>
            <a:r>
              <a:rPr lang="en-US" sz="2000" b="1">
                <a:latin typeface="Courier New" pitchFamily="49" charset="0"/>
                <a:sym typeface="Wingdings" pitchFamily="2" charset="2"/>
              </a:rPr>
              <a:t>10 &amp;&amp; 0  0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Operators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175000" y="4803775"/>
            <a:ext cx="5597525" cy="1681163"/>
            <a:chOff x="3175000" y="4803775"/>
            <a:chExt cx="5597525" cy="1681163"/>
          </a:xfrm>
        </p:grpSpPr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3175000" y="4803775"/>
              <a:ext cx="5597525" cy="1681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 b="1">
                  <a:latin typeface="Courier New" pitchFamily="49" charset="0"/>
                </a:rPr>
                <a:t>if( 'a' &lt;= x &lt;= 'z' ) statement; // wrong!</a:t>
              </a:r>
            </a:p>
            <a:p>
              <a:r>
                <a:rPr lang="en-US" sz="1600" b="1">
                  <a:latin typeface="Courier New" pitchFamily="49" charset="0"/>
                </a:rPr>
                <a:t>if(('a' &lt;= x) &amp;&amp; (x &lt;= 'z')) statement;</a:t>
              </a:r>
            </a:p>
            <a:p>
              <a:endParaRPr lang="en-US" sz="800" b="1">
                <a:latin typeface="Courier New" pitchFamily="49" charset="0"/>
              </a:endParaRPr>
            </a:p>
            <a:p>
              <a:r>
                <a:rPr lang="en-US" sz="1600" b="1">
                  <a:latin typeface="Courier New" pitchFamily="49" charset="0"/>
                </a:rPr>
                <a:t>if(!x) statement;</a:t>
              </a:r>
              <a:br>
                <a:rPr lang="en-US" sz="1600" b="1">
                  <a:latin typeface="Courier New" pitchFamily="49" charset="0"/>
                </a:rPr>
              </a:br>
              <a:r>
                <a:rPr lang="en-US" sz="1600" b="1">
                  <a:latin typeface="Courier New" pitchFamily="49" charset="0"/>
                </a:rPr>
                <a:t>if(x == 0) statement;</a:t>
              </a:r>
            </a:p>
            <a:p>
              <a:r>
                <a:rPr lang="en-US" sz="1600" b="1">
                  <a:latin typeface="Courier New" pitchFamily="49" charset="0"/>
                </a:rPr>
                <a:t>if(x) statement;</a:t>
              </a:r>
              <a:br>
                <a:rPr lang="en-US" sz="1600" b="1">
                  <a:latin typeface="Courier New" pitchFamily="49" charset="0"/>
                </a:rPr>
              </a:br>
              <a:r>
                <a:rPr lang="en-US" sz="1600" b="1">
                  <a:latin typeface="Courier New" pitchFamily="49" charset="0"/>
                </a:rPr>
                <a:t>if(x != 0) statement;</a:t>
              </a:r>
            </a:p>
          </p:txBody>
        </p: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>
              <a:off x="5995988" y="5575300"/>
              <a:ext cx="1428750" cy="344488"/>
              <a:chOff x="2385" y="3529"/>
              <a:chExt cx="900" cy="217"/>
            </a:xfrm>
          </p:grpSpPr>
          <p:sp>
            <p:nvSpPr>
              <p:cNvPr id="15" name="AutoShape 17"/>
              <p:cNvSpPr>
                <a:spLocks/>
              </p:cNvSpPr>
              <p:nvPr/>
            </p:nvSpPr>
            <p:spPr bwMode="auto">
              <a:xfrm>
                <a:off x="2385" y="3529"/>
                <a:ext cx="156" cy="217"/>
              </a:xfrm>
              <a:prstGeom prst="rightBrace">
                <a:avLst>
                  <a:gd name="adj1" fmla="val 11592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Text Box 18"/>
              <p:cNvSpPr txBox="1">
                <a:spLocks noChangeArrowheads="1"/>
              </p:cNvSpPr>
              <p:nvPr/>
            </p:nvSpPr>
            <p:spPr bwMode="auto">
              <a:xfrm>
                <a:off x="2508" y="3530"/>
                <a:ext cx="77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>
                    <a:latin typeface="Arial" charset="0"/>
                  </a:rPr>
                  <a:t>Same</a:t>
                </a:r>
              </a:p>
            </p:txBody>
          </p:sp>
        </p:grpSp>
        <p:grpSp>
          <p:nvGrpSpPr>
            <p:cNvPr id="12" name="Group 20"/>
            <p:cNvGrpSpPr>
              <a:grpSpLocks/>
            </p:cNvGrpSpPr>
            <p:nvPr/>
          </p:nvGrpSpPr>
          <p:grpSpPr bwMode="auto">
            <a:xfrm>
              <a:off x="5997575" y="6045200"/>
              <a:ext cx="1428750" cy="344488"/>
              <a:chOff x="2385" y="3529"/>
              <a:chExt cx="900" cy="217"/>
            </a:xfrm>
          </p:grpSpPr>
          <p:sp>
            <p:nvSpPr>
              <p:cNvPr id="13" name="AutoShape 21"/>
              <p:cNvSpPr>
                <a:spLocks/>
              </p:cNvSpPr>
              <p:nvPr/>
            </p:nvSpPr>
            <p:spPr bwMode="auto">
              <a:xfrm>
                <a:off x="2385" y="3529"/>
                <a:ext cx="156" cy="217"/>
              </a:xfrm>
              <a:prstGeom prst="rightBrace">
                <a:avLst>
                  <a:gd name="adj1" fmla="val 11592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" name="Text Box 22"/>
              <p:cNvSpPr txBox="1">
                <a:spLocks noChangeArrowheads="1"/>
              </p:cNvSpPr>
              <p:nvPr/>
            </p:nvSpPr>
            <p:spPr bwMode="auto">
              <a:xfrm>
                <a:off x="2508" y="3530"/>
                <a:ext cx="77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>
                    <a:latin typeface="Arial" charset="0"/>
                  </a:rPr>
                  <a:t>Same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5238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13 - Variables and Operators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FAF770C6-B0BE-429F-8655-9002A365E22E}" type="slidenum">
              <a:rPr lang="en-US"/>
              <a:pPr/>
              <a:t>16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446233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Operator </a:t>
            </a:r>
            <a:r>
              <a:rPr lang="en-US" sz="4000" dirty="0" smtClean="0"/>
              <a:t>Precedence/Associativity</a:t>
            </a:r>
            <a:endParaRPr lang="en-US" dirty="0"/>
          </a:p>
        </p:txBody>
      </p:sp>
      <p:graphicFrame>
        <p:nvGraphicFramePr>
          <p:cNvPr id="6" name="Group 72"/>
          <p:cNvGraphicFramePr>
            <a:graphicFrameLocks noGrp="1"/>
          </p:cNvGraphicFramePr>
          <p:nvPr/>
        </p:nvGraphicFramePr>
        <p:xfrm>
          <a:off x="571500" y="1654175"/>
          <a:ext cx="8083550" cy="4632960"/>
        </p:xfrm>
        <a:graphic>
          <a:graphicData uri="http://schemas.openxmlformats.org/drawingml/2006/table">
            <a:tbl>
              <a:tblPr/>
              <a:tblGrid>
                <a:gridCol w="5970588"/>
                <a:gridCol w="2112962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ASSOCIATIVITY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 )    [ ]    -&gt;   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left to right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   ~   ++   --   +   -   *   &amp;  (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type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 sizeof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right to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*    /   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left to right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+    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left to right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&lt;&lt;    &gt;&gt;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left to right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&lt;    &lt;=    &gt;    &gt;=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left to right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==    !=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left to right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&amp;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left to right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^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left to right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|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left to right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&amp;&amp;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left to right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||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left to right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?: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right to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=  +=  -=  *=  /=  %=  &amp;=  ^=  |=  &lt;&lt;=  &gt;&gt;=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right to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left to right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3932238" y="4848225"/>
            <a:ext cx="1812925" cy="561975"/>
            <a:chOff x="2477" y="3054"/>
            <a:chExt cx="1142" cy="354"/>
          </a:xfrm>
        </p:grpSpPr>
        <p:sp>
          <p:nvSpPr>
            <p:cNvPr id="8" name="Text Box 56"/>
            <p:cNvSpPr txBox="1">
              <a:spLocks noChangeArrowheads="1"/>
            </p:cNvSpPr>
            <p:nvPr/>
          </p:nvSpPr>
          <p:spPr bwMode="auto">
            <a:xfrm>
              <a:off x="2477" y="3054"/>
              <a:ext cx="11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hlink"/>
                  </a:solidFill>
                  <a:latin typeface="Arial" charset="0"/>
                </a:rPr>
                <a:t>Logical</a:t>
              </a:r>
            </a:p>
          </p:txBody>
        </p:sp>
        <p:sp>
          <p:nvSpPr>
            <p:cNvPr id="9" name="Text Box 57"/>
            <p:cNvSpPr txBox="1">
              <a:spLocks noChangeArrowheads="1"/>
            </p:cNvSpPr>
            <p:nvPr/>
          </p:nvSpPr>
          <p:spPr bwMode="auto">
            <a:xfrm>
              <a:off x="2477" y="3235"/>
              <a:ext cx="11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hlink"/>
                  </a:solidFill>
                  <a:latin typeface="Arial" charset="0"/>
                </a:rPr>
                <a:t>Logical</a:t>
              </a:r>
            </a:p>
          </p:txBody>
        </p:sp>
      </p:grp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3925888" y="3411538"/>
            <a:ext cx="1819275" cy="561975"/>
            <a:chOff x="2473" y="2149"/>
            <a:chExt cx="1146" cy="354"/>
          </a:xfrm>
        </p:grpSpPr>
        <p:sp>
          <p:nvSpPr>
            <p:cNvPr id="11" name="Text Box 58"/>
            <p:cNvSpPr txBox="1">
              <a:spLocks noChangeArrowheads="1"/>
            </p:cNvSpPr>
            <p:nvPr/>
          </p:nvSpPr>
          <p:spPr bwMode="auto">
            <a:xfrm>
              <a:off x="2477" y="2330"/>
              <a:ext cx="11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hlink"/>
                  </a:solidFill>
                  <a:latin typeface="Arial" charset="0"/>
                </a:rPr>
                <a:t>Relational</a:t>
              </a:r>
            </a:p>
          </p:txBody>
        </p:sp>
        <p:sp>
          <p:nvSpPr>
            <p:cNvPr id="12" name="Text Box 62"/>
            <p:cNvSpPr txBox="1">
              <a:spLocks noChangeArrowheads="1"/>
            </p:cNvSpPr>
            <p:nvPr/>
          </p:nvSpPr>
          <p:spPr bwMode="auto">
            <a:xfrm>
              <a:off x="2473" y="2149"/>
              <a:ext cx="11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hlink"/>
                  </a:solidFill>
                  <a:latin typeface="Arial" charset="0"/>
                </a:rPr>
                <a:t>Relational</a:t>
              </a:r>
            </a:p>
          </p:txBody>
        </p:sp>
      </p:grpSp>
      <p:grpSp>
        <p:nvGrpSpPr>
          <p:cNvPr id="13" name="Group 65"/>
          <p:cNvGrpSpPr>
            <a:grpSpLocks/>
          </p:cNvGrpSpPr>
          <p:nvPr/>
        </p:nvGrpSpPr>
        <p:grpSpPr bwMode="auto">
          <a:xfrm>
            <a:off x="3925888" y="3125788"/>
            <a:ext cx="1819275" cy="1709737"/>
            <a:chOff x="2473" y="1969"/>
            <a:chExt cx="1146" cy="1077"/>
          </a:xfrm>
        </p:grpSpPr>
        <p:sp>
          <p:nvSpPr>
            <p:cNvPr id="14" name="Text Box 59"/>
            <p:cNvSpPr txBox="1">
              <a:spLocks noChangeArrowheads="1"/>
            </p:cNvSpPr>
            <p:nvPr/>
          </p:nvSpPr>
          <p:spPr bwMode="auto">
            <a:xfrm>
              <a:off x="2477" y="2511"/>
              <a:ext cx="11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hlink"/>
                  </a:solidFill>
                  <a:latin typeface="Arial" charset="0"/>
                </a:rPr>
                <a:t>Bitwise</a:t>
              </a:r>
            </a:p>
          </p:txBody>
        </p:sp>
        <p:sp>
          <p:nvSpPr>
            <p:cNvPr id="15" name="Text Box 60"/>
            <p:cNvSpPr txBox="1">
              <a:spLocks noChangeArrowheads="1"/>
            </p:cNvSpPr>
            <p:nvPr/>
          </p:nvSpPr>
          <p:spPr bwMode="auto">
            <a:xfrm>
              <a:off x="2477" y="2692"/>
              <a:ext cx="11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hlink"/>
                  </a:solidFill>
                  <a:latin typeface="Arial" charset="0"/>
                </a:rPr>
                <a:t>Bitwise</a:t>
              </a:r>
            </a:p>
          </p:txBody>
        </p:sp>
        <p:sp>
          <p:nvSpPr>
            <p:cNvPr id="16" name="Text Box 61"/>
            <p:cNvSpPr txBox="1">
              <a:spLocks noChangeArrowheads="1"/>
            </p:cNvSpPr>
            <p:nvPr/>
          </p:nvSpPr>
          <p:spPr bwMode="auto">
            <a:xfrm>
              <a:off x="2477" y="2873"/>
              <a:ext cx="11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hlink"/>
                  </a:solidFill>
                  <a:latin typeface="Arial" charset="0"/>
                </a:rPr>
                <a:t>Bitwise</a:t>
              </a:r>
            </a:p>
          </p:txBody>
        </p:sp>
        <p:sp>
          <p:nvSpPr>
            <p:cNvPr id="17" name="Text Box 63"/>
            <p:cNvSpPr txBox="1">
              <a:spLocks noChangeArrowheads="1"/>
            </p:cNvSpPr>
            <p:nvPr/>
          </p:nvSpPr>
          <p:spPr bwMode="auto">
            <a:xfrm>
              <a:off x="2473" y="1969"/>
              <a:ext cx="11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hlink"/>
                  </a:solidFill>
                  <a:latin typeface="Arial" charset="0"/>
                </a:rPr>
                <a:t>Bitwise</a:t>
              </a:r>
            </a:p>
          </p:txBody>
        </p:sp>
      </p:grpSp>
      <p:sp>
        <p:nvSpPr>
          <p:cNvPr id="18" name="Text Box 64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Expressions</a:t>
            </a:r>
          </a:p>
        </p:txBody>
      </p:sp>
    </p:spTree>
    <p:extLst>
      <p:ext uri="{BB962C8B-B14F-4D97-AF65-F5344CB8AC3E}">
        <p14:creationId xmlns:p14="http://schemas.microsoft.com/office/powerpoint/2010/main" val="291645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13 - Variables and Operators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E9723CC8-7D56-46E1-B5A7-F05461931328}" type="slidenum">
              <a:rPr lang="en-US"/>
              <a:pPr/>
              <a:t>17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54050" y="446233"/>
            <a:ext cx="7720012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Combined Assignment Operators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08113"/>
            <a:ext cx="8164513" cy="7731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Arithmetic and bitwise operators can be combined with the assignment operator.</a:t>
            </a:r>
            <a:endParaRPr lang="en-US" sz="28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09763" y="2344738"/>
            <a:ext cx="4318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371600" algn="l"/>
                <a:tab pos="21193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1371600" algn="l"/>
                <a:tab pos="21193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1371600" algn="l"/>
                <a:tab pos="21193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1371600" algn="l"/>
                <a:tab pos="21193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1371600" algn="l"/>
                <a:tab pos="21193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21193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21193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21193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21193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x += y;	</a:t>
            </a:r>
            <a:r>
              <a:rPr lang="en-US" b="1">
                <a:latin typeface="Courier New" pitchFamily="49" charset="0"/>
                <a:sym typeface="Symbol" pitchFamily="18" charset="2"/>
              </a:rPr>
              <a:t></a:t>
            </a:r>
            <a:r>
              <a:rPr lang="en-US" sz="2000" b="1">
                <a:latin typeface="Courier New" pitchFamily="49" charset="0"/>
                <a:sym typeface="Wingdings" pitchFamily="2" charset="2"/>
              </a:rPr>
              <a:t>	</a:t>
            </a:r>
            <a:r>
              <a:rPr lang="en-US" sz="2000" b="1">
                <a:latin typeface="Courier New" pitchFamily="49" charset="0"/>
              </a:rPr>
              <a:t>x = x + (y);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x -= y;	</a:t>
            </a:r>
            <a:r>
              <a:rPr lang="en-US" b="1">
                <a:latin typeface="Tahoma" pitchFamily="34" charset="0"/>
                <a:sym typeface="Symbol" pitchFamily="18" charset="2"/>
              </a:rPr>
              <a:t></a:t>
            </a:r>
            <a:r>
              <a:rPr lang="en-US" sz="2000" b="1">
                <a:sym typeface="Wingdings" pitchFamily="2" charset="2"/>
              </a:rPr>
              <a:t>	</a:t>
            </a:r>
            <a:r>
              <a:rPr lang="en-US" sz="2000" b="1">
                <a:latin typeface="Courier New" pitchFamily="49" charset="0"/>
              </a:rPr>
              <a:t>x = x – (y);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x *= y;	</a:t>
            </a:r>
            <a:r>
              <a:rPr lang="en-US" b="1">
                <a:latin typeface="Tahoma" pitchFamily="34" charset="0"/>
                <a:sym typeface="Symbol" pitchFamily="18" charset="2"/>
              </a:rPr>
              <a:t></a:t>
            </a:r>
            <a:r>
              <a:rPr lang="en-US" sz="2000" b="1">
                <a:sym typeface="Wingdings" pitchFamily="2" charset="2"/>
              </a:rPr>
              <a:t>	</a:t>
            </a:r>
            <a:r>
              <a:rPr lang="en-US" sz="2000" b="1">
                <a:latin typeface="Courier New" pitchFamily="49" charset="0"/>
              </a:rPr>
              <a:t>x = x * (y);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x /= y;	</a:t>
            </a:r>
            <a:r>
              <a:rPr lang="en-US" b="1">
                <a:latin typeface="Tahoma" pitchFamily="34" charset="0"/>
                <a:sym typeface="Symbol" pitchFamily="18" charset="2"/>
              </a:rPr>
              <a:t></a:t>
            </a:r>
            <a:r>
              <a:rPr lang="en-US" sz="2000" b="1">
                <a:sym typeface="Wingdings" pitchFamily="2" charset="2"/>
              </a:rPr>
              <a:t>	</a:t>
            </a:r>
            <a:r>
              <a:rPr lang="en-US" sz="2000" b="1">
                <a:latin typeface="Courier New" pitchFamily="49" charset="0"/>
              </a:rPr>
              <a:t>x = x / (y);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x %= y;	</a:t>
            </a:r>
            <a:r>
              <a:rPr lang="en-US" b="1">
                <a:latin typeface="Tahoma" pitchFamily="34" charset="0"/>
                <a:sym typeface="Symbol" pitchFamily="18" charset="2"/>
              </a:rPr>
              <a:t></a:t>
            </a:r>
            <a:r>
              <a:rPr lang="en-US" sz="2000" b="1">
                <a:sym typeface="Wingdings" pitchFamily="2" charset="2"/>
              </a:rPr>
              <a:t>	</a:t>
            </a:r>
            <a:r>
              <a:rPr lang="en-US" sz="2000" b="1">
                <a:latin typeface="Courier New" pitchFamily="49" charset="0"/>
              </a:rPr>
              <a:t>x = x % (y);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x &amp;= y;	</a:t>
            </a:r>
            <a:r>
              <a:rPr lang="en-US" b="1">
                <a:latin typeface="Tahoma" pitchFamily="34" charset="0"/>
                <a:sym typeface="Symbol" pitchFamily="18" charset="2"/>
              </a:rPr>
              <a:t></a:t>
            </a:r>
            <a:r>
              <a:rPr lang="en-US" sz="2000" b="1">
                <a:sym typeface="Wingdings" pitchFamily="2" charset="2"/>
              </a:rPr>
              <a:t>	</a:t>
            </a:r>
            <a:r>
              <a:rPr lang="en-US" sz="2000" b="1">
                <a:latin typeface="Courier New" pitchFamily="49" charset="0"/>
              </a:rPr>
              <a:t>x = x &amp; (y);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x |= y;	</a:t>
            </a:r>
            <a:r>
              <a:rPr lang="en-US" b="1">
                <a:latin typeface="Tahoma" pitchFamily="34" charset="0"/>
                <a:sym typeface="Symbol" pitchFamily="18" charset="2"/>
              </a:rPr>
              <a:t></a:t>
            </a:r>
            <a:r>
              <a:rPr lang="en-US" sz="2000" b="1">
                <a:sym typeface="Wingdings" pitchFamily="2" charset="2"/>
              </a:rPr>
              <a:t>	</a:t>
            </a:r>
            <a:r>
              <a:rPr lang="en-US" sz="2000" b="1">
                <a:latin typeface="Courier New" pitchFamily="49" charset="0"/>
              </a:rPr>
              <a:t>x = x | (y);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x ^= y;	</a:t>
            </a:r>
            <a:r>
              <a:rPr lang="en-US" b="1">
                <a:latin typeface="Tahoma" pitchFamily="34" charset="0"/>
                <a:sym typeface="Symbol" pitchFamily="18" charset="2"/>
              </a:rPr>
              <a:t></a:t>
            </a:r>
            <a:r>
              <a:rPr lang="en-US" sz="2000" b="1">
                <a:sym typeface="Wingdings" pitchFamily="2" charset="2"/>
              </a:rPr>
              <a:t>	</a:t>
            </a:r>
            <a:r>
              <a:rPr lang="en-US" sz="2000" b="1">
                <a:latin typeface="Courier New" pitchFamily="49" charset="0"/>
              </a:rPr>
              <a:t>x = x ^ (y);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x &lt;&lt;= y;	</a:t>
            </a:r>
            <a:r>
              <a:rPr lang="en-US" b="1">
                <a:latin typeface="Tahoma" pitchFamily="34" charset="0"/>
                <a:sym typeface="Symbol" pitchFamily="18" charset="2"/>
              </a:rPr>
              <a:t></a:t>
            </a:r>
            <a:r>
              <a:rPr lang="en-US" sz="2000" b="1">
                <a:sym typeface="Wingdings" pitchFamily="2" charset="2"/>
              </a:rPr>
              <a:t>	</a:t>
            </a:r>
            <a:r>
              <a:rPr lang="en-US" sz="2000" b="1">
                <a:latin typeface="Courier New" pitchFamily="49" charset="0"/>
              </a:rPr>
              <a:t>x = x &lt;&lt; (y);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x &gt;&gt;= y;	</a:t>
            </a:r>
            <a:r>
              <a:rPr lang="en-US" b="1">
                <a:latin typeface="Tahoma" pitchFamily="34" charset="0"/>
                <a:sym typeface="Symbol" pitchFamily="18" charset="2"/>
              </a:rPr>
              <a:t></a:t>
            </a:r>
            <a:r>
              <a:rPr lang="en-US" sz="2000" b="1">
                <a:sym typeface="Wingdings" pitchFamily="2" charset="2"/>
              </a:rPr>
              <a:t>	</a:t>
            </a:r>
            <a:r>
              <a:rPr lang="en-US" sz="2000" b="1">
                <a:latin typeface="Courier New" pitchFamily="49" charset="0"/>
              </a:rPr>
              <a:t>x = x &gt;&gt; (y);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Expressions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300788" y="3602038"/>
            <a:ext cx="2574925" cy="1316037"/>
          </a:xfrm>
          <a:prstGeom prst="wedgeRoundRectCallout">
            <a:avLst>
              <a:gd name="adj1" fmla="val -72069"/>
              <a:gd name="adj2" fmla="val -11381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1800" b="1">
                <a:latin typeface="Arial" charset="0"/>
              </a:rPr>
              <a:t>Note: All of the expression on the right is considered parenthesized.</a:t>
            </a:r>
          </a:p>
        </p:txBody>
      </p:sp>
    </p:spTree>
    <p:extLst>
      <p:ext uri="{BB962C8B-B14F-4D97-AF65-F5344CB8AC3E}">
        <p14:creationId xmlns:p14="http://schemas.microsoft.com/office/powerpoint/2010/main" val="127666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14 - Control Structures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9D4C3EC5-411F-4AA5-BB72-73DFD4C5D324}" type="slidenum">
              <a:rPr lang="en-US"/>
              <a:pPr/>
              <a:t>18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05717" y="304800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Control Structures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08113"/>
            <a:ext cx="8164513" cy="9413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mtClean="0"/>
              <a:t>We looked at three constructs for systematic decomposition: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98463" y="2060575"/>
            <a:ext cx="8504237" cy="1606550"/>
            <a:chOff x="251" y="1298"/>
            <a:chExt cx="5357" cy="1012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3578" y="1298"/>
              <a:ext cx="1183" cy="1012"/>
              <a:chOff x="3830" y="1289"/>
              <a:chExt cx="1183" cy="1012"/>
            </a:xfrm>
          </p:grpSpPr>
          <p:sp>
            <p:nvSpPr>
              <p:cNvPr id="10" name="AutoShape 6"/>
              <p:cNvSpPr>
                <a:spLocks noChangeArrowheads="1"/>
              </p:cNvSpPr>
              <p:nvPr/>
            </p:nvSpPr>
            <p:spPr bwMode="auto">
              <a:xfrm>
                <a:off x="4258" y="1443"/>
                <a:ext cx="344" cy="344"/>
              </a:xfrm>
              <a:prstGeom prst="diamond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4258" y="1520"/>
                <a:ext cx="41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 b="1">
                    <a:latin typeface="Times New Roman" pitchFamily="18" charset="0"/>
                  </a:rPr>
                  <a:t>Test</a:t>
                </a:r>
              </a:p>
            </p:txBody>
          </p:sp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3830" y="1822"/>
                <a:ext cx="476" cy="210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 b="1">
                    <a:latin typeface="Times New Roman" pitchFamily="18" charset="0"/>
                  </a:rPr>
                  <a:t>Task 1</a:t>
                </a:r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4550" y="1822"/>
                <a:ext cx="463" cy="210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 b="1">
                    <a:latin typeface="Times New Roman" pitchFamily="18" charset="0"/>
                  </a:rPr>
                  <a:t>Task 2</a:t>
                </a:r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3937" y="1443"/>
                <a:ext cx="32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200" b="1">
                    <a:latin typeface="Times New Roman" pitchFamily="18" charset="0"/>
                  </a:rPr>
                  <a:t>True</a:t>
                </a:r>
              </a:p>
            </p:txBody>
          </p:sp>
          <p:sp>
            <p:nvSpPr>
              <p:cNvPr id="15" name="Text Box 11"/>
              <p:cNvSpPr txBox="1">
                <a:spLocks noChangeArrowheads="1"/>
              </p:cNvSpPr>
              <p:nvPr/>
            </p:nvSpPr>
            <p:spPr bwMode="auto">
              <a:xfrm>
                <a:off x="4555" y="1443"/>
                <a:ext cx="3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200" b="1">
                    <a:latin typeface="Times New Roman" pitchFamily="18" charset="0"/>
                  </a:rPr>
                  <a:t>False</a:t>
                </a:r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 flipH="1">
                <a:off x="4074" y="1615"/>
                <a:ext cx="17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4068" y="1609"/>
                <a:ext cx="0" cy="21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4764" y="1609"/>
                <a:ext cx="0" cy="21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>
                <a:off x="4068" y="2029"/>
                <a:ext cx="0" cy="12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Line 16"/>
              <p:cNvSpPr>
                <a:spLocks noChangeShapeType="1"/>
              </p:cNvSpPr>
              <p:nvPr/>
            </p:nvSpPr>
            <p:spPr bwMode="auto">
              <a:xfrm flipH="1">
                <a:off x="4068" y="2149"/>
                <a:ext cx="695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Line 17"/>
              <p:cNvSpPr>
                <a:spLocks noChangeShapeType="1"/>
              </p:cNvSpPr>
              <p:nvPr/>
            </p:nvSpPr>
            <p:spPr bwMode="auto">
              <a:xfrm>
                <a:off x="4424" y="1289"/>
                <a:ext cx="0" cy="16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Line 18"/>
              <p:cNvSpPr>
                <a:spLocks noChangeShapeType="1"/>
              </p:cNvSpPr>
              <p:nvPr/>
            </p:nvSpPr>
            <p:spPr bwMode="auto">
              <a:xfrm>
                <a:off x="4424" y="2141"/>
                <a:ext cx="0" cy="16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>
                <a:off x="4764" y="2029"/>
                <a:ext cx="0" cy="12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Line 20"/>
              <p:cNvSpPr>
                <a:spLocks noChangeShapeType="1"/>
              </p:cNvSpPr>
              <p:nvPr/>
            </p:nvSpPr>
            <p:spPr bwMode="auto">
              <a:xfrm flipH="1">
                <a:off x="4584" y="1615"/>
                <a:ext cx="17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251" y="1701"/>
              <a:ext cx="5357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marL="742950" lvl="1" indent="-285750" eaLnBrk="0" hangingPunct="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§"/>
              </a:pPr>
              <a:r>
                <a:rPr lang="en-US" sz="2000">
                  <a:latin typeface="Arial" charset="0"/>
                </a:rPr>
                <a:t>The conditional construct</a:t>
              </a:r>
            </a:p>
          </p:txBody>
        </p:sp>
      </p:grpSp>
      <p:grpSp>
        <p:nvGrpSpPr>
          <p:cNvPr id="25" name="Group 22"/>
          <p:cNvGrpSpPr>
            <a:grpSpLocks/>
          </p:cNvGrpSpPr>
          <p:nvPr/>
        </p:nvGrpSpPr>
        <p:grpSpPr bwMode="auto">
          <a:xfrm>
            <a:off x="398463" y="2093913"/>
            <a:ext cx="8650287" cy="1566862"/>
            <a:chOff x="251" y="1229"/>
            <a:chExt cx="5449" cy="987"/>
          </a:xfrm>
        </p:grpSpPr>
        <p:grpSp>
          <p:nvGrpSpPr>
            <p:cNvPr id="26" name="Group 23"/>
            <p:cNvGrpSpPr>
              <a:grpSpLocks/>
            </p:cNvGrpSpPr>
            <p:nvPr/>
          </p:nvGrpSpPr>
          <p:grpSpPr bwMode="auto">
            <a:xfrm>
              <a:off x="4873" y="1229"/>
              <a:ext cx="827" cy="979"/>
              <a:chOff x="3925" y="2525"/>
              <a:chExt cx="827" cy="979"/>
            </a:xfrm>
          </p:grpSpPr>
          <p:sp>
            <p:nvSpPr>
              <p:cNvPr id="28" name="AutoShape 24"/>
              <p:cNvSpPr>
                <a:spLocks noChangeArrowheads="1"/>
              </p:cNvSpPr>
              <p:nvPr/>
            </p:nvSpPr>
            <p:spPr bwMode="auto">
              <a:xfrm>
                <a:off x="4111" y="2679"/>
                <a:ext cx="344" cy="344"/>
              </a:xfrm>
              <a:prstGeom prst="diamond">
                <a:avLst/>
              </a:prstGeom>
              <a:noFill/>
              <a:ln w="28575">
                <a:solidFill>
                  <a:srgbClr val="427315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" name="Text Box 25"/>
              <p:cNvSpPr txBox="1">
                <a:spLocks noChangeArrowheads="1"/>
              </p:cNvSpPr>
              <p:nvPr/>
            </p:nvSpPr>
            <p:spPr bwMode="auto">
              <a:xfrm>
                <a:off x="4111" y="2756"/>
                <a:ext cx="41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 b="1">
                    <a:latin typeface="Times New Roman" pitchFamily="18" charset="0"/>
                  </a:rPr>
                  <a:t>Test</a:t>
                </a:r>
              </a:p>
            </p:txBody>
          </p:sp>
          <p:sp>
            <p:nvSpPr>
              <p:cNvPr id="30" name="Text Box 26"/>
              <p:cNvSpPr txBox="1">
                <a:spLocks noChangeArrowheads="1"/>
              </p:cNvSpPr>
              <p:nvPr/>
            </p:nvSpPr>
            <p:spPr bwMode="auto">
              <a:xfrm>
                <a:off x="4045" y="3177"/>
                <a:ext cx="476" cy="210"/>
              </a:xfrm>
              <a:prstGeom prst="rect">
                <a:avLst/>
              </a:prstGeom>
              <a:noFill/>
              <a:ln w="28575">
                <a:solidFill>
                  <a:srgbClr val="427315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 b="1">
                    <a:latin typeface="Times New Roman" pitchFamily="18" charset="0"/>
                  </a:rPr>
                  <a:t>Task 1</a:t>
                </a:r>
              </a:p>
            </p:txBody>
          </p:sp>
          <p:sp>
            <p:nvSpPr>
              <p:cNvPr id="31" name="Text Box 27"/>
              <p:cNvSpPr txBox="1">
                <a:spLocks noChangeArrowheads="1"/>
              </p:cNvSpPr>
              <p:nvPr/>
            </p:nvSpPr>
            <p:spPr bwMode="auto">
              <a:xfrm>
                <a:off x="3958" y="2943"/>
                <a:ext cx="32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200" b="1">
                    <a:latin typeface="Times New Roman" pitchFamily="18" charset="0"/>
                  </a:rPr>
                  <a:t>True</a:t>
                </a:r>
              </a:p>
            </p:txBody>
          </p:sp>
          <p:sp>
            <p:nvSpPr>
              <p:cNvPr id="32" name="Text Box 28"/>
              <p:cNvSpPr txBox="1">
                <a:spLocks noChangeArrowheads="1"/>
              </p:cNvSpPr>
              <p:nvPr/>
            </p:nvSpPr>
            <p:spPr bwMode="auto">
              <a:xfrm>
                <a:off x="4408" y="2679"/>
                <a:ext cx="3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200" b="1">
                    <a:latin typeface="Times New Roman" pitchFamily="18" charset="0"/>
                  </a:rPr>
                  <a:t>False</a:t>
                </a:r>
              </a:p>
            </p:txBody>
          </p:sp>
          <p:sp>
            <p:nvSpPr>
              <p:cNvPr id="33" name="Line 29"/>
              <p:cNvSpPr>
                <a:spLocks noChangeShapeType="1"/>
              </p:cNvSpPr>
              <p:nvPr/>
            </p:nvSpPr>
            <p:spPr bwMode="auto">
              <a:xfrm flipH="1">
                <a:off x="3927" y="2851"/>
                <a:ext cx="0" cy="648"/>
              </a:xfrm>
              <a:prstGeom prst="line">
                <a:avLst/>
              </a:prstGeom>
              <a:noFill/>
              <a:ln w="28575">
                <a:solidFill>
                  <a:srgbClr val="427315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" name="Line 30"/>
              <p:cNvSpPr>
                <a:spLocks noChangeShapeType="1"/>
              </p:cNvSpPr>
              <p:nvPr/>
            </p:nvSpPr>
            <p:spPr bwMode="auto">
              <a:xfrm>
                <a:off x="4275" y="3379"/>
                <a:ext cx="0" cy="125"/>
              </a:xfrm>
              <a:prstGeom prst="line">
                <a:avLst/>
              </a:prstGeom>
              <a:noFill/>
              <a:ln w="28575">
                <a:solidFill>
                  <a:srgbClr val="427315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Line 31"/>
              <p:cNvSpPr>
                <a:spLocks noChangeShapeType="1"/>
              </p:cNvSpPr>
              <p:nvPr/>
            </p:nvSpPr>
            <p:spPr bwMode="auto">
              <a:xfrm>
                <a:off x="4277" y="2525"/>
                <a:ext cx="0" cy="160"/>
              </a:xfrm>
              <a:prstGeom prst="line">
                <a:avLst/>
              </a:prstGeom>
              <a:noFill/>
              <a:ln w="28575">
                <a:solidFill>
                  <a:srgbClr val="427315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ne 32"/>
              <p:cNvSpPr>
                <a:spLocks noChangeShapeType="1"/>
              </p:cNvSpPr>
              <p:nvPr/>
            </p:nvSpPr>
            <p:spPr bwMode="auto">
              <a:xfrm>
                <a:off x="4277" y="3029"/>
                <a:ext cx="0" cy="160"/>
              </a:xfrm>
              <a:prstGeom prst="line">
                <a:avLst/>
              </a:prstGeom>
              <a:noFill/>
              <a:ln w="28575">
                <a:solidFill>
                  <a:srgbClr val="427315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Line 33"/>
              <p:cNvSpPr>
                <a:spLocks noChangeShapeType="1"/>
              </p:cNvSpPr>
              <p:nvPr/>
            </p:nvSpPr>
            <p:spPr bwMode="auto">
              <a:xfrm flipH="1">
                <a:off x="4437" y="2851"/>
                <a:ext cx="178" cy="0"/>
              </a:xfrm>
              <a:prstGeom prst="line">
                <a:avLst/>
              </a:prstGeom>
              <a:noFill/>
              <a:ln w="28575">
                <a:solidFill>
                  <a:srgbClr val="427315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34"/>
              <p:cNvSpPr>
                <a:spLocks noChangeShapeType="1"/>
              </p:cNvSpPr>
              <p:nvPr/>
            </p:nvSpPr>
            <p:spPr bwMode="auto">
              <a:xfrm>
                <a:off x="3925" y="2856"/>
                <a:ext cx="190" cy="0"/>
              </a:xfrm>
              <a:prstGeom prst="line">
                <a:avLst/>
              </a:prstGeom>
              <a:noFill/>
              <a:ln w="28575">
                <a:solidFill>
                  <a:srgbClr val="427315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" name="Line 35"/>
              <p:cNvSpPr>
                <a:spLocks noChangeShapeType="1"/>
              </p:cNvSpPr>
              <p:nvPr/>
            </p:nvSpPr>
            <p:spPr bwMode="auto">
              <a:xfrm>
                <a:off x="3925" y="3492"/>
                <a:ext cx="350" cy="0"/>
              </a:xfrm>
              <a:prstGeom prst="line">
                <a:avLst/>
              </a:prstGeom>
              <a:noFill/>
              <a:ln w="28575">
                <a:solidFill>
                  <a:srgbClr val="427315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" name="Line 36"/>
              <p:cNvSpPr>
                <a:spLocks noChangeShapeType="1"/>
              </p:cNvSpPr>
              <p:nvPr/>
            </p:nvSpPr>
            <p:spPr bwMode="auto">
              <a:xfrm>
                <a:off x="4602" y="2844"/>
                <a:ext cx="0" cy="660"/>
              </a:xfrm>
              <a:prstGeom prst="line">
                <a:avLst/>
              </a:prstGeom>
              <a:noFill/>
              <a:ln w="28575">
                <a:solidFill>
                  <a:srgbClr val="427315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7" name="Rectangle 37"/>
            <p:cNvSpPr>
              <a:spLocks noChangeArrowheads="1"/>
            </p:cNvSpPr>
            <p:nvPr/>
          </p:nvSpPr>
          <p:spPr bwMode="auto">
            <a:xfrm>
              <a:off x="251" y="1884"/>
              <a:ext cx="5357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marL="742950" lvl="1" indent="-285750" eaLnBrk="0" hangingPunct="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§"/>
              </a:pPr>
              <a:r>
                <a:rPr lang="en-US" sz="2000">
                  <a:latin typeface="Arial" charset="0"/>
                </a:rPr>
                <a:t>The iteration construct</a:t>
              </a:r>
            </a:p>
          </p:txBody>
        </p:sp>
      </p:grpSp>
      <p:grpSp>
        <p:nvGrpSpPr>
          <p:cNvPr id="41" name="Group 38"/>
          <p:cNvGrpSpPr>
            <a:grpSpLocks/>
          </p:cNvGrpSpPr>
          <p:nvPr/>
        </p:nvGrpSpPr>
        <p:grpSpPr bwMode="auto">
          <a:xfrm>
            <a:off x="398463" y="2132013"/>
            <a:ext cx="8504237" cy="1454150"/>
            <a:chOff x="251" y="1343"/>
            <a:chExt cx="5357" cy="916"/>
          </a:xfrm>
        </p:grpSpPr>
        <p:grpSp>
          <p:nvGrpSpPr>
            <p:cNvPr id="42" name="Group 39"/>
            <p:cNvGrpSpPr>
              <a:grpSpLocks/>
            </p:cNvGrpSpPr>
            <p:nvPr/>
          </p:nvGrpSpPr>
          <p:grpSpPr bwMode="auto">
            <a:xfrm>
              <a:off x="2914" y="1343"/>
              <a:ext cx="528" cy="916"/>
              <a:chOff x="4359" y="2013"/>
              <a:chExt cx="528" cy="916"/>
            </a:xfrm>
          </p:grpSpPr>
          <p:sp>
            <p:nvSpPr>
              <p:cNvPr id="44" name="Text Box 40"/>
              <p:cNvSpPr txBox="1">
                <a:spLocks noChangeArrowheads="1"/>
              </p:cNvSpPr>
              <p:nvPr/>
            </p:nvSpPr>
            <p:spPr bwMode="auto">
              <a:xfrm>
                <a:off x="4359" y="2167"/>
                <a:ext cx="528" cy="230"/>
              </a:xfrm>
              <a:prstGeom prst="rect">
                <a:avLst/>
              </a:prstGeom>
              <a:noFill/>
              <a:ln w="28575">
                <a:solidFill>
                  <a:srgbClr val="CC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1">
                    <a:latin typeface="Times New Roman" pitchFamily="18" charset="0"/>
                  </a:rPr>
                  <a:t>Part I</a:t>
                </a:r>
              </a:p>
            </p:txBody>
          </p:sp>
          <p:sp>
            <p:nvSpPr>
              <p:cNvPr id="45" name="Text Box 41"/>
              <p:cNvSpPr txBox="1">
                <a:spLocks noChangeArrowheads="1"/>
              </p:cNvSpPr>
              <p:nvPr/>
            </p:nvSpPr>
            <p:spPr bwMode="auto">
              <a:xfrm>
                <a:off x="4359" y="2545"/>
                <a:ext cx="527" cy="230"/>
              </a:xfrm>
              <a:prstGeom prst="rect">
                <a:avLst/>
              </a:prstGeom>
              <a:noFill/>
              <a:ln w="28575">
                <a:solidFill>
                  <a:srgbClr val="CC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1">
                    <a:latin typeface="Times New Roman" pitchFamily="18" charset="0"/>
                  </a:rPr>
                  <a:t>Part II</a:t>
                </a:r>
              </a:p>
            </p:txBody>
          </p:sp>
          <p:sp>
            <p:nvSpPr>
              <p:cNvPr id="46" name="Line 42"/>
              <p:cNvSpPr>
                <a:spLocks noChangeShapeType="1"/>
              </p:cNvSpPr>
              <p:nvPr/>
            </p:nvSpPr>
            <p:spPr bwMode="auto">
              <a:xfrm>
                <a:off x="4626" y="2013"/>
                <a:ext cx="0" cy="16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" name="Line 43"/>
              <p:cNvSpPr>
                <a:spLocks noChangeShapeType="1"/>
              </p:cNvSpPr>
              <p:nvPr/>
            </p:nvSpPr>
            <p:spPr bwMode="auto">
              <a:xfrm>
                <a:off x="4626" y="2391"/>
                <a:ext cx="0" cy="16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" name="Line 44"/>
              <p:cNvSpPr>
                <a:spLocks noChangeShapeType="1"/>
              </p:cNvSpPr>
              <p:nvPr/>
            </p:nvSpPr>
            <p:spPr bwMode="auto">
              <a:xfrm>
                <a:off x="4626" y="2769"/>
                <a:ext cx="0" cy="16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3" name="Rectangle 45"/>
            <p:cNvSpPr>
              <a:spLocks noChangeArrowheads="1"/>
            </p:cNvSpPr>
            <p:nvPr/>
          </p:nvSpPr>
          <p:spPr bwMode="auto">
            <a:xfrm>
              <a:off x="251" y="1440"/>
              <a:ext cx="5357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marL="742950" lvl="1" indent="-285750" eaLnBrk="0" hangingPunct="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§"/>
              </a:pPr>
              <a:r>
                <a:rPr lang="en-US" sz="2000" dirty="0">
                  <a:latin typeface="Arial" charset="0"/>
                </a:rPr>
                <a:t>The sequential construct</a:t>
              </a:r>
            </a:p>
          </p:txBody>
        </p:sp>
      </p:grp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425450" y="4124325"/>
            <a:ext cx="8164513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>
                <a:latin typeface="Arial" charset="0"/>
              </a:rPr>
              <a:t>C has many conditional and iteration constructs: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>
                <a:latin typeface="Arial" charset="0"/>
              </a:rPr>
              <a:t>if, if-else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>
                <a:latin typeface="Arial" charset="0"/>
              </a:rPr>
              <a:t>switch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>
                <a:latin typeface="Arial" charset="0"/>
              </a:rPr>
              <a:t>for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>
                <a:latin typeface="Arial" charset="0"/>
              </a:rPr>
              <a:t>while, do-while</a:t>
            </a:r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Control Structures</a:t>
            </a:r>
          </a:p>
        </p:txBody>
      </p:sp>
    </p:spTree>
    <p:extLst>
      <p:ext uri="{BB962C8B-B14F-4D97-AF65-F5344CB8AC3E}">
        <p14:creationId xmlns:p14="http://schemas.microsoft.com/office/powerpoint/2010/main" val="278845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4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14 - Control Structures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DE228CA6-A0B9-4093-84CA-4FC1E0B498E6}" type="slidenum">
              <a:rPr lang="en-US"/>
              <a:pPr/>
              <a:t>19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9513" y="496888"/>
            <a:ext cx="7105650" cy="5778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The if-else Statement</a:t>
            </a:r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5613" y="1403350"/>
            <a:ext cx="8083550" cy="50260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2286000" algn="l"/>
              </a:tabLst>
            </a:pPr>
            <a:r>
              <a:rPr lang="en-US" sz="2400" dirty="0" smtClean="0"/>
              <a:t>Perform if-action if a condition is true.  Otherwise, perform else-action.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2286000" algn="l"/>
              </a:tabLst>
            </a:pPr>
            <a:endParaRPr lang="en-US" sz="2400" dirty="0" smtClean="0"/>
          </a:p>
          <a:p>
            <a:pPr>
              <a:lnSpc>
                <a:spcPct val="90000"/>
              </a:lnSpc>
              <a:tabLst>
                <a:tab pos="2286000" algn="l"/>
              </a:tabLst>
            </a:pPr>
            <a:r>
              <a:rPr lang="en-US" sz="2400" dirty="0" smtClean="0"/>
              <a:t>Form:</a:t>
            </a:r>
            <a:r>
              <a:rPr lang="en-US" sz="1400" dirty="0" smtClean="0"/>
              <a:t>	</a:t>
            </a:r>
            <a:r>
              <a:rPr lang="en-US" sz="1600" b="1" dirty="0" smtClean="0">
                <a:latin typeface="Courier New" pitchFamily="49" charset="0"/>
              </a:rPr>
              <a:t>if</a:t>
            </a:r>
            <a:r>
              <a:rPr lang="en-US" sz="1600" dirty="0" smtClean="0"/>
              <a:t> (</a:t>
            </a:r>
            <a:r>
              <a:rPr lang="en-US" sz="1600" i="1" dirty="0" smtClean="0"/>
              <a:t>expression</a:t>
            </a:r>
            <a:r>
              <a:rPr lang="en-US" sz="1600" dirty="0" smtClean="0"/>
              <a:t>)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2286000" algn="l"/>
              </a:tabLst>
            </a:pPr>
            <a:r>
              <a:rPr lang="en-US" sz="2000" dirty="0" smtClean="0"/>
              <a:t>			   </a:t>
            </a:r>
            <a:r>
              <a:rPr lang="en-US" sz="2000" i="1" dirty="0" smtClean="0"/>
              <a:t>statement</a:t>
            </a:r>
            <a:r>
              <a:rPr lang="en-US" sz="2000" i="1" baseline="-25000" dirty="0" smtClean="0"/>
              <a:t>1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2286000" algn="l"/>
              </a:tabLst>
            </a:pPr>
            <a:r>
              <a:rPr lang="en-US" sz="2000" dirty="0" smtClean="0"/>
              <a:t>			</a:t>
            </a:r>
            <a:r>
              <a:rPr lang="en-US" sz="2000" b="1" dirty="0" smtClean="0">
                <a:latin typeface="Courier New" pitchFamily="49" charset="0"/>
              </a:rPr>
              <a:t>else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2286000" algn="l"/>
              </a:tabLst>
            </a:pPr>
            <a:r>
              <a:rPr lang="en-US" sz="2000" dirty="0" smtClean="0"/>
              <a:t>		</a:t>
            </a:r>
            <a:r>
              <a:rPr lang="en-US" sz="2000" i="1" dirty="0" smtClean="0"/>
              <a:t>	   statement</a:t>
            </a:r>
            <a:r>
              <a:rPr lang="en-US" sz="2000" i="1" baseline="-25000" dirty="0" smtClean="0"/>
              <a:t>2</a:t>
            </a:r>
            <a:endParaRPr lang="en-US" sz="2000" i="1" dirty="0" smtClean="0"/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2286000" algn="l"/>
              </a:tabLst>
            </a:pPr>
            <a:endParaRPr lang="en-US" sz="2000" dirty="0" smtClean="0"/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0000CC"/>
              </a:buClr>
              <a:buFont typeface="Wingdings" pitchFamily="2" charset="2"/>
              <a:buChar char="§"/>
              <a:tabLst>
                <a:tab pos="2286000" algn="l"/>
              </a:tabLst>
            </a:pPr>
            <a:r>
              <a:rPr lang="en-US" sz="2400" dirty="0" smtClean="0"/>
              <a:t>Example:</a:t>
            </a:r>
            <a:r>
              <a:rPr lang="en-US" sz="1200" dirty="0" smtClean="0"/>
              <a:t>	</a:t>
            </a:r>
            <a:r>
              <a:rPr lang="en-US" sz="1600" b="1" dirty="0" smtClean="0">
                <a:latin typeface="Courier New" pitchFamily="49" charset="0"/>
              </a:rPr>
              <a:t>if (x)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2286000" algn="l"/>
              </a:tabLst>
            </a:pPr>
            <a:r>
              <a:rPr lang="en-US" sz="2000" b="1" dirty="0" smtClean="0">
                <a:latin typeface="Courier New" pitchFamily="49" charset="0"/>
              </a:rPr>
              <a:t>		{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2286000" algn="l"/>
              </a:tabLst>
            </a:pPr>
            <a:r>
              <a:rPr lang="en-US" sz="2000" b="1" dirty="0" smtClean="0">
                <a:latin typeface="Courier New" pitchFamily="49" charset="0"/>
              </a:rPr>
              <a:t>		     y++;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2286000" algn="l"/>
              </a:tabLst>
            </a:pPr>
            <a:r>
              <a:rPr lang="en-US" sz="2000" b="1" dirty="0" smtClean="0">
                <a:latin typeface="Courier New" pitchFamily="49" charset="0"/>
              </a:rPr>
              <a:t>		     z++;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2286000" algn="l"/>
              </a:tabLst>
            </a:pPr>
            <a:r>
              <a:rPr lang="en-US" sz="1600" b="1" dirty="0" smtClean="0">
                <a:latin typeface="Courier New" pitchFamily="49" charset="0"/>
              </a:rPr>
              <a:t>		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2286000" algn="l"/>
              </a:tabLst>
            </a:pPr>
            <a:r>
              <a:rPr lang="en-US" sz="1600" b="1" dirty="0" smtClean="0">
                <a:latin typeface="Courier New" pitchFamily="49" charset="0"/>
              </a:rPr>
              <a:t>		else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2286000" algn="l"/>
              </a:tabLst>
            </a:pPr>
            <a:r>
              <a:rPr lang="en-US" sz="1600" b="1" dirty="0" smtClean="0">
                <a:latin typeface="Courier New" pitchFamily="49" charset="0"/>
              </a:rPr>
              <a:t>		{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2286000" algn="l"/>
              </a:tabLst>
            </a:pPr>
            <a:r>
              <a:rPr lang="en-US" sz="2000" b="1" dirty="0" smtClean="0">
                <a:latin typeface="Courier New" pitchFamily="49" charset="0"/>
              </a:rPr>
              <a:t>		     y--;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2286000" algn="l"/>
              </a:tabLst>
            </a:pPr>
            <a:r>
              <a:rPr lang="en-US" sz="2000" b="1" dirty="0" smtClean="0">
                <a:latin typeface="Courier New" pitchFamily="49" charset="0"/>
              </a:rPr>
              <a:t>		     z--;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2286000" algn="l"/>
              </a:tabLst>
            </a:pPr>
            <a:r>
              <a:rPr lang="en-US" sz="1600" b="1" dirty="0" smtClean="0">
                <a:latin typeface="Courier New" pitchFamily="49" charset="0"/>
              </a:rPr>
              <a:t>		}</a:t>
            </a:r>
            <a:endParaRPr lang="en-US" sz="1600" b="1" dirty="0">
              <a:latin typeface="Courier New" pitchFamily="49" charset="0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5592763" y="3122613"/>
            <a:ext cx="3140075" cy="2343150"/>
            <a:chOff x="3523" y="1967"/>
            <a:chExt cx="1978" cy="1476"/>
          </a:xfrm>
        </p:grpSpPr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4240" y="2223"/>
              <a:ext cx="518" cy="422"/>
            </a:xfrm>
            <a:prstGeom prst="diamond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165" y="2306"/>
              <a:ext cx="693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</a:rPr>
                <a:t>x==0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1600" b="1">
                  <a:latin typeface="Courier New" pitchFamily="49" charset="0"/>
                </a:rPr>
                <a:t>?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3523" y="2741"/>
              <a:ext cx="796" cy="317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y++;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400" b="1">
                  <a:latin typeface="Courier New" pitchFamily="49" charset="0"/>
                </a:rPr>
                <a:t>z++;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727" y="2741"/>
              <a:ext cx="774" cy="290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400" b="1">
                  <a:latin typeface="Courier New" pitchFamily="49" charset="0"/>
                </a:rPr>
                <a:t>y--;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400" b="1">
                  <a:latin typeface="Courier New" pitchFamily="49" charset="0"/>
                </a:rPr>
                <a:t>z--;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702" y="2178"/>
              <a:ext cx="53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4735" y="2178"/>
              <a:ext cx="57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3931" y="2434"/>
              <a:ext cx="29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3921" y="2425"/>
              <a:ext cx="0" cy="3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5064" y="2425"/>
              <a:ext cx="0" cy="3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3921" y="3048"/>
              <a:ext cx="0" cy="18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3921" y="3217"/>
              <a:ext cx="116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4498" y="1967"/>
              <a:ext cx="0" cy="23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4516" y="3205"/>
              <a:ext cx="0" cy="23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5085" y="3039"/>
              <a:ext cx="0" cy="18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H="1">
              <a:off x="4763" y="2434"/>
              <a:ext cx="29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if-else Statement</a:t>
            </a:r>
          </a:p>
        </p:txBody>
      </p:sp>
    </p:spTree>
    <p:extLst>
      <p:ext uri="{BB962C8B-B14F-4D97-AF65-F5344CB8AC3E}">
        <p14:creationId xmlns:p14="http://schemas.microsoft.com/office/powerpoint/2010/main" val="394800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28625" y="6324600"/>
            <a:ext cx="1905000" cy="45720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smtClean="0">
                <a:latin typeface="Tahoma" pitchFamily="34" charset="0"/>
              </a:rPr>
              <a:t>BYU CS/ECEn 124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55F10A-0C37-4F74-B888-F93F852C62E5}" type="slidenum">
              <a:rPr lang="en-US" sz="1400" smtClean="0">
                <a:latin typeface="Tahoma" pitchFamily="34" charset="0"/>
              </a:rPr>
              <a:pPr eaLnBrk="1" hangingPunct="1"/>
              <a:t>2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762000" y="259556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Compiling a C Program</a:t>
            </a:r>
            <a:endParaRPr lang="en-US" dirty="0"/>
          </a:p>
        </p:txBody>
      </p:sp>
      <p:sp>
        <p:nvSpPr>
          <p:cNvPr id="11" name="Text Box 28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b="1"/>
              <a:t>The C Language</a:t>
            </a:r>
          </a:p>
        </p:txBody>
      </p:sp>
      <p:pic>
        <p:nvPicPr>
          <p:cNvPr id="12" name="Picture 29" descr="C Compiler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225" y="1233488"/>
            <a:ext cx="2578100" cy="529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32"/>
          <p:cNvGrpSpPr>
            <a:grpSpLocks/>
          </p:cNvGrpSpPr>
          <p:nvPr/>
        </p:nvGrpSpPr>
        <p:grpSpPr bwMode="auto">
          <a:xfrm>
            <a:off x="857250" y="3905250"/>
            <a:ext cx="2994025" cy="457200"/>
            <a:chOff x="463" y="3350"/>
            <a:chExt cx="1886" cy="288"/>
          </a:xfrm>
        </p:grpSpPr>
        <p:sp>
          <p:nvSpPr>
            <p:cNvPr id="14" name="AutoShape 30"/>
            <p:cNvSpPr>
              <a:spLocks noChangeArrowheads="1"/>
            </p:cNvSpPr>
            <p:nvPr/>
          </p:nvSpPr>
          <p:spPr bwMode="auto">
            <a:xfrm>
              <a:off x="1940" y="3356"/>
              <a:ext cx="409" cy="2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0 w 21600"/>
                <a:gd name="T13" fmla="*/ 5439 h 21600"/>
                <a:gd name="T14" fmla="*/ 18907 w 21600"/>
                <a:gd name="T15" fmla="*/ 16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463" y="3350"/>
              <a:ext cx="14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 b="1">
                  <a:solidFill>
                    <a:schemeClr val="hlink"/>
                  </a:solidFill>
                </a:rPr>
                <a:t>Object Code</a:t>
              </a:r>
            </a:p>
          </p:txBody>
        </p:sp>
      </p:grpSp>
      <p:grpSp>
        <p:nvGrpSpPr>
          <p:cNvPr id="16" name="Group 36"/>
          <p:cNvGrpSpPr>
            <a:grpSpLocks/>
          </p:cNvGrpSpPr>
          <p:nvPr/>
        </p:nvGrpSpPr>
        <p:grpSpPr bwMode="auto">
          <a:xfrm>
            <a:off x="471488" y="2652713"/>
            <a:ext cx="3379787" cy="457200"/>
            <a:chOff x="221" y="2071"/>
            <a:chExt cx="2129" cy="288"/>
          </a:xfrm>
        </p:grpSpPr>
        <p:sp>
          <p:nvSpPr>
            <p:cNvPr id="17" name="AutoShape 34"/>
            <p:cNvSpPr>
              <a:spLocks noChangeArrowheads="1"/>
            </p:cNvSpPr>
            <p:nvPr/>
          </p:nvSpPr>
          <p:spPr bwMode="auto">
            <a:xfrm>
              <a:off x="1941" y="2077"/>
              <a:ext cx="409" cy="2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0 w 21600"/>
                <a:gd name="T13" fmla="*/ 5439 h 21600"/>
                <a:gd name="T14" fmla="*/ 18907 w 21600"/>
                <a:gd name="T15" fmla="*/ 16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35"/>
            <p:cNvSpPr txBox="1">
              <a:spLocks noChangeArrowheads="1"/>
            </p:cNvSpPr>
            <p:nvPr/>
          </p:nvSpPr>
          <p:spPr bwMode="auto">
            <a:xfrm>
              <a:off x="221" y="2071"/>
              <a:ext cx="16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 b="1">
                  <a:solidFill>
                    <a:schemeClr val="hlink"/>
                  </a:solidFill>
                </a:rPr>
                <a:t>Assembler Code</a:t>
              </a:r>
            </a:p>
          </p:txBody>
        </p:sp>
      </p:grpSp>
      <p:grpSp>
        <p:nvGrpSpPr>
          <p:cNvPr id="19" name="Group 37"/>
          <p:cNvGrpSpPr>
            <a:grpSpLocks/>
          </p:cNvGrpSpPr>
          <p:nvPr/>
        </p:nvGrpSpPr>
        <p:grpSpPr bwMode="auto">
          <a:xfrm>
            <a:off x="471488" y="1400175"/>
            <a:ext cx="3379787" cy="457200"/>
            <a:chOff x="221" y="2071"/>
            <a:chExt cx="2129" cy="288"/>
          </a:xfrm>
        </p:grpSpPr>
        <p:sp>
          <p:nvSpPr>
            <p:cNvPr id="20" name="AutoShape 38"/>
            <p:cNvSpPr>
              <a:spLocks noChangeArrowheads="1"/>
            </p:cNvSpPr>
            <p:nvPr/>
          </p:nvSpPr>
          <p:spPr bwMode="auto">
            <a:xfrm>
              <a:off x="1941" y="2077"/>
              <a:ext cx="409" cy="2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0 w 21600"/>
                <a:gd name="T13" fmla="*/ 5439 h 21600"/>
                <a:gd name="T14" fmla="*/ 18907 w 21600"/>
                <a:gd name="T15" fmla="*/ 16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39"/>
            <p:cNvSpPr txBox="1">
              <a:spLocks noChangeArrowheads="1"/>
            </p:cNvSpPr>
            <p:nvPr/>
          </p:nvSpPr>
          <p:spPr bwMode="auto">
            <a:xfrm>
              <a:off x="221" y="2071"/>
              <a:ext cx="16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 b="1">
                  <a:solidFill>
                    <a:schemeClr val="hlink"/>
                  </a:solidFill>
                </a:rPr>
                <a:t>C/C++ Code</a:t>
              </a:r>
            </a:p>
          </p:txBody>
        </p:sp>
      </p:grpSp>
      <p:grpSp>
        <p:nvGrpSpPr>
          <p:cNvPr id="22" name="Group 40"/>
          <p:cNvGrpSpPr>
            <a:grpSpLocks/>
          </p:cNvGrpSpPr>
          <p:nvPr/>
        </p:nvGrpSpPr>
        <p:grpSpPr bwMode="auto">
          <a:xfrm>
            <a:off x="858838" y="5280025"/>
            <a:ext cx="2994025" cy="457200"/>
            <a:chOff x="463" y="3350"/>
            <a:chExt cx="1886" cy="288"/>
          </a:xfrm>
        </p:grpSpPr>
        <p:sp>
          <p:nvSpPr>
            <p:cNvPr id="23" name="AutoShape 41"/>
            <p:cNvSpPr>
              <a:spLocks noChangeArrowheads="1"/>
            </p:cNvSpPr>
            <p:nvPr/>
          </p:nvSpPr>
          <p:spPr bwMode="auto">
            <a:xfrm>
              <a:off x="1940" y="3356"/>
              <a:ext cx="409" cy="2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0 w 21600"/>
                <a:gd name="T13" fmla="*/ 5439 h 21600"/>
                <a:gd name="T14" fmla="*/ 18907 w 21600"/>
                <a:gd name="T15" fmla="*/ 16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42"/>
            <p:cNvSpPr txBox="1">
              <a:spLocks noChangeArrowheads="1"/>
            </p:cNvSpPr>
            <p:nvPr/>
          </p:nvSpPr>
          <p:spPr bwMode="auto">
            <a:xfrm>
              <a:off x="463" y="3350"/>
              <a:ext cx="14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 b="1">
                  <a:solidFill>
                    <a:schemeClr val="hlink"/>
                  </a:solidFill>
                </a:rPr>
                <a:t>Machine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561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14 - Control Structures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80EC6B05-8E57-49ED-A64E-284C84D265D5}" type="slidenum">
              <a:rPr lang="en-US"/>
              <a:pPr/>
              <a:t>20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03276" y="381000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if-else statement</a:t>
            </a:r>
            <a:endParaRPr lang="en-US" sz="20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395413"/>
            <a:ext cx="8164513" cy="51752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dirty="0" smtClean="0"/>
              <a:t>You can connect conditional constructs to form longer sequences of conditional tests:</a:t>
            </a:r>
            <a:br>
              <a:rPr lang="en-US" sz="2800" dirty="0" smtClean="0"/>
            </a:br>
            <a:r>
              <a:rPr lang="en-US" sz="1600" b="1" dirty="0" smtClean="0">
                <a:latin typeface="Courier New" pitchFamily="49" charset="0"/>
              </a:rPr>
              <a:t/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</a:rPr>
              <a:t>       if (</a:t>
            </a:r>
            <a:r>
              <a:rPr lang="en-US" sz="1600" b="1" i="1" dirty="0" smtClean="0">
                <a:latin typeface="Courier New" pitchFamily="49" charset="0"/>
              </a:rPr>
              <a:t>expression</a:t>
            </a:r>
            <a:r>
              <a:rPr lang="en-US" sz="1600" b="1" i="1" baseline="-25000" dirty="0" smtClean="0">
                <a:latin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			   </a:t>
            </a:r>
            <a:r>
              <a:rPr lang="en-US" sz="1600" b="1" i="1" dirty="0" smtClean="0">
                <a:latin typeface="Courier New" pitchFamily="49" charset="0"/>
              </a:rPr>
              <a:t>statement</a:t>
            </a:r>
            <a:r>
              <a:rPr lang="en-US" sz="1600" b="1" i="1" baseline="-25000" dirty="0" smtClean="0">
                <a:latin typeface="Courier New" pitchFamily="49" charset="0"/>
              </a:rPr>
              <a:t>1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			else if (</a:t>
            </a:r>
            <a:r>
              <a:rPr lang="en-US" sz="1600" b="1" i="1" dirty="0" smtClean="0">
                <a:latin typeface="Courier New" pitchFamily="49" charset="0"/>
              </a:rPr>
              <a:t>expression</a:t>
            </a:r>
            <a:r>
              <a:rPr lang="en-US" sz="1600" b="1" i="1" baseline="-25000" dirty="0" smtClean="0">
                <a:latin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		</a:t>
            </a:r>
            <a:r>
              <a:rPr lang="en-US" sz="1600" b="1" i="1" dirty="0" smtClean="0">
                <a:latin typeface="Courier New" pitchFamily="49" charset="0"/>
              </a:rPr>
              <a:t>	   statement</a:t>
            </a:r>
            <a:r>
              <a:rPr lang="en-US" sz="1600" b="1" i="1" baseline="-25000" dirty="0" smtClean="0">
                <a:latin typeface="Courier New" pitchFamily="49" charset="0"/>
              </a:rPr>
              <a:t>2</a:t>
            </a:r>
            <a:endParaRPr lang="en-US" sz="1600" b="1" i="1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			else if (</a:t>
            </a:r>
            <a:r>
              <a:rPr lang="en-US" sz="1600" b="1" i="1" dirty="0" smtClean="0">
                <a:latin typeface="Courier New" pitchFamily="49" charset="0"/>
              </a:rPr>
              <a:t>expression</a:t>
            </a:r>
            <a:r>
              <a:rPr lang="en-US" sz="1600" b="1" i="1" baseline="-25000" dirty="0" smtClean="0">
                <a:latin typeface="Courier New" pitchFamily="49" charset="0"/>
              </a:rPr>
              <a:t>3</a:t>
            </a:r>
            <a:r>
              <a:rPr lang="en-US" sz="1600" b="1" dirty="0" smtClean="0">
                <a:latin typeface="Courier New" pitchFamily="49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		</a:t>
            </a:r>
            <a:r>
              <a:rPr lang="en-US" sz="1600" b="1" i="1" dirty="0" smtClean="0">
                <a:latin typeface="Courier New" pitchFamily="49" charset="0"/>
              </a:rPr>
              <a:t>	   statement</a:t>
            </a:r>
            <a:r>
              <a:rPr lang="en-US" sz="1600" b="1" i="1" baseline="-25000" dirty="0" smtClean="0">
                <a:latin typeface="Courier New" pitchFamily="49" charset="0"/>
              </a:rPr>
              <a:t>3</a:t>
            </a:r>
            <a:endParaRPr lang="en-US" sz="1600" b="1" i="1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			else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		</a:t>
            </a:r>
            <a:r>
              <a:rPr lang="en-US" sz="1600" b="1" i="1" dirty="0" smtClean="0">
                <a:latin typeface="Courier New" pitchFamily="49" charset="0"/>
              </a:rPr>
              <a:t>	   statement</a:t>
            </a:r>
            <a:r>
              <a:rPr lang="en-US" sz="1600" b="1" i="1" baseline="-25000" dirty="0" smtClean="0">
                <a:latin typeface="Courier New" pitchFamily="49" charset="0"/>
              </a:rPr>
              <a:t>4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600" b="1" i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An </a:t>
            </a:r>
            <a:r>
              <a:rPr lang="en-US" sz="2800" b="1" dirty="0" smtClean="0"/>
              <a:t>else</a:t>
            </a:r>
            <a:r>
              <a:rPr lang="en-US" sz="2800" dirty="0" smtClean="0"/>
              <a:t> is associated with the closest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/>
              <a:t>	unassociated </a:t>
            </a:r>
            <a:r>
              <a:rPr lang="en-US" sz="2800" b="1" dirty="0" smtClean="0"/>
              <a:t>if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     </a:t>
            </a:r>
            <a:r>
              <a:rPr lang="en-US" sz="1600" b="1" dirty="0" smtClean="0">
                <a:latin typeface="Courier New" pitchFamily="49" charset="0"/>
              </a:rPr>
              <a:t>if (</a:t>
            </a:r>
            <a:r>
              <a:rPr lang="en-US" sz="1600" b="1" i="1" dirty="0" smtClean="0">
                <a:latin typeface="Courier New" pitchFamily="49" charset="0"/>
              </a:rPr>
              <a:t>expression</a:t>
            </a:r>
            <a:r>
              <a:rPr lang="en-US" sz="1600" b="1" i="1" baseline="-25000" dirty="0" smtClean="0">
                <a:latin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</a:rPr>
              <a:t>)</a:t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</a:rPr>
              <a:t>      if (</a:t>
            </a:r>
            <a:r>
              <a:rPr lang="en-US" sz="1600" b="1" i="1" dirty="0" smtClean="0">
                <a:latin typeface="Courier New" pitchFamily="49" charset="0"/>
              </a:rPr>
              <a:t>expression</a:t>
            </a:r>
            <a:r>
              <a:rPr lang="en-US" sz="1600" b="1" i="1" baseline="-25000" dirty="0" smtClean="0">
                <a:latin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i="1" dirty="0" smtClean="0">
                <a:latin typeface="Courier New" pitchFamily="49" charset="0"/>
              </a:rPr>
              <a:t>statement</a:t>
            </a:r>
            <a:r>
              <a:rPr lang="en-US" sz="1600" b="1" i="1" baseline="-25000" dirty="0" smtClean="0">
                <a:latin typeface="Courier New" pitchFamily="49" charset="0"/>
              </a:rPr>
              <a:t>2</a:t>
            </a:r>
            <a:endParaRPr lang="en-US" sz="1600" b="1" i="1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1" i="1" dirty="0" smtClean="0">
                <a:latin typeface="Courier New" pitchFamily="49" charset="0"/>
              </a:rPr>
              <a:t>     </a:t>
            </a:r>
            <a:r>
              <a:rPr lang="en-US" sz="1600" b="1" dirty="0" smtClean="0">
                <a:latin typeface="Courier New" pitchFamily="49" charset="0"/>
              </a:rPr>
              <a:t>else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	       </a:t>
            </a:r>
            <a:r>
              <a:rPr lang="en-US" sz="1600" b="1" i="1" dirty="0" smtClean="0">
                <a:latin typeface="Courier New" pitchFamily="49" charset="0"/>
              </a:rPr>
              <a:t>statement</a:t>
            </a:r>
            <a:r>
              <a:rPr lang="en-US" sz="1600" b="1" i="1" baseline="-25000" dirty="0" smtClean="0">
                <a:latin typeface="Courier New" pitchFamily="49" charset="0"/>
              </a:rPr>
              <a:t>3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if-else Statement</a:t>
            </a:r>
          </a:p>
        </p:txBody>
      </p: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4476750" y="4981575"/>
            <a:ext cx="4294188" cy="1381125"/>
            <a:chOff x="2820" y="3138"/>
            <a:chExt cx="2705" cy="870"/>
          </a:xfrm>
        </p:grpSpPr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2820" y="3138"/>
              <a:ext cx="1327" cy="8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b="1">
                  <a:latin typeface="Arial" charset="0"/>
                </a:rPr>
                <a:t>if</a:t>
              </a:r>
              <a:r>
                <a:rPr lang="en-US" sz="1400">
                  <a:latin typeface="Arial" charset="0"/>
                </a:rPr>
                <a:t> (</a:t>
              </a:r>
              <a:r>
                <a:rPr lang="en-US" sz="1400" i="1">
                  <a:latin typeface="Arial" charset="0"/>
                </a:rPr>
                <a:t>expression1</a:t>
              </a:r>
              <a:r>
                <a:rPr lang="en-US" sz="1400">
                  <a:latin typeface="Arial" charset="0"/>
                </a:rPr>
                <a:t>) {</a:t>
              </a:r>
            </a:p>
            <a:p>
              <a:pPr eaLnBrk="0" hangingPunct="0"/>
              <a:r>
                <a:rPr lang="en-US" sz="1400">
                  <a:latin typeface="Arial" charset="0"/>
                </a:rPr>
                <a:t>    </a:t>
              </a:r>
              <a:r>
                <a:rPr lang="en-US" sz="1400" b="1">
                  <a:latin typeface="Arial" charset="0"/>
                </a:rPr>
                <a:t>if </a:t>
              </a:r>
              <a:r>
                <a:rPr lang="en-US" sz="1400">
                  <a:latin typeface="Arial" charset="0"/>
                </a:rPr>
                <a:t>(</a:t>
              </a:r>
              <a:r>
                <a:rPr lang="en-US" sz="1400" i="1">
                  <a:latin typeface="Arial" charset="0"/>
                </a:rPr>
                <a:t>expression2</a:t>
              </a:r>
              <a:r>
                <a:rPr lang="en-US" sz="1400">
                  <a:latin typeface="Arial" charset="0"/>
                </a:rPr>
                <a:t>)</a:t>
              </a:r>
              <a:endParaRPr lang="en-US" sz="1400" b="1">
                <a:latin typeface="Arial" charset="0"/>
              </a:endParaRPr>
            </a:p>
            <a:p>
              <a:pPr eaLnBrk="0" hangingPunct="0"/>
              <a:r>
                <a:rPr lang="en-US" sz="1400" b="1">
                  <a:latin typeface="Arial" charset="0"/>
                </a:rPr>
                <a:t> </a:t>
              </a:r>
              <a:r>
                <a:rPr lang="en-US" sz="1400" i="1">
                  <a:latin typeface="Arial" charset="0"/>
                </a:rPr>
                <a:t>statement2</a:t>
              </a:r>
              <a:endParaRPr lang="en-US" sz="1400" b="1">
                <a:latin typeface="Arial" charset="0"/>
              </a:endParaRPr>
            </a:p>
            <a:p>
              <a:pPr eaLnBrk="0" hangingPunct="0"/>
              <a:r>
                <a:rPr lang="en-US" sz="1400" b="1">
                  <a:latin typeface="Arial" charset="0"/>
                </a:rPr>
                <a:t>    else</a:t>
              </a:r>
              <a:endParaRPr lang="en-US" sz="1400">
                <a:latin typeface="Arial" charset="0"/>
              </a:endParaRPr>
            </a:p>
            <a:p>
              <a:pPr eaLnBrk="0" hangingPunct="0"/>
              <a:r>
                <a:rPr lang="en-US" sz="1400">
                  <a:latin typeface="Arial" charset="0"/>
                </a:rPr>
                <a:t> </a:t>
              </a:r>
              <a:r>
                <a:rPr lang="en-US" sz="1400" i="1">
                  <a:latin typeface="Arial" charset="0"/>
                </a:rPr>
                <a:t>statement3</a:t>
              </a:r>
            </a:p>
            <a:p>
              <a:pPr eaLnBrk="0" hangingPunct="0"/>
              <a:r>
                <a:rPr lang="en-US" sz="1400">
                  <a:latin typeface="Arial" charset="0"/>
                </a:rPr>
                <a:t>}</a:t>
              </a:r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4198" y="3138"/>
              <a:ext cx="1327" cy="8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b="1">
                  <a:latin typeface="Arial" charset="0"/>
                </a:rPr>
                <a:t>if</a:t>
              </a:r>
              <a:r>
                <a:rPr lang="en-US" sz="1400">
                  <a:latin typeface="Arial" charset="0"/>
                </a:rPr>
                <a:t> (</a:t>
              </a:r>
              <a:r>
                <a:rPr lang="en-US" sz="1400" i="1">
                  <a:latin typeface="Arial" charset="0"/>
                </a:rPr>
                <a:t>expression1</a:t>
              </a:r>
              <a:r>
                <a:rPr lang="en-US" sz="1400">
                  <a:latin typeface="Arial" charset="0"/>
                </a:rPr>
                <a:t>) {</a:t>
              </a:r>
            </a:p>
            <a:p>
              <a:pPr eaLnBrk="0" hangingPunct="0"/>
              <a:r>
                <a:rPr lang="en-US" sz="1400">
                  <a:latin typeface="Arial" charset="0"/>
                </a:rPr>
                <a:t>    </a:t>
              </a:r>
              <a:r>
                <a:rPr lang="en-US" sz="1400" b="1">
                  <a:latin typeface="Arial" charset="0"/>
                </a:rPr>
                <a:t>if </a:t>
              </a:r>
              <a:r>
                <a:rPr lang="en-US" sz="1400">
                  <a:latin typeface="Arial" charset="0"/>
                </a:rPr>
                <a:t>(</a:t>
              </a:r>
              <a:r>
                <a:rPr lang="en-US" sz="1400" i="1">
                  <a:latin typeface="Arial" charset="0"/>
                </a:rPr>
                <a:t>expression2</a:t>
              </a:r>
              <a:r>
                <a:rPr lang="en-US" sz="1400">
                  <a:latin typeface="Arial" charset="0"/>
                </a:rPr>
                <a:t>)</a:t>
              </a:r>
              <a:endParaRPr lang="en-US" sz="1400" b="1">
                <a:latin typeface="Arial" charset="0"/>
              </a:endParaRPr>
            </a:p>
            <a:p>
              <a:pPr eaLnBrk="0" hangingPunct="0"/>
              <a:r>
                <a:rPr lang="en-US" sz="1400" b="1">
                  <a:latin typeface="Arial" charset="0"/>
                </a:rPr>
                <a:t> </a:t>
              </a:r>
              <a:r>
                <a:rPr lang="en-US" sz="1400" i="1">
                  <a:latin typeface="Arial" charset="0"/>
                </a:rPr>
                <a:t>statement2</a:t>
              </a:r>
            </a:p>
            <a:p>
              <a:pPr eaLnBrk="0" hangingPunct="0"/>
              <a:r>
                <a:rPr lang="en-US" sz="1400">
                  <a:latin typeface="Arial" charset="0"/>
                </a:rPr>
                <a:t>}</a:t>
              </a:r>
            </a:p>
            <a:p>
              <a:pPr eaLnBrk="0" hangingPunct="0"/>
              <a:r>
                <a:rPr lang="en-US" sz="1400" b="1">
                  <a:latin typeface="Arial" charset="0"/>
                </a:rPr>
                <a:t>else</a:t>
              </a:r>
              <a:endParaRPr lang="en-US" sz="1400">
                <a:latin typeface="Arial" charset="0"/>
              </a:endParaRPr>
            </a:p>
            <a:p>
              <a:pPr eaLnBrk="0" hangingPunct="0"/>
              <a:r>
                <a:rPr lang="en-US" sz="1400">
                  <a:latin typeface="Arial" charset="0"/>
                </a:rPr>
                <a:t>     </a:t>
              </a:r>
              <a:r>
                <a:rPr lang="en-US" sz="1400" i="1">
                  <a:latin typeface="Arial" charset="0"/>
                </a:rPr>
                <a:t>statement3</a:t>
              </a:r>
              <a:endParaRPr lang="en-US" sz="1400">
                <a:latin typeface="Arial" charset="0"/>
              </a:endParaRPr>
            </a:p>
          </p:txBody>
        </p:sp>
      </p:grp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6843713" y="5149850"/>
            <a:ext cx="1782762" cy="1098550"/>
            <a:chOff x="3616" y="2574"/>
            <a:chExt cx="1504" cy="1239"/>
          </a:xfrm>
        </p:grpSpPr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3621" y="2578"/>
              <a:ext cx="1499" cy="1235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V="1">
              <a:off x="3616" y="2574"/>
              <a:ext cx="1499" cy="1224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64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14 - Control Structures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41EBF31C-B42F-4BFA-9263-9CF77795F264}" type="slidenum">
              <a:rPr lang="en-US"/>
              <a:pPr/>
              <a:t>21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9513" y="368300"/>
            <a:ext cx="7105650" cy="7064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The switch Statement</a:t>
            </a:r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6563" y="1408113"/>
            <a:ext cx="6300787" cy="4957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Performs actions based on a series of tests of the same variable.</a:t>
            </a:r>
          </a:p>
          <a:p>
            <a:r>
              <a:rPr lang="en-US" sz="2000" smtClean="0"/>
              <a:t>Form: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 </a:t>
            </a:r>
            <a:r>
              <a:rPr lang="en-US" sz="2000" b="1" smtClean="0">
                <a:latin typeface="Courier New" pitchFamily="49" charset="0"/>
              </a:rPr>
              <a:t>switch (</a:t>
            </a:r>
            <a:r>
              <a:rPr lang="en-US" sz="2000" b="1" i="1" smtClean="0"/>
              <a:t>expression</a:t>
            </a:r>
            <a:r>
              <a:rPr lang="en-US" sz="2000" b="1" smtClean="0">
                <a:latin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	  {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	     case </a:t>
            </a:r>
            <a:r>
              <a:rPr lang="en-US" sz="2000" b="1" i="1" smtClean="0"/>
              <a:t>const-expr</a:t>
            </a:r>
            <a:r>
              <a:rPr lang="en-US" sz="2000" b="1" smtClean="0">
                <a:latin typeface="Courier New" pitchFamily="49" charset="0"/>
              </a:rPr>
              <a:t>:	</a:t>
            </a:r>
            <a:r>
              <a:rPr lang="en-US" sz="2000" b="1" i="1" smtClean="0"/>
              <a:t>statements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	     case </a:t>
            </a:r>
            <a:r>
              <a:rPr lang="en-US" sz="2000" b="1" i="1" smtClean="0"/>
              <a:t>const-expr</a:t>
            </a:r>
            <a:r>
              <a:rPr lang="en-US" sz="2000" b="1" smtClean="0">
                <a:latin typeface="Courier New" pitchFamily="49" charset="0"/>
              </a:rPr>
              <a:t>:	</a:t>
            </a:r>
            <a:r>
              <a:rPr lang="en-US" sz="2000" b="1" i="1" smtClean="0"/>
              <a:t>statements</a:t>
            </a:r>
            <a:endParaRPr lang="en-US" sz="2000" b="1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	     case </a:t>
            </a:r>
            <a:r>
              <a:rPr lang="en-US" sz="2000" b="1" i="1" smtClean="0"/>
              <a:t>const-expr</a:t>
            </a:r>
            <a:r>
              <a:rPr lang="en-US" sz="2000" b="1" smtClean="0">
                <a:latin typeface="Courier New" pitchFamily="49" charset="0"/>
              </a:rPr>
              <a:t>:	</a:t>
            </a:r>
            <a:r>
              <a:rPr lang="en-US" sz="2000" b="1" i="1" smtClean="0"/>
              <a:t>statements</a:t>
            </a:r>
            <a:endParaRPr lang="en-US" sz="2000" b="1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	     default:      	</a:t>
            </a:r>
            <a:r>
              <a:rPr lang="en-US" sz="2000" b="1" i="1" smtClean="0"/>
              <a:t>statements</a:t>
            </a:r>
            <a:endParaRPr lang="en-US" sz="2000" b="1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	  }</a:t>
            </a:r>
          </a:p>
          <a:p>
            <a:r>
              <a:rPr lang="en-US" sz="2000" smtClean="0"/>
              <a:t>The </a:t>
            </a:r>
            <a:r>
              <a:rPr lang="en-US" sz="2000" b="1" smtClean="0">
                <a:latin typeface="Courier New" pitchFamily="49" charset="0"/>
              </a:rPr>
              <a:t>break</a:t>
            </a:r>
            <a:r>
              <a:rPr lang="en-US" sz="2000" b="1" smtClean="0"/>
              <a:t> </a:t>
            </a:r>
            <a:r>
              <a:rPr lang="en-US" sz="2000" smtClean="0"/>
              <a:t>statement causes an immediate exit from the switch.</a:t>
            </a:r>
          </a:p>
          <a:p>
            <a:r>
              <a:rPr lang="en-US" sz="2000" smtClean="0"/>
              <a:t>Because </a:t>
            </a:r>
            <a:r>
              <a:rPr lang="en-US" sz="2000" b="1" smtClean="0">
                <a:latin typeface="Courier New" pitchFamily="49" charset="0"/>
              </a:rPr>
              <a:t>cases</a:t>
            </a:r>
            <a:r>
              <a:rPr lang="en-US" sz="2000" smtClean="0"/>
              <a:t> serve only as labels, execution falls through to the next unless there is explicit action to escape.</a:t>
            </a:r>
            <a:endParaRPr lang="en-US" sz="200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6577013" y="1512888"/>
            <a:ext cx="2116137" cy="4483100"/>
            <a:chOff x="4143" y="953"/>
            <a:chExt cx="1333" cy="2824"/>
          </a:xfrm>
        </p:grpSpPr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4733" y="1107"/>
              <a:ext cx="439" cy="344"/>
            </a:xfrm>
            <a:prstGeom prst="diamond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727" y="1190"/>
              <a:ext cx="4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c='a'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269" y="1432"/>
              <a:ext cx="542" cy="317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...;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sz="1400" b="1">
                  <a:latin typeface="Courier New" pitchFamily="49" charset="0"/>
                </a:rPr>
                <a:t>break;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412" y="1107"/>
              <a:ext cx="32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5132" y="1107"/>
              <a:ext cx="3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4549" y="1279"/>
              <a:ext cx="17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5341" y="1273"/>
              <a:ext cx="0" cy="54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4543" y="1747"/>
              <a:ext cx="0" cy="12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4942" y="1813"/>
              <a:ext cx="40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947" y="953"/>
              <a:ext cx="0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5161" y="1279"/>
              <a:ext cx="17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H="1">
              <a:off x="4148" y="1868"/>
              <a:ext cx="40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4728" y="1962"/>
              <a:ext cx="439" cy="344"/>
            </a:xfrm>
            <a:prstGeom prst="diamond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4722" y="2045"/>
              <a:ext cx="4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c='b'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4264" y="2287"/>
              <a:ext cx="542" cy="317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...;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sz="1400" b="1">
                  <a:latin typeface="Courier New" pitchFamily="49" charset="0"/>
                </a:rPr>
                <a:t>break;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4407" y="1962"/>
              <a:ext cx="32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5127" y="1962"/>
              <a:ext cx="3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H="1">
              <a:off x="4544" y="2134"/>
              <a:ext cx="17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5336" y="2128"/>
              <a:ext cx="0" cy="54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4538" y="2602"/>
              <a:ext cx="0" cy="12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H="1">
              <a:off x="4937" y="2668"/>
              <a:ext cx="40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4942" y="1808"/>
              <a:ext cx="0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H="1">
              <a:off x="5156" y="2134"/>
              <a:ext cx="17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H="1">
              <a:off x="4143" y="2723"/>
              <a:ext cx="40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" name="AutoShape 29"/>
            <p:cNvSpPr>
              <a:spLocks noChangeArrowheads="1"/>
            </p:cNvSpPr>
            <p:nvPr/>
          </p:nvSpPr>
          <p:spPr bwMode="auto">
            <a:xfrm>
              <a:off x="4733" y="2823"/>
              <a:ext cx="439" cy="344"/>
            </a:xfrm>
            <a:prstGeom prst="diamond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4727" y="2906"/>
              <a:ext cx="4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c='c'</a:t>
              </a:r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4269" y="3148"/>
              <a:ext cx="542" cy="317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...;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sz="1400" b="1">
                  <a:latin typeface="Courier New" pitchFamily="49" charset="0"/>
                </a:rPr>
                <a:t>break;</a:t>
              </a: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4412" y="2823"/>
              <a:ext cx="32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5132" y="2823"/>
              <a:ext cx="3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37" name="Line 34"/>
            <p:cNvSpPr>
              <a:spLocks noChangeShapeType="1"/>
            </p:cNvSpPr>
            <p:nvPr/>
          </p:nvSpPr>
          <p:spPr bwMode="auto">
            <a:xfrm flipH="1">
              <a:off x="4549" y="2995"/>
              <a:ext cx="17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5341" y="2989"/>
              <a:ext cx="0" cy="6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" name="Line 36"/>
            <p:cNvSpPr>
              <a:spLocks noChangeShapeType="1"/>
            </p:cNvSpPr>
            <p:nvPr/>
          </p:nvSpPr>
          <p:spPr bwMode="auto">
            <a:xfrm>
              <a:off x="4941" y="2669"/>
              <a:ext cx="0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 flipH="1">
              <a:off x="5161" y="2995"/>
              <a:ext cx="17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4149" y="1874"/>
              <a:ext cx="0" cy="173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>
              <a:off x="4947" y="3617"/>
              <a:ext cx="0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 flipH="1">
              <a:off x="4941" y="3611"/>
              <a:ext cx="40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 flipV="1">
              <a:off x="4153" y="3611"/>
              <a:ext cx="795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>
              <a:off x="4551" y="3461"/>
              <a:ext cx="0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" name="Line 43"/>
            <p:cNvSpPr>
              <a:spLocks noChangeShapeType="1"/>
            </p:cNvSpPr>
            <p:nvPr/>
          </p:nvSpPr>
          <p:spPr bwMode="auto">
            <a:xfrm>
              <a:off x="4540" y="2987"/>
              <a:ext cx="0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4546" y="2129"/>
              <a:ext cx="0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>
              <a:off x="4552" y="1277"/>
              <a:ext cx="0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switch Statement</a:t>
            </a:r>
          </a:p>
        </p:txBody>
      </p:sp>
    </p:spTree>
    <p:extLst>
      <p:ext uri="{BB962C8B-B14F-4D97-AF65-F5344CB8AC3E}">
        <p14:creationId xmlns:p14="http://schemas.microsoft.com/office/powerpoint/2010/main" val="238651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14 - Control Structures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53282A6A-8140-4FAC-9C79-2D631B95F587}" type="slidenum">
              <a:rPr lang="en-US"/>
              <a:pPr/>
              <a:t>22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9513" y="392113"/>
            <a:ext cx="7105650" cy="6826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while loop</a:t>
            </a:r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8150" y="1400175"/>
            <a:ext cx="8356600" cy="49498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Check test (sentinel) at </a:t>
            </a:r>
            <a:r>
              <a:rPr lang="en-US" sz="2400" i="1" smtClean="0"/>
              <a:t>beginning</a:t>
            </a:r>
            <a:r>
              <a:rPr lang="en-US" sz="2400" smtClean="0"/>
              <a:t> of loop</a:t>
            </a:r>
          </a:p>
          <a:p>
            <a:pPr lvl="1"/>
            <a:r>
              <a:rPr lang="en-US" sz="2000" smtClean="0"/>
              <a:t>May (or may not) execute loop</a:t>
            </a:r>
          </a:p>
          <a:p>
            <a:r>
              <a:rPr lang="en-US" sz="2400" smtClean="0"/>
              <a:t>Form:</a:t>
            </a:r>
          </a:p>
          <a:p>
            <a:pPr>
              <a:buFont typeface="Wingdings" pitchFamily="2" charset="2"/>
              <a:buNone/>
            </a:pPr>
            <a:endParaRPr lang="en-US" sz="800" smtClean="0"/>
          </a:p>
          <a:p>
            <a:pPr>
              <a:buFont typeface="Wingdings" pitchFamily="2" charset="2"/>
              <a:buNone/>
            </a:pPr>
            <a:r>
              <a:rPr lang="en-US" sz="1200" smtClean="0"/>
              <a:t>		</a:t>
            </a:r>
            <a:r>
              <a:rPr lang="en-US" sz="1200" b="1" smtClean="0">
                <a:latin typeface="Courier New" pitchFamily="49" charset="0"/>
              </a:rPr>
              <a:t>while (</a:t>
            </a:r>
            <a:r>
              <a:rPr lang="en-US" sz="1200" b="1" i="1" smtClean="0"/>
              <a:t>expression</a:t>
            </a:r>
            <a:r>
              <a:rPr lang="en-US" sz="1200" b="1" smtClean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200" b="1" smtClean="0">
                <a:latin typeface="Courier New" pitchFamily="49" charset="0"/>
              </a:rPr>
              <a:t>		    </a:t>
            </a:r>
            <a:r>
              <a:rPr lang="en-US" sz="1200" b="1" i="1" smtClean="0"/>
              <a:t>statement</a:t>
            </a:r>
            <a:endParaRPr lang="en-US" sz="120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82613" y="3630613"/>
            <a:ext cx="423227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CC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500" b="1">
                <a:latin typeface="Courier New" pitchFamily="49" charset="0"/>
              </a:rPr>
              <a:t>void main(void)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// Print digits from 7 down to 1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int a = 7;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while (a)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{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   printf("%c\n", a + '0');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   a--;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}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printf("All done...\n");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}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677025" y="909638"/>
            <a:ext cx="2466975" cy="2497137"/>
            <a:chOff x="4088" y="2007"/>
            <a:chExt cx="1554" cy="1573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007" y="2353"/>
              <a:ext cx="63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4431" y="2254"/>
              <a:ext cx="636" cy="553"/>
            </a:xfrm>
            <a:prstGeom prst="diamond">
              <a:avLst/>
            </a:prstGeom>
            <a:noFill/>
            <a:ln w="28575">
              <a:solidFill>
                <a:srgbClr val="4273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350" y="2432"/>
              <a:ext cx="76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latin typeface="Times New Roman" pitchFamily="18" charset="0"/>
                </a:rPr>
                <a:t>Test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4296" y="3083"/>
              <a:ext cx="878" cy="230"/>
            </a:xfrm>
            <a:prstGeom prst="rect">
              <a:avLst/>
            </a:prstGeom>
            <a:noFill/>
            <a:ln w="28575">
              <a:solidFill>
                <a:srgbClr val="4273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latin typeface="Times New Roman" pitchFamily="18" charset="0"/>
                </a:rPr>
                <a:t>Body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4149" y="2733"/>
              <a:ext cx="5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4092" y="2531"/>
              <a:ext cx="0" cy="1041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4734" y="3308"/>
              <a:ext cx="4" cy="264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752" y="2007"/>
              <a:ext cx="0" cy="257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738" y="2817"/>
              <a:ext cx="0" cy="257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5054" y="2531"/>
              <a:ext cx="329" cy="0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4088" y="2525"/>
              <a:ext cx="351" cy="0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4088" y="3568"/>
              <a:ext cx="646" cy="0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5373" y="2520"/>
              <a:ext cx="0" cy="1060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while Statement</a:t>
            </a:r>
          </a:p>
        </p:txBody>
      </p:sp>
      <p:grpSp>
        <p:nvGrpSpPr>
          <p:cNvPr id="23" name="Group 27"/>
          <p:cNvGrpSpPr>
            <a:grpSpLocks/>
          </p:cNvGrpSpPr>
          <p:nvPr/>
        </p:nvGrpSpPr>
        <p:grpSpPr bwMode="auto">
          <a:xfrm>
            <a:off x="4978400" y="3392488"/>
            <a:ext cx="3806825" cy="3016250"/>
            <a:chOff x="3136" y="2137"/>
            <a:chExt cx="2398" cy="19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168" y="2222"/>
              <a:ext cx="2366" cy="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        main: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0x9e64: 8031 0006       SUB.W   #0x0006,SP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0x9e68: 40B1 0007 0004  MOV.W   #0x0007,0x0004(SP)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0x9e6e: 9381 0004       TST.W   0x0004(SP)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0x9e72: 2410            JEQ     (C$DW$L$main$2$E)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        C$DW$L$main$2$B, C$L1: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0x9e74: 40B1 A398 0000  MOV.W   #0xa398,0x0000(SP)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0x9e7a: 403F 0030       MOV.W   #0x0030,R15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0x9e7e: 511F 0004       ADD.W   0x0004(SP),R15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0x9e82: 4F81 0002       MOV.W   R15,0x0002(SP)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0x9e86: 12B0 A056       CALL    #printf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0x9e8a: 8391 0004       DEC.W   0x0004(SP)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0x9e8e: 9381 0004       TST.W   0x0004(SP)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0x9e92: 23F0            JNE     (C$L1)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        C$L2, C$DW$L$main$2$E: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0x9e94: 40B1 A39C 0000  MOV.W   #0xa39c,0x0000(SP)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0x9e9a: 12B0 A056       CALL    #printf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0x9e9e: 5031 0006       ADD.W   #0x0006,SP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0x9ea2: 4130            RET</a:t>
              </a:r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3136" y="2137"/>
              <a:ext cx="3" cy="1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6" name="Group 26"/>
          <p:cNvGrpSpPr>
            <a:grpSpLocks/>
          </p:cNvGrpSpPr>
          <p:nvPr/>
        </p:nvGrpSpPr>
        <p:grpSpPr bwMode="auto">
          <a:xfrm>
            <a:off x="809625" y="4102100"/>
            <a:ext cx="5881688" cy="1235075"/>
            <a:chOff x="510" y="2584"/>
            <a:chExt cx="3705" cy="778"/>
          </a:xfrm>
        </p:grpSpPr>
        <p:sp>
          <p:nvSpPr>
            <p:cNvPr id="27" name="AutoShape 23"/>
            <p:cNvSpPr>
              <a:spLocks noChangeArrowheads="1"/>
            </p:cNvSpPr>
            <p:nvPr/>
          </p:nvSpPr>
          <p:spPr bwMode="auto">
            <a:xfrm>
              <a:off x="510" y="2888"/>
              <a:ext cx="1163" cy="15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V="1">
              <a:off x="1674" y="2584"/>
              <a:ext cx="2541" cy="38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1674" y="2964"/>
              <a:ext cx="2541" cy="39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174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14 - Control Structures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0A850469-D6BA-454D-BFBF-3EAD83E409A1}" type="slidenum">
              <a:rPr lang="en-US"/>
              <a:pPr/>
              <a:t>23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9513" y="392113"/>
            <a:ext cx="7105650" cy="6826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do-while loop</a:t>
            </a:r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82613" y="3630613"/>
            <a:ext cx="423227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CC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500" b="1">
                <a:latin typeface="Courier New" pitchFamily="49" charset="0"/>
              </a:rPr>
              <a:t>void main(void)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// Print digits from 7 down to 1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int a = 7;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do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{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   printf("%c\n", a + '0');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   a--;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} while (a);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printf("All done...\n");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}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while Statement</a:t>
            </a: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4978400" y="3392488"/>
            <a:ext cx="3806825" cy="3016250"/>
            <a:chOff x="3136" y="2137"/>
            <a:chExt cx="2398" cy="1900"/>
          </a:xfrm>
        </p:grpSpPr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3168" y="2222"/>
              <a:ext cx="2366" cy="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        main: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0x9ee0: 8031 0006       SUB.W   #0x0006,SP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0x9ee4: 40B1 0007 0004  MOV.W   #0x0007,0x0004(SP)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        C$DW$L$main$2$B, C$L1: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0x9eea: 40B1 A392 0000  MOV.W   #0xa392,0x0000(SP)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0x9ef0: 403F 0030       MOV.W   #0x0030,R15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0x9ef4: 511F 0004       ADD.W   0x0004(SP),R15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0x9ef8: 4F81 0002       MOV.W   R15,0x0002(SP)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0x9efc: 12B0 A050       CALL    #printf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0x9f00: 8391 0004       DEC.W   0x0004(SP)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0x9f04: 9381 0004       TST.W   0x0004(SP)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0x9f08: 23F0            JNE     (C$L1)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        C$DW$L$main$2$E: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0x9f0a: 40B1 A396 0000  MOV.W   #0xa396,0x0000(SP)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0x9f10: 12B0 A050       CALL    #printf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0x9f14: 5031 0006       ADD.W   #0x0006,SP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0x9f18: 4130            RET</a:t>
              </a:r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3136" y="2137"/>
              <a:ext cx="3" cy="1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40"/>
          <p:cNvGrpSpPr>
            <a:grpSpLocks/>
          </p:cNvGrpSpPr>
          <p:nvPr/>
        </p:nvGrpSpPr>
        <p:grpSpPr bwMode="auto">
          <a:xfrm>
            <a:off x="809625" y="5027613"/>
            <a:ext cx="5881688" cy="719137"/>
            <a:chOff x="510" y="3167"/>
            <a:chExt cx="3705" cy="453"/>
          </a:xfrm>
        </p:grpSpPr>
        <p:sp>
          <p:nvSpPr>
            <p:cNvPr id="12" name="AutoShape 23"/>
            <p:cNvSpPr>
              <a:spLocks noChangeArrowheads="1"/>
            </p:cNvSpPr>
            <p:nvPr/>
          </p:nvSpPr>
          <p:spPr bwMode="auto">
            <a:xfrm>
              <a:off x="510" y="3464"/>
              <a:ext cx="1163" cy="15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 flipV="1">
              <a:off x="1674" y="3167"/>
              <a:ext cx="2541" cy="38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" name="Rectangle 27"/>
          <p:cNvSpPr txBox="1">
            <a:spLocks noChangeArrowheads="1"/>
          </p:cNvSpPr>
          <p:nvPr/>
        </p:nvSpPr>
        <p:spPr>
          <a:xfrm>
            <a:off x="431800" y="1412875"/>
            <a:ext cx="5722938" cy="1757363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Check test (sentinel) at </a:t>
            </a:r>
            <a:r>
              <a:rPr lang="en-US" sz="2400" i="1" dirty="0" smtClean="0"/>
              <a:t>end</a:t>
            </a:r>
            <a:r>
              <a:rPr lang="en-US" sz="2400" dirty="0" smtClean="0"/>
              <a:t> of loop</a:t>
            </a:r>
          </a:p>
          <a:p>
            <a:pPr lvl="1"/>
            <a:r>
              <a:rPr lang="en-US" sz="2000" dirty="0" smtClean="0"/>
              <a:t>Always executes loop once</a:t>
            </a:r>
          </a:p>
          <a:p>
            <a:r>
              <a:rPr lang="en-US" sz="2400" dirty="0" smtClean="0"/>
              <a:t>Form:</a:t>
            </a:r>
          </a:p>
          <a:p>
            <a:pPr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			</a:t>
            </a:r>
            <a:r>
              <a:rPr lang="en-US" sz="1200" b="1" dirty="0" smtClean="0">
                <a:latin typeface="Courier New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US" sz="1200" b="1" dirty="0" smtClean="0">
                <a:latin typeface="Courier New" pitchFamily="49" charset="0"/>
              </a:rPr>
              <a:t>			    </a:t>
            </a:r>
            <a:r>
              <a:rPr lang="en-US" sz="1200" b="1" i="1" dirty="0" smtClean="0">
                <a:latin typeface="Courier New" pitchFamily="49" charset="0"/>
              </a:rPr>
              <a:t>statement</a:t>
            </a:r>
          </a:p>
          <a:p>
            <a:pPr>
              <a:buFont typeface="Wingdings" pitchFamily="2" charset="2"/>
              <a:buNone/>
            </a:pPr>
            <a:r>
              <a:rPr lang="en-US" sz="1200" b="1" dirty="0" smtClean="0">
                <a:latin typeface="Courier New" pitchFamily="49" charset="0"/>
              </a:rPr>
              <a:t>			while (</a:t>
            </a:r>
            <a:r>
              <a:rPr lang="en-US" sz="1200" b="1" i="1" dirty="0" smtClean="0">
                <a:latin typeface="Courier New" pitchFamily="49" charset="0"/>
              </a:rPr>
              <a:t>expression</a:t>
            </a:r>
            <a:r>
              <a:rPr lang="en-US" sz="1200" b="1" dirty="0" smtClean="0">
                <a:latin typeface="Courier New" pitchFamily="49" charset="0"/>
              </a:rPr>
              <a:t>);</a:t>
            </a:r>
          </a:p>
          <a:p>
            <a:endParaRPr lang="en-US" sz="1200" b="1" i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200" b="1" i="1" dirty="0">
              <a:latin typeface="Courier New" pitchFamily="49" charset="0"/>
            </a:endParaRPr>
          </a:p>
        </p:txBody>
      </p:sp>
      <p:grpSp>
        <p:nvGrpSpPr>
          <p:cNvPr id="15" name="Group 28"/>
          <p:cNvGrpSpPr>
            <a:grpSpLocks/>
          </p:cNvGrpSpPr>
          <p:nvPr/>
        </p:nvGrpSpPr>
        <p:grpSpPr bwMode="auto">
          <a:xfrm>
            <a:off x="6718300" y="884238"/>
            <a:ext cx="2154238" cy="2303462"/>
            <a:chOff x="4227" y="1668"/>
            <a:chExt cx="1357" cy="1451"/>
          </a:xfrm>
        </p:grpSpPr>
        <p:sp>
          <p:nvSpPr>
            <p:cNvPr id="16" name="AutoShape 29"/>
            <p:cNvSpPr>
              <a:spLocks noChangeArrowheads="1"/>
            </p:cNvSpPr>
            <p:nvPr/>
          </p:nvSpPr>
          <p:spPr bwMode="auto">
            <a:xfrm>
              <a:off x="4689" y="2354"/>
              <a:ext cx="598" cy="483"/>
            </a:xfrm>
            <a:prstGeom prst="diamond">
              <a:avLst/>
            </a:prstGeom>
            <a:noFill/>
            <a:ln w="28575">
              <a:solidFill>
                <a:srgbClr val="4273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Text Box 30"/>
            <p:cNvSpPr txBox="1">
              <a:spLocks noChangeArrowheads="1"/>
            </p:cNvSpPr>
            <p:nvPr/>
          </p:nvSpPr>
          <p:spPr bwMode="auto">
            <a:xfrm>
              <a:off x="4608" y="2471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latin typeface="Times New Roman" pitchFamily="18" charset="0"/>
                </a:rPr>
                <a:t>Test</a:t>
              </a:r>
            </a:p>
          </p:txBody>
        </p:sp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4575" y="1900"/>
              <a:ext cx="827" cy="230"/>
            </a:xfrm>
            <a:prstGeom prst="rect">
              <a:avLst/>
            </a:prstGeom>
            <a:noFill/>
            <a:ln w="28575">
              <a:solidFill>
                <a:srgbClr val="4273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latin typeface="Times New Roman" pitchFamily="18" charset="0"/>
                </a:rPr>
                <a:t>Body</a:t>
              </a:r>
            </a:p>
          </p:txBody>
        </p:sp>
        <p:sp>
          <p:nvSpPr>
            <p:cNvPr id="19" name="Text Box 32"/>
            <p:cNvSpPr txBox="1">
              <a:spLocks noChangeArrowheads="1"/>
            </p:cNvSpPr>
            <p:nvPr/>
          </p:nvSpPr>
          <p:spPr bwMode="auto">
            <a:xfrm>
              <a:off x="4227" y="2410"/>
              <a:ext cx="5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20" name="Text Box 33"/>
            <p:cNvSpPr txBox="1">
              <a:spLocks noChangeArrowheads="1"/>
            </p:cNvSpPr>
            <p:nvPr/>
          </p:nvSpPr>
          <p:spPr bwMode="auto">
            <a:xfrm>
              <a:off x="4986" y="2785"/>
              <a:ext cx="5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21" name="Line 34"/>
            <p:cNvSpPr>
              <a:spLocks noChangeShapeType="1"/>
            </p:cNvSpPr>
            <p:nvPr/>
          </p:nvSpPr>
          <p:spPr bwMode="auto">
            <a:xfrm flipH="1">
              <a:off x="4244" y="2005"/>
              <a:ext cx="0" cy="593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" name="Line 35"/>
            <p:cNvSpPr>
              <a:spLocks noChangeShapeType="1"/>
            </p:cNvSpPr>
            <p:nvPr/>
          </p:nvSpPr>
          <p:spPr bwMode="auto">
            <a:xfrm>
              <a:off x="4978" y="1668"/>
              <a:ext cx="0" cy="225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Line 36"/>
            <p:cNvSpPr>
              <a:spLocks noChangeShapeType="1"/>
            </p:cNvSpPr>
            <p:nvPr/>
          </p:nvSpPr>
          <p:spPr bwMode="auto">
            <a:xfrm>
              <a:off x="4988" y="2128"/>
              <a:ext cx="0" cy="224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Line 37"/>
            <p:cNvSpPr>
              <a:spLocks noChangeShapeType="1"/>
            </p:cNvSpPr>
            <p:nvPr/>
          </p:nvSpPr>
          <p:spPr bwMode="auto">
            <a:xfrm>
              <a:off x="4241" y="2012"/>
              <a:ext cx="330" cy="0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Line 38"/>
            <p:cNvSpPr>
              <a:spLocks noChangeShapeType="1"/>
            </p:cNvSpPr>
            <p:nvPr/>
          </p:nvSpPr>
          <p:spPr bwMode="auto">
            <a:xfrm>
              <a:off x="4250" y="2597"/>
              <a:ext cx="453" cy="0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>
              <a:off x="4998" y="2819"/>
              <a:ext cx="0" cy="300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888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14 - Control Structures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8AA6653A-9688-4500-8DB9-9A3150167C96}" type="slidenum">
              <a:rPr lang="en-US"/>
              <a:pPr/>
              <a:t>24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9513" y="344488"/>
            <a:ext cx="7105650" cy="7302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for loop</a:t>
            </a:r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08113"/>
            <a:ext cx="8164513" cy="327183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smtClean="0"/>
              <a:t>Check test at beginning of loop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May (or may not) execute loop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Form: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6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	</a:t>
            </a:r>
            <a:r>
              <a:rPr lang="en-US" sz="1600" b="1" smtClean="0">
                <a:latin typeface="Courier New" pitchFamily="49" charset="0"/>
              </a:rPr>
              <a:t>for (</a:t>
            </a:r>
            <a:r>
              <a:rPr lang="en-US" sz="1600" b="1" i="1" smtClean="0"/>
              <a:t>expr</a:t>
            </a:r>
            <a:r>
              <a:rPr lang="en-US" sz="1600" b="1" i="1" baseline="-25000" smtClean="0"/>
              <a:t>1</a:t>
            </a:r>
            <a:r>
              <a:rPr lang="en-US" sz="1600" b="1" smtClean="0"/>
              <a:t> ; </a:t>
            </a:r>
            <a:r>
              <a:rPr lang="en-US" sz="1600" b="1" i="1" smtClean="0"/>
              <a:t>expr</a:t>
            </a:r>
            <a:r>
              <a:rPr lang="en-US" sz="1600" b="1" i="1" baseline="-25000" smtClean="0"/>
              <a:t>2</a:t>
            </a:r>
            <a:r>
              <a:rPr lang="en-US" sz="1600" b="1" smtClean="0"/>
              <a:t> ; </a:t>
            </a:r>
            <a:r>
              <a:rPr lang="en-US" sz="1600" b="1" i="1" smtClean="0"/>
              <a:t>expr</a:t>
            </a:r>
            <a:r>
              <a:rPr lang="en-US" sz="1600" b="1" i="1" baseline="-25000" smtClean="0"/>
              <a:t>3</a:t>
            </a:r>
            <a:r>
              <a:rPr lang="en-US" sz="1600" b="1" smtClean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</a:rPr>
              <a:t>		    </a:t>
            </a:r>
            <a:r>
              <a:rPr lang="en-US" sz="1600" b="1" i="1" smtClean="0"/>
              <a:t>statement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600" b="1" i="1" smtClean="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1" i="1" smtClean="0"/>
              <a:t>		</a:t>
            </a:r>
            <a:r>
              <a:rPr lang="en-US" sz="1600" b="1" smtClean="0"/>
              <a:t>where	</a:t>
            </a:r>
            <a:r>
              <a:rPr lang="en-US" sz="1600" b="1" i="1" smtClean="0"/>
              <a:t>expr</a:t>
            </a:r>
            <a:r>
              <a:rPr lang="en-US" sz="1600" b="1" i="1" baseline="-25000" smtClean="0"/>
              <a:t>1</a:t>
            </a:r>
            <a:r>
              <a:rPr lang="en-US" sz="1600" b="1" i="1" smtClean="0"/>
              <a:t> </a:t>
            </a:r>
            <a:r>
              <a:rPr lang="en-US" sz="1600" b="1" smtClean="0"/>
              <a:t>executes at the beginning of loop (init)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1" i="1" smtClean="0"/>
              <a:t>			expr</a:t>
            </a:r>
            <a:r>
              <a:rPr lang="en-US" sz="1600" b="1" i="1" baseline="-25000" smtClean="0"/>
              <a:t>2</a:t>
            </a:r>
            <a:r>
              <a:rPr lang="en-US" sz="1600" b="1" i="1" smtClean="0"/>
              <a:t> </a:t>
            </a:r>
            <a:r>
              <a:rPr lang="en-US" sz="1600" b="1" smtClean="0"/>
              <a:t>is a relational expression (test)</a:t>
            </a:r>
            <a:r>
              <a:rPr lang="en-US" sz="1600" b="1" i="1" smtClean="0"/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1" i="1" smtClean="0"/>
              <a:t>			expr</a:t>
            </a:r>
            <a:r>
              <a:rPr lang="en-US" sz="1600" b="1" i="1" baseline="-25000" smtClean="0"/>
              <a:t>3</a:t>
            </a:r>
            <a:r>
              <a:rPr lang="en-US" sz="1600" b="1" i="1" smtClean="0"/>
              <a:t> </a:t>
            </a:r>
            <a:r>
              <a:rPr lang="en-US" sz="1600" b="1" smtClean="0"/>
              <a:t>executes at the end of loop (re-init)</a:t>
            </a:r>
            <a:endParaRPr lang="en-US" sz="1600" b="1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3225" y="3887788"/>
            <a:ext cx="426878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CC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500" b="1">
                <a:latin typeface="Courier New" pitchFamily="49" charset="0"/>
              </a:rPr>
              <a:t>void main(void)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// Print digits from 7 down to 1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int a;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for (a = 7; a &gt; 0; a--)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{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   printf("%c\n", a + '0');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}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   printf("All done...\n");</a:t>
            </a:r>
          </a:p>
          <a:p>
            <a:pPr eaLnBrk="0" hangingPunct="0"/>
            <a:r>
              <a:rPr lang="en-US" sz="1500" b="1">
                <a:latin typeface="Courier New" pitchFamily="49" charset="0"/>
              </a:rPr>
              <a:t>}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7056438" y="584200"/>
            <a:ext cx="1973262" cy="2946400"/>
            <a:chOff x="4313" y="1761"/>
            <a:chExt cx="1243" cy="1976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174" y="2385"/>
              <a:ext cx="38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4637" y="2322"/>
              <a:ext cx="598" cy="481"/>
            </a:xfrm>
            <a:prstGeom prst="diamond">
              <a:avLst/>
            </a:prstGeom>
            <a:noFill/>
            <a:ln w="28575">
              <a:solidFill>
                <a:srgbClr val="4273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556" y="2429"/>
              <a:ext cx="722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latin typeface="Times New Roman" pitchFamily="18" charset="0"/>
                </a:rPr>
                <a:t>Test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4522" y="3019"/>
              <a:ext cx="828" cy="224"/>
            </a:xfrm>
            <a:prstGeom prst="rect">
              <a:avLst/>
            </a:prstGeom>
            <a:noFill/>
            <a:ln w="28575">
              <a:solidFill>
                <a:srgbClr val="4273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</a:rPr>
                <a:t>Body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4391" y="2733"/>
              <a:ext cx="557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4316" y="2556"/>
              <a:ext cx="0" cy="1181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4936" y="3571"/>
              <a:ext cx="0" cy="166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936" y="2188"/>
              <a:ext cx="0" cy="142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936" y="2791"/>
              <a:ext cx="0" cy="224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5225" y="2556"/>
              <a:ext cx="310" cy="0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4313" y="2563"/>
              <a:ext cx="331" cy="0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4313" y="3730"/>
              <a:ext cx="635" cy="0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5530" y="2546"/>
              <a:ext cx="0" cy="924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4519" y="3358"/>
              <a:ext cx="828" cy="224"/>
            </a:xfrm>
            <a:prstGeom prst="rect">
              <a:avLst/>
            </a:prstGeom>
            <a:noFill/>
            <a:ln w="28575">
              <a:solidFill>
                <a:srgbClr val="4273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</a:rPr>
                <a:t>Re-init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4516" y="1987"/>
              <a:ext cx="828" cy="223"/>
            </a:xfrm>
            <a:prstGeom prst="rect">
              <a:avLst/>
            </a:prstGeom>
            <a:noFill/>
            <a:ln w="28575">
              <a:solidFill>
                <a:srgbClr val="4273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</a:rPr>
                <a:t>Init</a:t>
              </a: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4936" y="1761"/>
              <a:ext cx="0" cy="224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4936" y="3220"/>
              <a:ext cx="0" cy="142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for Statement</a:t>
            </a:r>
          </a:p>
        </p:txBody>
      </p:sp>
      <p:grpSp>
        <p:nvGrpSpPr>
          <p:cNvPr id="27" name="Group 24"/>
          <p:cNvGrpSpPr>
            <a:grpSpLocks/>
          </p:cNvGrpSpPr>
          <p:nvPr/>
        </p:nvGrpSpPr>
        <p:grpSpPr bwMode="auto">
          <a:xfrm>
            <a:off x="4978400" y="3563938"/>
            <a:ext cx="3806825" cy="2933700"/>
            <a:chOff x="3136" y="2137"/>
            <a:chExt cx="2398" cy="1900"/>
          </a:xfrm>
        </p:grpSpPr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168" y="2222"/>
              <a:ext cx="2366" cy="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        main: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0x9e64: 8031 0006       SUB.W   #0x0006,SP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0x9e68: 40B1 0007 0004  MOV.W   #0x0007,0x0004(SP)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0x9e6e: 9391 0004       CMP.W   #1,0x0004(SP)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0x9e72: 3810            JL      (C$DW$L$main$2$E)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        C$DW$L$main$2$B, C$L1: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0x9e74: 40B1 A398 0000  MOV.W   #0xa398,0x0000(SP)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0x9e7a: 403F 0030       MOV.W   #0x0030,R15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0x9e7e: 511F 0004       ADD.W   0x0004(SP),R15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0x9e82: 4F81 0002       MOV.W   R15,0x0002(SP)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0x9e86: 12B0 A056       CALL    #printf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0x9e8a: 8391 0004       DEC.W   0x0004(SP)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0x9e8e: 9391 0004       CMP.W   #1,0x0004(SP)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0x9e92: 37F0            JGE     (C$L1)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        C$L2, C$DW$L$main$2$E: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0x9e94: 40B1 A39C 0000  MOV.W   #0xa39c,0x0000(SP)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0x9e9a: 12B0 A056       CALL    #printf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0x9e9e: 5031 0006       ADD.W   #0x0006,SP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914400" algn="l"/>
                  <a:tab pos="3082925" algn="l"/>
                </a:tabLst>
              </a:pPr>
              <a:r>
                <a:rPr lang="en-US" sz="900" b="1">
                  <a:latin typeface="Courier New" pitchFamily="49" charset="0"/>
                </a:rPr>
                <a:t>0x9ea2: 4130            RET</a:t>
              </a:r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3136" y="2137"/>
              <a:ext cx="3" cy="1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0" name="Group 32"/>
          <p:cNvGrpSpPr>
            <a:grpSpLocks/>
          </p:cNvGrpSpPr>
          <p:nvPr/>
        </p:nvGrpSpPr>
        <p:grpSpPr bwMode="auto">
          <a:xfrm>
            <a:off x="733425" y="4319588"/>
            <a:ext cx="5956300" cy="1209675"/>
            <a:chOff x="462" y="2721"/>
            <a:chExt cx="3752" cy="762"/>
          </a:xfrm>
        </p:grpSpPr>
        <p:sp>
          <p:nvSpPr>
            <p:cNvPr id="31" name="AutoShape 28"/>
            <p:cNvSpPr>
              <a:spLocks noChangeArrowheads="1"/>
            </p:cNvSpPr>
            <p:nvPr/>
          </p:nvSpPr>
          <p:spPr bwMode="auto">
            <a:xfrm>
              <a:off x="462" y="3047"/>
              <a:ext cx="1802" cy="14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 flipV="1">
              <a:off x="2266" y="2721"/>
              <a:ext cx="1942" cy="397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>
              <a:off x="2266" y="3124"/>
              <a:ext cx="1948" cy="35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556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14 - Control Structures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80C4482E-D889-4D68-B411-03E2BF0C9376}" type="slidenum">
              <a:rPr lang="en-US"/>
              <a:pPr/>
              <a:t>25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31800" y="1408113"/>
            <a:ext cx="8164513" cy="4940300"/>
          </a:xfrm>
          <a:prstGeom prst="rect">
            <a:avLst/>
          </a:prstGeom>
          <a:noFill/>
          <a:ln/>
        </p:spPr>
        <p:txBody>
          <a:bodyPr lIns="92075" tIns="46038" rIns="92075" bIns="46038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 pair of expressions separated by a comma is evaluated left to right, and the type and value of the result are the type and value of the right operand.</a:t>
            </a:r>
          </a:p>
          <a:p>
            <a:r>
              <a:rPr lang="en-US" sz="2000" dirty="0" smtClean="0"/>
              <a:t>Note: The commas that separate function arguments, variables in declarations, etc., are </a:t>
            </a:r>
            <a:r>
              <a:rPr lang="en-US" sz="2000" i="1" dirty="0" smtClean="0"/>
              <a:t>not</a:t>
            </a:r>
            <a:r>
              <a:rPr lang="en-US" sz="2000" dirty="0" smtClean="0"/>
              <a:t> comma operators, and do not guarantee left to right evaluation.</a:t>
            </a:r>
          </a:p>
          <a:p>
            <a:r>
              <a:rPr lang="en-US" sz="2000" dirty="0" smtClean="0"/>
              <a:t>Example: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latin typeface="Courier New" pitchFamily="49" charset="0"/>
              </a:rPr>
              <a:t>for (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=0, j=10, k=-1; 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&lt; j; j--)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{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    </a:t>
            </a:r>
            <a:r>
              <a:rPr lang="en-US" sz="2000" b="1" i="1" dirty="0" smtClean="0">
                <a:latin typeface="Courier New" pitchFamily="49" charset="0"/>
              </a:rPr>
              <a:t>statement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}</a:t>
            </a:r>
            <a:endParaRPr lang="en-US" sz="2000" b="1" dirty="0">
              <a:latin typeface="Courier New" pitchFamily="49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192963" y="4108450"/>
            <a:ext cx="1846262" cy="2384425"/>
            <a:chOff x="4531" y="2313"/>
            <a:chExt cx="1163" cy="1502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213" y="2763"/>
              <a:ext cx="48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4798" y="2763"/>
              <a:ext cx="481" cy="343"/>
            </a:xfrm>
            <a:prstGeom prst="diamond">
              <a:avLst/>
            </a:prstGeom>
            <a:noFill/>
            <a:ln w="28575">
              <a:solidFill>
                <a:srgbClr val="4273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733" y="2839"/>
              <a:ext cx="5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 b="1">
                  <a:latin typeface="Times New Roman" pitchFamily="18" charset="0"/>
                </a:rPr>
                <a:t>Test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713" y="3225"/>
              <a:ext cx="665" cy="168"/>
            </a:xfrm>
            <a:prstGeom prst="rect">
              <a:avLst/>
            </a:prstGeom>
            <a:noFill/>
            <a:ln w="28575">
              <a:solidFill>
                <a:srgbClr val="4273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200" b="1">
                  <a:latin typeface="Times New Roman" pitchFamily="18" charset="0"/>
                </a:rPr>
                <a:t>Body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584" y="3026"/>
              <a:ext cx="4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1200" b="1"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4533" y="2928"/>
              <a:ext cx="0" cy="887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5053" y="3696"/>
              <a:ext cx="0" cy="119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5039" y="2634"/>
              <a:ext cx="3" cy="134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>
              <a:off x="5289" y="2935"/>
              <a:ext cx="249" cy="0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4531" y="2933"/>
              <a:ext cx="266" cy="0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4531" y="3810"/>
              <a:ext cx="524" cy="0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5534" y="2928"/>
              <a:ext cx="0" cy="659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717" y="3530"/>
              <a:ext cx="666" cy="168"/>
            </a:xfrm>
            <a:prstGeom prst="rect">
              <a:avLst/>
            </a:prstGeom>
            <a:noFill/>
            <a:ln w="28575">
              <a:solidFill>
                <a:srgbClr val="4273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200" b="1">
                  <a:latin typeface="Times New Roman" pitchFamily="18" charset="0"/>
                </a:rPr>
                <a:t>Re-init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701" y="2466"/>
              <a:ext cx="665" cy="168"/>
            </a:xfrm>
            <a:prstGeom prst="rect">
              <a:avLst/>
            </a:prstGeom>
            <a:noFill/>
            <a:ln w="28575">
              <a:solidFill>
                <a:srgbClr val="4273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200" b="1">
                  <a:latin typeface="Times New Roman" pitchFamily="18" charset="0"/>
                </a:rPr>
                <a:t>Init</a:t>
              </a: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5039" y="2313"/>
              <a:ext cx="0" cy="160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039" y="3094"/>
              <a:ext cx="3" cy="134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5046" y="3393"/>
              <a:ext cx="3" cy="134"/>
            </a:xfrm>
            <a:prstGeom prst="line">
              <a:avLst/>
            </a:prstGeom>
            <a:noFill/>
            <a:ln w="28575">
              <a:solidFill>
                <a:srgbClr val="427315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for Statement</a:t>
            </a:r>
          </a:p>
        </p:txBody>
      </p:sp>
      <p:sp>
        <p:nvSpPr>
          <p:cNvPr id="25" name="Rectangle 24"/>
          <p:cNvSpPr txBox="1">
            <a:spLocks noChangeArrowheads="1"/>
          </p:cNvSpPr>
          <p:nvPr/>
        </p:nvSpPr>
        <p:spPr>
          <a:xfrm>
            <a:off x="1179513" y="344488"/>
            <a:ext cx="7105650" cy="730250"/>
          </a:xfrm>
          <a:prstGeom prst="rect">
            <a:avLst/>
          </a:prstGeom>
          <a:noFill/>
          <a:ln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38150" y="5059363"/>
            <a:ext cx="7851775" cy="146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>
                <a:latin typeface="Arial" charset="0"/>
              </a:rPr>
              <a:t>What do the following do?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if (x = y) y = 10;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for (;;) { </a:t>
            </a:r>
            <a:r>
              <a:rPr lang="en-US" sz="2000" b="1" i="1">
                <a:latin typeface="Courier New" pitchFamily="49" charset="0"/>
              </a:rPr>
              <a:t>body</a:t>
            </a:r>
            <a:r>
              <a:rPr lang="en-US" sz="2000" b="1">
                <a:latin typeface="Courier New" pitchFamily="49" charset="0"/>
              </a:rPr>
              <a:t> }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while (TRUE) { </a:t>
            </a:r>
            <a:r>
              <a:rPr lang="en-US" sz="2000" b="1" i="1">
                <a:latin typeface="Courier New" pitchFamily="49" charset="0"/>
              </a:rPr>
              <a:t>body</a:t>
            </a:r>
            <a:r>
              <a:rPr lang="en-US" sz="2000" b="1">
                <a:latin typeface="Courier New" pitchFamily="49" charset="0"/>
              </a:rPr>
              <a:t> }	</a:t>
            </a:r>
            <a:endParaRPr lang="en-US" sz="2000" b="1" i="1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4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26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14 - Control Structures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E88FBC9B-6AF5-4C46-8528-8E941E6C9DA5}" type="slidenum">
              <a:rPr lang="en-US"/>
              <a:pPr/>
              <a:t>26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207963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14463"/>
            <a:ext cx="8356600" cy="5040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smtClean="0"/>
              <a:t>Loop style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To a large degree, all iteration constructs can be used interchangeably.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Stylistically, different constructs make sense for different situations.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The type of loop you choose will convey information about your program to a reader.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Infinite Loops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The following loop will never terminate: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	</a:t>
            </a:r>
            <a:r>
              <a:rPr lang="en-US" sz="1600" b="1" smtClean="0">
                <a:solidFill>
                  <a:schemeClr val="hlink"/>
                </a:solidFill>
                <a:latin typeface="Courier New" pitchFamily="49" charset="0"/>
              </a:rPr>
              <a:t>x = 0;</a:t>
            </a:r>
            <a:br>
              <a:rPr lang="en-US" sz="1600" b="1" smtClean="0">
                <a:solidFill>
                  <a:schemeClr val="hlink"/>
                </a:solidFill>
                <a:latin typeface="Courier New" pitchFamily="49" charset="0"/>
              </a:rPr>
            </a:br>
            <a:r>
              <a:rPr lang="en-US" sz="1600" b="1" smtClean="0">
                <a:solidFill>
                  <a:schemeClr val="hlink"/>
                </a:solidFill>
                <a:latin typeface="Courier New" pitchFamily="49" charset="0"/>
              </a:rPr>
              <a:t>while (x &lt; 10)</a:t>
            </a:r>
            <a:br>
              <a:rPr lang="en-US" sz="1600" b="1" smtClean="0">
                <a:solidFill>
                  <a:schemeClr val="hlink"/>
                </a:solidFill>
                <a:latin typeface="Courier New" pitchFamily="49" charset="0"/>
              </a:rPr>
            </a:br>
            <a:r>
              <a:rPr lang="en-US" sz="1600" b="1" smtClean="0">
                <a:solidFill>
                  <a:schemeClr val="hlink"/>
                </a:solidFill>
                <a:latin typeface="Courier New" pitchFamily="49" charset="0"/>
              </a:rPr>
              <a:t>  printf("%d ", x);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Loop body does not change condition, so test never fails.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This is a common programming error that can be difficult to find.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Break and Continue</a:t>
            </a:r>
          </a:p>
          <a:p>
            <a:pPr lvl="1">
              <a:lnSpc>
                <a:spcPct val="80000"/>
              </a:lnSpc>
            </a:pPr>
            <a:r>
              <a:rPr lang="en-US" sz="1800" b="1" smtClean="0"/>
              <a:t>break</a:t>
            </a:r>
            <a:r>
              <a:rPr lang="en-US" sz="1800" smtClean="0"/>
              <a:t> and </a:t>
            </a:r>
            <a:r>
              <a:rPr lang="en-US" sz="1800" b="1" smtClean="0"/>
              <a:t>continue</a:t>
            </a:r>
            <a:r>
              <a:rPr lang="en-US" sz="1800" smtClean="0"/>
              <a:t> can be used with iteration construct or with a switch construct</a:t>
            </a:r>
          </a:p>
          <a:p>
            <a:pPr lvl="1">
              <a:lnSpc>
                <a:spcPct val="80000"/>
              </a:lnSpc>
            </a:pPr>
            <a:r>
              <a:rPr lang="en-US" sz="1800" b="1" smtClean="0"/>
              <a:t>break</a:t>
            </a:r>
            <a:r>
              <a:rPr lang="en-US" sz="1800" smtClean="0"/>
              <a:t> exits the innermost loop or switch</a:t>
            </a:r>
          </a:p>
          <a:p>
            <a:pPr lvl="1">
              <a:lnSpc>
                <a:spcPct val="80000"/>
              </a:lnSpc>
            </a:pPr>
            <a:r>
              <a:rPr lang="en-US" sz="1800" b="1" smtClean="0"/>
              <a:t>continue</a:t>
            </a:r>
            <a:r>
              <a:rPr lang="en-US" sz="1800" smtClean="0"/>
              <a:t> restarts the innermost loop or switch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Both generate an unconditional branch in the assembly code</a:t>
            </a:r>
          </a:p>
          <a:p>
            <a:pPr lvl="1"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Loops</a:t>
            </a:r>
          </a:p>
        </p:txBody>
      </p:sp>
    </p:spTree>
    <p:extLst>
      <p:ext uri="{BB962C8B-B14F-4D97-AF65-F5344CB8AC3E}">
        <p14:creationId xmlns:p14="http://schemas.microsoft.com/office/powerpoint/2010/main" val="271143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14 - Control Structures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DAF40A2F-9D67-4F07-A142-47D668117C76}" type="slidenum">
              <a:rPr lang="en-US"/>
              <a:pPr/>
              <a:t>27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03276" y="381000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Horrors!  GOTOs and Labels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08113"/>
            <a:ext cx="8164513" cy="2997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A goto statement is used to branch (transfer control) to another location in a program.</a:t>
            </a:r>
            <a:endParaRPr lang="en-US" smtClean="0"/>
          </a:p>
          <a:p>
            <a:pPr lvl="1"/>
            <a:r>
              <a:rPr lang="en-US" sz="1800" smtClean="0"/>
              <a:t>Only be used within the body of a function definition.</a:t>
            </a:r>
          </a:p>
          <a:p>
            <a:pPr lvl="1"/>
            <a:r>
              <a:rPr lang="en-US" sz="1800" smtClean="0"/>
              <a:t>“The goto statement is never necessary; it can always be elimitated (sic) by rearranging the code.”</a:t>
            </a:r>
          </a:p>
          <a:p>
            <a:pPr lvl="1"/>
            <a:r>
              <a:rPr lang="en-US" sz="1800" smtClean="0"/>
              <a:t>Use of the goto statement violates the rules of structured programming.</a:t>
            </a:r>
          </a:p>
          <a:p>
            <a:r>
              <a:rPr lang="en-US" sz="2000" smtClean="0"/>
              <a:t>Label statement can be used anywhere in the function, above or below the goto statement.</a:t>
            </a:r>
            <a:endParaRPr lang="en-US" sz="200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GOTOs and Labels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738313" y="4106863"/>
            <a:ext cx="3614737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int found = 0;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for (i=0; i&lt;10; i++)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{  for (j=0; j&lt;10; j++)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   {  if (same…)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      {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         found = 1;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         break;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      }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   }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   if (found) break;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if (found){ ... }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else { ... }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083175" y="4106863"/>
            <a:ext cx="2892425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for (i=0; i&lt;10; i++)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{  for (j=0; j&lt;10; j++)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   {  if (same…) goto FOUND;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   }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NOT_FOUND:</a:t>
            </a:r>
          </a:p>
          <a:p>
            <a:pPr>
              <a:lnSpc>
                <a:spcPct val="90000"/>
              </a:lnSpc>
            </a:pPr>
            <a:endParaRPr lang="en-US" sz="1200" b="1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FOUND:</a:t>
            </a:r>
          </a:p>
        </p:txBody>
      </p:sp>
    </p:spTree>
    <p:extLst>
      <p:ext uri="{BB962C8B-B14F-4D97-AF65-F5344CB8AC3E}">
        <p14:creationId xmlns:p14="http://schemas.microsoft.com/office/powerpoint/2010/main" val="90304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15 - C Functions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BA3F53E8-A95B-438A-A146-78C161083EAA}" type="slidenum">
              <a:rPr lang="en-US"/>
              <a:pPr/>
              <a:t>28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9513" y="207963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Functions</a:t>
            </a:r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08113"/>
            <a:ext cx="8556625" cy="50577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</a:rPr>
              <a:t>Functions have been included in all programming languages since the very early days of computing.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Support for functions is provided directly in all instruction set architectures.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In other languages, called procedures, methods, subroutines, ...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</a:rPr>
              <a:t>C is heavily oriented around functions.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A C program is organized as a collection of functions.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Every C statement belongs to a function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All C programs start and finish execution in the function </a:t>
            </a:r>
            <a:r>
              <a:rPr lang="en-US" sz="1800" b="1" smtClean="0">
                <a:latin typeface="Courier New" pitchFamily="49" charset="0"/>
              </a:rPr>
              <a:t>main</a:t>
            </a:r>
            <a:endParaRPr lang="en-US" sz="1800" b="1" smtClean="0"/>
          </a:p>
          <a:p>
            <a:pPr lvl="1">
              <a:lnSpc>
                <a:spcPct val="90000"/>
              </a:lnSpc>
            </a:pPr>
            <a:r>
              <a:rPr lang="en-US" sz="1800" smtClean="0"/>
              <a:t>Functions may call other functions which, in turn, call more functions.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FF0033"/>
                </a:solidFill>
              </a:rPr>
              <a:t>Functions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Provides abstraction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hide low-level details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give high-level structure to program, easier to understand overall program flow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enables separable, independent development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Used for Systematic Decomposition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Functions break large computing tasks into smaller ones.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Functions enlarge the set of elementary building blocks.</a:t>
            </a:r>
            <a:endParaRPr lang="en-US" sz="160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142369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15 - C Functions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D3E9F621-A3F9-4D84-82FF-41EBC2F7C9E0}" type="slidenum">
              <a:rPr lang="en-US"/>
              <a:pPr/>
              <a:t>29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9513" y="207963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 Function Example</a:t>
            </a: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9600" y="1836738"/>
            <a:ext cx="786765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000" b="1">
                <a:latin typeface="Courier New" pitchFamily="49" charset="0"/>
              </a:rPr>
              <a:t>int addNumbers(int, int);</a:t>
            </a:r>
          </a:p>
          <a:p>
            <a:pPr eaLnBrk="0" hangingPunct="0"/>
            <a:endParaRPr lang="en-US" sz="2000" b="1">
              <a:latin typeface="Courier New" pitchFamily="49" charset="0"/>
            </a:endParaRPr>
          </a:p>
          <a:p>
            <a:pPr eaLnBrk="0" hangingPunct="0"/>
            <a:r>
              <a:rPr lang="en-US" sz="2000" b="1">
                <a:latin typeface="Courier New" pitchFamily="49" charset="0"/>
              </a:rPr>
              <a:t>int main()</a:t>
            </a:r>
          </a:p>
          <a:p>
            <a:pPr eaLnBrk="0" hangingPunct="0"/>
            <a:r>
              <a:rPr lang="en-US" sz="2000" b="1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2000" b="1">
                <a:latin typeface="Courier New" pitchFamily="49" charset="0"/>
              </a:rPr>
              <a:t>   int result;</a:t>
            </a:r>
          </a:p>
          <a:p>
            <a:pPr eaLnBrk="0" hangingPunct="0"/>
            <a:r>
              <a:rPr lang="en-US" sz="2000" b="1">
                <a:latin typeface="Courier New" pitchFamily="49" charset="0"/>
              </a:rPr>
              <a:t>   result = addNumbers(4, 5);</a:t>
            </a:r>
          </a:p>
          <a:p>
            <a:pPr eaLnBrk="0" hangingPunct="0"/>
            <a:r>
              <a:rPr lang="en-US" sz="2000" b="1">
                <a:latin typeface="Courier New" pitchFamily="49" charset="0"/>
              </a:rPr>
              <a:t>   ...</a:t>
            </a:r>
          </a:p>
          <a:p>
            <a:pPr eaLnBrk="0" hangingPunct="0"/>
            <a:r>
              <a:rPr lang="en-US" sz="2000" b="1">
                <a:latin typeface="Courier New" pitchFamily="49" charset="0"/>
              </a:rPr>
              <a:t>}</a:t>
            </a:r>
          </a:p>
          <a:p>
            <a:pPr eaLnBrk="0" hangingPunct="0"/>
            <a:endParaRPr lang="en-US" sz="2000" b="1">
              <a:latin typeface="Courier New" pitchFamily="49" charset="0"/>
            </a:endParaRPr>
          </a:p>
          <a:p>
            <a:pPr eaLnBrk="0" hangingPunct="0"/>
            <a:r>
              <a:rPr lang="en-US" sz="2000" b="1">
                <a:latin typeface="Courier New" pitchFamily="49" charset="0"/>
              </a:rPr>
              <a:t>int addNumbers(int x, int y)</a:t>
            </a:r>
          </a:p>
          <a:p>
            <a:pPr eaLnBrk="0" hangingPunct="0"/>
            <a:r>
              <a:rPr lang="en-US" sz="2000" b="1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2000" b="1">
                <a:latin typeface="Courier New" pitchFamily="49" charset="0"/>
              </a:rPr>
              <a:t>   return (x+y);</a:t>
            </a:r>
          </a:p>
          <a:p>
            <a:pPr eaLnBrk="0" hangingPunct="0"/>
            <a:r>
              <a:rPr lang="en-US" sz="2000" b="1">
                <a:latin typeface="Courier New" pitchFamily="49" charset="0"/>
              </a:rPr>
              <a:t>}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556125" y="1522413"/>
            <a:ext cx="3654425" cy="701675"/>
            <a:chOff x="3024" y="1248"/>
            <a:chExt cx="2302" cy="442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936" y="1248"/>
              <a:ext cx="1390" cy="4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FF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function prototype</a:t>
              </a:r>
            </a:p>
            <a:p>
              <a:pPr algn="ctr" eaLnBrk="0" hangingPunct="0"/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(declaration)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>
              <a:off x="3024" y="1392"/>
              <a:ext cx="912" cy="17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928938" y="4005263"/>
            <a:ext cx="2219325" cy="625475"/>
            <a:chOff x="1977" y="2186"/>
            <a:chExt cx="1398" cy="394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977" y="2186"/>
              <a:ext cx="139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FF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formal parameters</a:t>
              </a: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2481" y="2388"/>
              <a:ext cx="96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2577" y="2388"/>
              <a:ext cx="480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3938588" y="2790825"/>
            <a:ext cx="1339850" cy="609600"/>
            <a:chOff x="4260" y="1641"/>
            <a:chExt cx="844" cy="384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4260" y="1641"/>
              <a:ext cx="844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FF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arguments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4509" y="1843"/>
              <a:ext cx="79" cy="18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588" y="1843"/>
              <a:ext cx="161" cy="18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8" name="Group 15"/>
          <p:cNvGrpSpPr>
            <a:grpSpLocks/>
          </p:cNvGrpSpPr>
          <p:nvPr/>
        </p:nvGrpSpPr>
        <p:grpSpPr bwMode="auto">
          <a:xfrm>
            <a:off x="5113338" y="4564063"/>
            <a:ext cx="2933700" cy="396875"/>
            <a:chOff x="3888" y="2590"/>
            <a:chExt cx="1848" cy="250"/>
          </a:xfrm>
        </p:grpSpPr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4356" y="2590"/>
              <a:ext cx="1380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FF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function definition</a:t>
              </a: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H="1">
              <a:off x="3888" y="2736"/>
              <a:ext cx="480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998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28625" y="6324600"/>
            <a:ext cx="1905000" cy="45720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smtClean="0">
                <a:latin typeface="Tahoma" pitchFamily="34" charset="0"/>
              </a:rPr>
              <a:t>BYU CS/ECEn 124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latin typeface="Tahoma" pitchFamily="34" charset="0"/>
              </a:rPr>
              <a:t>Chapter 12 - The C Language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9E92DF-FE3C-4994-B860-F52DE33EA6D4}" type="slidenum">
              <a:rPr lang="en-US" sz="1400" smtClean="0">
                <a:latin typeface="Tahoma" pitchFamily="34" charset="0"/>
              </a:rPr>
              <a:pPr eaLnBrk="1" hangingPunct="1"/>
              <a:t>3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8200" y="381000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 First Program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95288" y="1565275"/>
            <a:ext cx="799147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//************************************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//  </a:t>
            </a:r>
            <a:r>
              <a:rPr lang="en-US" sz="2000" b="1" dirty="0" err="1">
                <a:latin typeface="Courier New" pitchFamily="49" charset="0"/>
              </a:rPr>
              <a:t>blinky.c</a:t>
            </a:r>
            <a:r>
              <a:rPr lang="en-US" sz="2000" b="1" dirty="0">
                <a:latin typeface="Courier New" pitchFamily="49" charset="0"/>
              </a:rPr>
              <a:t>: Software Toggle P1.0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//************************************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#include "msp430x22x4.h"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void main(void)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  WDTCTL = WDTPW + WDTHOLD; // stop watchdog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P4DIR </a:t>
            </a:r>
            <a:r>
              <a:rPr lang="en-US" sz="2000" b="1" dirty="0">
                <a:latin typeface="Courier New" pitchFamily="49" charset="0"/>
              </a:rPr>
              <a:t>|= </a:t>
            </a:r>
            <a:r>
              <a:rPr lang="en-US" sz="2000" b="1" dirty="0" smtClean="0">
                <a:latin typeface="Courier New" pitchFamily="49" charset="0"/>
              </a:rPr>
              <a:t>0x40;            </a:t>
            </a:r>
            <a:r>
              <a:rPr lang="en-US" sz="2000" b="1" dirty="0">
                <a:latin typeface="Courier New" pitchFamily="49" charset="0"/>
              </a:rPr>
              <a:t>// </a:t>
            </a:r>
            <a:r>
              <a:rPr lang="en-US" sz="2000" b="1" dirty="0" smtClean="0">
                <a:latin typeface="Courier New" pitchFamily="49" charset="0"/>
              </a:rPr>
              <a:t>P4.6 </a:t>
            </a:r>
            <a:r>
              <a:rPr lang="en-US" sz="2000" b="1" dirty="0">
                <a:latin typeface="Courier New" pitchFamily="49" charset="0"/>
              </a:rPr>
              <a:t>output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  for (;;)                  // loop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P4OUT </a:t>
            </a:r>
            <a:r>
              <a:rPr lang="en-US" sz="2000" b="1" dirty="0">
                <a:latin typeface="Courier New" pitchFamily="49" charset="0"/>
              </a:rPr>
              <a:t>^= </a:t>
            </a:r>
            <a:r>
              <a:rPr lang="en-US" sz="2000" b="1" dirty="0" smtClean="0">
                <a:latin typeface="Courier New" pitchFamily="49" charset="0"/>
              </a:rPr>
              <a:t>0x40;          </a:t>
            </a:r>
            <a:r>
              <a:rPr lang="en-US" sz="2000" b="1" dirty="0">
                <a:latin typeface="Courier New" pitchFamily="49" charset="0"/>
              </a:rPr>
              <a:t>// toggle </a:t>
            </a:r>
            <a:r>
              <a:rPr lang="en-US" sz="2000" b="1" dirty="0" smtClean="0">
                <a:latin typeface="Courier New" pitchFamily="49" charset="0"/>
              </a:rPr>
              <a:t>P4.6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while (--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);            // delay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062413" y="904875"/>
            <a:ext cx="4935537" cy="1306513"/>
          </a:xfrm>
          <a:prstGeom prst="wedgeRoundRectCallout">
            <a:avLst>
              <a:gd name="adj1" fmla="val -47750"/>
              <a:gd name="adj2" fmla="val 83051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33CC"/>
                </a:solidFill>
              </a:rPr>
              <a:t>Tells compiler to </a:t>
            </a:r>
            <a:r>
              <a:rPr lang="en-US" sz="1800" b="1" i="1">
                <a:solidFill>
                  <a:srgbClr val="0033CC"/>
                </a:solidFill>
              </a:rPr>
              <a:t>use</a:t>
            </a:r>
            <a:r>
              <a:rPr lang="en-US" sz="1800" b="1">
                <a:solidFill>
                  <a:srgbClr val="0033CC"/>
                </a:solidFill>
              </a:rPr>
              <a:t> all the definitions found in the msp430x22x4.h library.  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33CC"/>
                </a:solidFill>
              </a:rPr>
              <a:t>A .h file is called a </a:t>
            </a:r>
            <a:r>
              <a:rPr lang="en-US" sz="1800" b="1" i="1">
                <a:solidFill>
                  <a:srgbClr val="0033CC"/>
                </a:solidFill>
              </a:rPr>
              <a:t>header</a:t>
            </a:r>
            <a:r>
              <a:rPr lang="en-US" sz="1800" b="1">
                <a:solidFill>
                  <a:srgbClr val="0033CC"/>
                </a:solidFill>
              </a:rPr>
              <a:t> file and contains definitions and declarations.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 sz="1800" b="1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929188" y="2538413"/>
            <a:ext cx="4070350" cy="1004887"/>
          </a:xfrm>
          <a:prstGeom prst="wedgeRoundRectCallout">
            <a:avLst>
              <a:gd name="adj1" fmla="val -101560"/>
              <a:gd name="adj2" fmla="val 26306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33CC"/>
                </a:solidFill>
              </a:rPr>
              <a:t>All programs must have a </a:t>
            </a:r>
            <a:r>
              <a:rPr lang="en-US" sz="1800" b="1" i="1">
                <a:solidFill>
                  <a:srgbClr val="0033CC"/>
                </a:solidFill>
              </a:rPr>
              <a:t>main()</a:t>
            </a:r>
            <a:r>
              <a:rPr lang="en-US" sz="1800" b="1">
                <a:solidFill>
                  <a:srgbClr val="0033CC"/>
                </a:solidFill>
              </a:rPr>
              <a:t> routine.  This one takes no arguments (parameters).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 sz="1800" b="1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354763" y="4827588"/>
            <a:ext cx="2444750" cy="444500"/>
          </a:xfrm>
          <a:prstGeom prst="wedgeRoundRectCallout">
            <a:avLst>
              <a:gd name="adj1" fmla="val -188440"/>
              <a:gd name="adj2" fmla="val -112856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i="1" dirty="0">
                <a:solidFill>
                  <a:srgbClr val="0033CC"/>
                </a:solidFill>
              </a:rPr>
              <a:t>Set </a:t>
            </a:r>
            <a:r>
              <a:rPr lang="en-US" sz="1800" b="1" i="1" dirty="0" smtClean="0">
                <a:solidFill>
                  <a:srgbClr val="0033CC"/>
                </a:solidFill>
              </a:rPr>
              <a:t>P4.6 </a:t>
            </a:r>
            <a:r>
              <a:rPr lang="en-US" sz="1800" b="1" i="1" dirty="0">
                <a:solidFill>
                  <a:srgbClr val="0033CC"/>
                </a:solidFill>
              </a:rPr>
              <a:t>as output</a:t>
            </a:r>
            <a:endParaRPr lang="en-US" sz="1800" b="1" dirty="0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6464300" y="5503863"/>
            <a:ext cx="2413000" cy="414337"/>
          </a:xfrm>
          <a:prstGeom prst="wedgeRoundRectCallout">
            <a:avLst>
              <a:gd name="adj1" fmla="val -233028"/>
              <a:gd name="adj2" fmla="val -204787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i="1">
                <a:solidFill>
                  <a:srgbClr val="0033CC"/>
                </a:solidFill>
              </a:rPr>
              <a:t>Loop forever</a:t>
            </a:r>
            <a:endParaRPr lang="en-US" sz="1800" b="1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6748463" y="6235700"/>
            <a:ext cx="1839912" cy="414338"/>
          </a:xfrm>
          <a:prstGeom prst="wedgeRoundRectCallout">
            <a:avLst>
              <a:gd name="adj1" fmla="val -234384"/>
              <a:gd name="adj2" fmla="val -231991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i="1" dirty="0">
                <a:solidFill>
                  <a:srgbClr val="0033CC"/>
                </a:solidFill>
              </a:rPr>
              <a:t>Toggle </a:t>
            </a:r>
            <a:r>
              <a:rPr lang="en-US" sz="1800" b="1" i="1" dirty="0" smtClean="0">
                <a:solidFill>
                  <a:srgbClr val="0033CC"/>
                </a:solidFill>
              </a:rPr>
              <a:t>P4.6</a:t>
            </a:r>
            <a:endParaRPr lang="en-US" sz="1800" b="1" dirty="0"/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3273425" y="6029325"/>
            <a:ext cx="1839913" cy="414338"/>
          </a:xfrm>
          <a:prstGeom prst="wedgeRoundRectCallout">
            <a:avLst>
              <a:gd name="adj1" fmla="val -68380"/>
              <a:gd name="adj2" fmla="val -105556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i="1">
                <a:solidFill>
                  <a:srgbClr val="0033CC"/>
                </a:solidFill>
              </a:rPr>
              <a:t>Delay 65,536</a:t>
            </a:r>
            <a:endParaRPr lang="en-US" sz="1800" b="1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b="1"/>
              <a:t>1</a:t>
            </a:r>
            <a:r>
              <a:rPr lang="en-US" sz="1800" b="1" baseline="30000"/>
              <a:t>st</a:t>
            </a:r>
            <a:r>
              <a:rPr lang="en-US" sz="1800" b="1"/>
              <a:t> C Program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6129338" y="3689350"/>
            <a:ext cx="2846387" cy="452438"/>
          </a:xfrm>
          <a:prstGeom prst="wedgeRoundRectCallout">
            <a:avLst>
              <a:gd name="adj1" fmla="val -102093"/>
              <a:gd name="adj2" fmla="val 65440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i="1">
                <a:solidFill>
                  <a:srgbClr val="0033CC"/>
                </a:solidFill>
              </a:rPr>
              <a:t>Stop WD w/Password</a:t>
            </a:r>
            <a:endParaRPr lang="en-US" sz="1800" b="1"/>
          </a:p>
        </p:txBody>
      </p:sp>
    </p:spTree>
    <p:extLst>
      <p:ext uri="{BB962C8B-B14F-4D97-AF65-F5344CB8AC3E}">
        <p14:creationId xmlns:p14="http://schemas.microsoft.com/office/powerpoint/2010/main" val="237256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  <p:bldP spid="14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15 - C Functions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74552641-1AC8-46B8-AD0F-BE5DFEC7C87B}" type="slidenum">
              <a:rPr lang="en-US"/>
              <a:pPr/>
              <a:t>30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0995" y="412462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 </a:t>
            </a:r>
            <a:r>
              <a:rPr lang="en-US" i="1" dirty="0" smtClean="0">
                <a:latin typeface="Courier New" pitchFamily="49" charset="0"/>
              </a:rPr>
              <a:t>main</a:t>
            </a:r>
            <a:r>
              <a:rPr lang="en-US" dirty="0" smtClean="0"/>
              <a:t>  Function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0213" y="1414463"/>
            <a:ext cx="8356600" cy="50784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dirty="0" smtClean="0"/>
              <a:t>The  </a:t>
            </a:r>
            <a:r>
              <a:rPr lang="en-US" sz="2400" b="1" dirty="0" smtClean="0">
                <a:latin typeface="Courier New" pitchFamily="49" charset="0"/>
              </a:rPr>
              <a:t>main</a:t>
            </a:r>
            <a:r>
              <a:rPr lang="en-US" sz="2400" dirty="0" smtClean="0"/>
              <a:t> function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must be present in every C program.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is “called” by the operating system.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exits the program with a return statement.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prototype of  </a:t>
            </a:r>
            <a:r>
              <a:rPr lang="en-US" sz="2400" b="1" dirty="0" smtClean="0">
                <a:latin typeface="Courier New" pitchFamily="49" charset="0"/>
              </a:rPr>
              <a:t>main </a:t>
            </a:r>
            <a:r>
              <a:rPr lang="en-US" sz="2400" dirty="0" smtClean="0"/>
              <a:t> is pre-declared as: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main (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argc</a:t>
            </a:r>
            <a:r>
              <a:rPr lang="en-US" sz="2000" b="1" dirty="0" smtClean="0">
                <a:latin typeface="Courier New" pitchFamily="49" charset="0"/>
              </a:rPr>
              <a:t>, char *</a:t>
            </a:r>
            <a:r>
              <a:rPr lang="en-US" sz="2000" b="1" dirty="0" err="1" smtClean="0">
                <a:latin typeface="Courier New" pitchFamily="49" charset="0"/>
              </a:rPr>
              <a:t>argv</a:t>
            </a:r>
            <a:r>
              <a:rPr lang="en-US" sz="2000" b="1" dirty="0" smtClean="0">
                <a:latin typeface="Courier New" pitchFamily="49" charset="0"/>
              </a:rPr>
              <a:t>[]);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definition doesn’t have to match.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main() { ... }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main() { ... }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return statement can be omitted.</a:t>
            </a:r>
            <a:endParaRPr lang="en-US" sz="2400" dirty="0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305300" y="4779963"/>
            <a:ext cx="1922463" cy="739775"/>
            <a:chOff x="3230" y="2999"/>
            <a:chExt cx="1211" cy="466"/>
          </a:xfrm>
        </p:grpSpPr>
        <p:sp>
          <p:nvSpPr>
            <p:cNvPr id="8" name="AutoShape 8"/>
            <p:cNvSpPr>
              <a:spLocks/>
            </p:cNvSpPr>
            <p:nvPr/>
          </p:nvSpPr>
          <p:spPr bwMode="auto">
            <a:xfrm>
              <a:off x="3230" y="2999"/>
              <a:ext cx="145" cy="466"/>
            </a:xfrm>
            <a:prstGeom prst="rightBrace">
              <a:avLst>
                <a:gd name="adj1" fmla="val 26782"/>
                <a:gd name="adj2" fmla="val 50000"/>
              </a:avLst>
            </a:prstGeom>
            <a:noFill/>
            <a:ln w="28575">
              <a:solidFill>
                <a:srgbClr val="FF0033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454" y="3113"/>
              <a:ext cx="9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0033"/>
                  </a:solidFill>
                  <a:latin typeface="Times New Roman" pitchFamily="18" charset="0"/>
                </a:rPr>
                <a:t>These are OK</a:t>
              </a:r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main Function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4756728" y="1279237"/>
            <a:ext cx="1366982" cy="618836"/>
          </a:xfrm>
          <a:prstGeom prst="wedgeRoundRectCallout">
            <a:avLst>
              <a:gd name="adj1" fmla="val -268215"/>
              <a:gd name="adj2" fmla="val 32317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Return code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for system</a:t>
            </a: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6326908" y="1588655"/>
            <a:ext cx="1810327" cy="618836"/>
          </a:xfrm>
          <a:prstGeom prst="wedgeRoundRectCallout">
            <a:avLst>
              <a:gd name="adj1" fmla="val -183066"/>
              <a:gd name="adj2" fmla="val 27392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# of command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/>
              <a:t>l</a:t>
            </a:r>
            <a:r>
              <a:rPr lang="en-US" sz="1600" b="1" dirty="0" smtClean="0"/>
              <a:t>ine arguments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461558" y="4334123"/>
            <a:ext cx="2530765" cy="886691"/>
            <a:chOff x="6461558" y="4334123"/>
            <a:chExt cx="2530765" cy="886691"/>
          </a:xfrm>
        </p:grpSpPr>
        <p:sp>
          <p:nvSpPr>
            <p:cNvPr id="14" name="Rounded Rectangular Callout 13"/>
            <p:cNvSpPr/>
            <p:nvPr/>
          </p:nvSpPr>
          <p:spPr bwMode="auto">
            <a:xfrm>
              <a:off x="6461558" y="4334123"/>
              <a:ext cx="2530765" cy="886691"/>
            </a:xfrm>
            <a:prstGeom prst="wedgeRoundRectCallout">
              <a:avLst>
                <a:gd name="adj1" fmla="val -88347"/>
                <a:gd name="adj2" fmla="val -101199"/>
                <a:gd name="adj3" fmla="val 16667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pic>
          <p:nvPicPr>
            <p:cNvPr id="15" name="Picture 14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1709" y="4444961"/>
              <a:ext cx="2225964" cy="6700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953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11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15 - C Functions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360F3D36-BB0E-4008-BB09-35712C55402F}" type="slidenum">
              <a:rPr lang="en-US"/>
              <a:pPr/>
              <a:t>31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17550" y="304800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Activation Records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06400" y="1417638"/>
            <a:ext cx="8415338" cy="499903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smtClean="0"/>
              <a:t>Function calls involve three basic steps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Parameters from caller are passed to the callee.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Callee does the task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Return value is passed back to caller.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When a function is called, a frame is activated, that is, a local data storage area is allocated on the stack.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An activation record for a function is a template of the relative positions of the function’s local variables within the frame.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Frame variables are temporary storage and lost when the function returns.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The stack pointer is used for the frame pointer.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Data is stored and retrieved via indexed stack instructions.</a:t>
            </a:r>
            <a:endParaRPr lang="en-US" sz="200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	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mov.w	r12,0(sp) ; save parameter 1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mov.w	@sp,r12   ; return value</a:t>
            </a:r>
            <a:endParaRPr lang="en-US" sz="1800" b="1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30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15 - C Functions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48A7FD1E-1982-4448-8D59-01A216F0587F}" type="slidenum">
              <a:rPr lang="en-US"/>
              <a:pPr/>
              <a:t>32</a:t>
            </a:fld>
            <a:endParaRPr lang="en-US"/>
          </a:p>
        </p:txBody>
      </p:sp>
      <p:grpSp>
        <p:nvGrpSpPr>
          <p:cNvPr id="5" name="Group 220"/>
          <p:cNvGrpSpPr>
            <a:grpSpLocks/>
          </p:cNvGrpSpPr>
          <p:nvPr/>
        </p:nvGrpSpPr>
        <p:grpSpPr bwMode="auto">
          <a:xfrm>
            <a:off x="3616325" y="1717675"/>
            <a:ext cx="1889125" cy="4427538"/>
            <a:chOff x="2278" y="1194"/>
            <a:chExt cx="1190" cy="2789"/>
          </a:xfrm>
        </p:grpSpPr>
        <p:sp>
          <p:nvSpPr>
            <p:cNvPr id="6" name="Text Box 71"/>
            <p:cNvSpPr txBox="1">
              <a:spLocks noChangeArrowheads="1"/>
            </p:cNvSpPr>
            <p:nvPr/>
          </p:nvSpPr>
          <p:spPr bwMode="auto">
            <a:xfrm>
              <a:off x="2462" y="1194"/>
              <a:ext cx="64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A calls B</a:t>
              </a:r>
            </a:p>
          </p:txBody>
        </p:sp>
        <p:grpSp>
          <p:nvGrpSpPr>
            <p:cNvPr id="7" name="Group 122"/>
            <p:cNvGrpSpPr>
              <a:grpSpLocks/>
            </p:cNvGrpSpPr>
            <p:nvPr/>
          </p:nvGrpSpPr>
          <p:grpSpPr bwMode="auto">
            <a:xfrm>
              <a:off x="2503" y="1776"/>
              <a:ext cx="576" cy="672"/>
              <a:chOff x="768" y="1638"/>
              <a:chExt cx="864" cy="672"/>
            </a:xfrm>
          </p:grpSpPr>
          <p:sp>
            <p:nvSpPr>
              <p:cNvPr id="33" name="Rectangle 123"/>
              <p:cNvSpPr>
                <a:spLocks noChangeArrowheads="1"/>
              </p:cNvSpPr>
              <p:nvPr/>
            </p:nvSpPr>
            <p:spPr bwMode="auto">
              <a:xfrm>
                <a:off x="768" y="1638"/>
                <a:ext cx="864" cy="672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" name="Line 124"/>
              <p:cNvSpPr>
                <a:spLocks noChangeShapeType="1"/>
              </p:cNvSpPr>
              <p:nvPr/>
            </p:nvSpPr>
            <p:spPr bwMode="auto">
              <a:xfrm>
                <a:off x="768" y="1734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Line 125"/>
              <p:cNvSpPr>
                <a:spLocks noChangeShapeType="1"/>
              </p:cNvSpPr>
              <p:nvPr/>
            </p:nvSpPr>
            <p:spPr bwMode="auto">
              <a:xfrm>
                <a:off x="768" y="1830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ne 126"/>
              <p:cNvSpPr>
                <a:spLocks noChangeShapeType="1"/>
              </p:cNvSpPr>
              <p:nvPr/>
            </p:nvSpPr>
            <p:spPr bwMode="auto">
              <a:xfrm>
                <a:off x="768" y="1926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Line 127"/>
              <p:cNvSpPr>
                <a:spLocks noChangeShapeType="1"/>
              </p:cNvSpPr>
              <p:nvPr/>
            </p:nvSpPr>
            <p:spPr bwMode="auto">
              <a:xfrm>
                <a:off x="768" y="2022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128"/>
              <p:cNvSpPr>
                <a:spLocks noChangeShapeType="1"/>
              </p:cNvSpPr>
              <p:nvPr/>
            </p:nvSpPr>
            <p:spPr bwMode="auto">
              <a:xfrm>
                <a:off x="768" y="2118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" name="Line 129"/>
              <p:cNvSpPr>
                <a:spLocks noChangeShapeType="1"/>
              </p:cNvSpPr>
              <p:nvPr/>
            </p:nvSpPr>
            <p:spPr bwMode="auto">
              <a:xfrm>
                <a:off x="768" y="2214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" name="Text Box 130"/>
              <p:cNvSpPr txBox="1">
                <a:spLocks noChangeArrowheads="1"/>
              </p:cNvSpPr>
              <p:nvPr/>
            </p:nvSpPr>
            <p:spPr bwMode="auto">
              <a:xfrm>
                <a:off x="863" y="1830"/>
                <a:ext cx="694" cy="2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FF"/>
                    </a:solidFill>
                    <a:miter lim="800000"/>
                    <a:headEnd/>
                    <a:tailEnd type="none" w="lg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000">
                    <a:latin typeface="Arial" charset="0"/>
                  </a:rPr>
                  <a:t>main</a:t>
                </a:r>
              </a:p>
            </p:txBody>
          </p:sp>
        </p:grpSp>
        <p:sp>
          <p:nvSpPr>
            <p:cNvPr id="8" name="Text Box 131"/>
            <p:cNvSpPr txBox="1">
              <a:spLocks noChangeArrowheads="1"/>
            </p:cNvSpPr>
            <p:nvPr/>
          </p:nvSpPr>
          <p:spPr bwMode="auto">
            <a:xfrm>
              <a:off x="2501" y="1551"/>
              <a:ext cx="5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FF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Memory</a:t>
              </a:r>
            </a:p>
          </p:txBody>
        </p:sp>
        <p:sp>
          <p:nvSpPr>
            <p:cNvPr id="9" name="Line 134"/>
            <p:cNvSpPr>
              <a:spLocks noChangeShapeType="1"/>
            </p:cNvSpPr>
            <p:nvPr/>
          </p:nvSpPr>
          <p:spPr bwMode="auto">
            <a:xfrm>
              <a:off x="2494" y="1553"/>
              <a:ext cx="0" cy="2403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Line 135"/>
            <p:cNvSpPr>
              <a:spLocks noChangeShapeType="1"/>
            </p:cNvSpPr>
            <p:nvPr/>
          </p:nvSpPr>
          <p:spPr bwMode="auto">
            <a:xfrm>
              <a:off x="3090" y="1553"/>
              <a:ext cx="1" cy="243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1" name="Group 180"/>
            <p:cNvGrpSpPr>
              <a:grpSpLocks/>
            </p:cNvGrpSpPr>
            <p:nvPr/>
          </p:nvGrpSpPr>
          <p:grpSpPr bwMode="auto">
            <a:xfrm>
              <a:off x="2503" y="2449"/>
              <a:ext cx="576" cy="672"/>
              <a:chOff x="768" y="1638"/>
              <a:chExt cx="864" cy="672"/>
            </a:xfrm>
          </p:grpSpPr>
          <p:sp>
            <p:nvSpPr>
              <p:cNvPr id="25" name="Rectangle 181"/>
              <p:cNvSpPr>
                <a:spLocks noChangeArrowheads="1"/>
              </p:cNvSpPr>
              <p:nvPr/>
            </p:nvSpPr>
            <p:spPr bwMode="auto">
              <a:xfrm>
                <a:off x="768" y="1638"/>
                <a:ext cx="864" cy="672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" name="Line 182"/>
              <p:cNvSpPr>
                <a:spLocks noChangeShapeType="1"/>
              </p:cNvSpPr>
              <p:nvPr/>
            </p:nvSpPr>
            <p:spPr bwMode="auto">
              <a:xfrm>
                <a:off x="768" y="1734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" name="Line 183"/>
              <p:cNvSpPr>
                <a:spLocks noChangeShapeType="1"/>
              </p:cNvSpPr>
              <p:nvPr/>
            </p:nvSpPr>
            <p:spPr bwMode="auto">
              <a:xfrm>
                <a:off x="768" y="1830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Line 184"/>
              <p:cNvSpPr>
                <a:spLocks noChangeShapeType="1"/>
              </p:cNvSpPr>
              <p:nvPr/>
            </p:nvSpPr>
            <p:spPr bwMode="auto">
              <a:xfrm>
                <a:off x="768" y="1926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" name="Line 185"/>
              <p:cNvSpPr>
                <a:spLocks noChangeShapeType="1"/>
              </p:cNvSpPr>
              <p:nvPr/>
            </p:nvSpPr>
            <p:spPr bwMode="auto">
              <a:xfrm>
                <a:off x="768" y="2022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" name="Line 186"/>
              <p:cNvSpPr>
                <a:spLocks noChangeShapeType="1"/>
              </p:cNvSpPr>
              <p:nvPr/>
            </p:nvSpPr>
            <p:spPr bwMode="auto">
              <a:xfrm>
                <a:off x="768" y="2118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" name="Line 187"/>
              <p:cNvSpPr>
                <a:spLocks noChangeShapeType="1"/>
              </p:cNvSpPr>
              <p:nvPr/>
            </p:nvSpPr>
            <p:spPr bwMode="auto">
              <a:xfrm>
                <a:off x="768" y="2214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" name="Text Box 188"/>
              <p:cNvSpPr txBox="1">
                <a:spLocks noChangeArrowheads="1"/>
              </p:cNvSpPr>
              <p:nvPr/>
            </p:nvSpPr>
            <p:spPr bwMode="auto">
              <a:xfrm>
                <a:off x="1043" y="1830"/>
                <a:ext cx="334" cy="2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FF"/>
                    </a:solidFill>
                    <a:miter lim="800000"/>
                    <a:headEnd/>
                    <a:tailEnd type="none" w="lg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000">
                    <a:latin typeface="Arial" charset="0"/>
                  </a:rPr>
                  <a:t>A</a:t>
                </a:r>
              </a:p>
            </p:txBody>
          </p:sp>
        </p:grpSp>
        <p:grpSp>
          <p:nvGrpSpPr>
            <p:cNvPr id="12" name="Group 189"/>
            <p:cNvGrpSpPr>
              <a:grpSpLocks/>
            </p:cNvGrpSpPr>
            <p:nvPr/>
          </p:nvGrpSpPr>
          <p:grpSpPr bwMode="auto">
            <a:xfrm>
              <a:off x="2503" y="3125"/>
              <a:ext cx="965" cy="703"/>
              <a:chOff x="1450" y="2313"/>
              <a:chExt cx="965" cy="703"/>
            </a:xfrm>
          </p:grpSpPr>
          <p:sp>
            <p:nvSpPr>
              <p:cNvPr id="14" name="Text Box 190"/>
              <p:cNvSpPr txBox="1">
                <a:spLocks noChangeArrowheads="1"/>
              </p:cNvSpPr>
              <p:nvPr/>
            </p:nvSpPr>
            <p:spPr bwMode="auto">
              <a:xfrm>
                <a:off x="2166" y="2862"/>
                <a:ext cx="2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FF"/>
                    </a:solidFill>
                    <a:miter lim="800000"/>
                    <a:headEnd/>
                    <a:tailEnd type="none" w="lg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ctr" eaLnBrk="0" hangingPunct="0"/>
                <a:r>
                  <a:rPr lang="en-US" sz="1600" b="1">
                    <a:latin typeface="Arial" charset="0"/>
                  </a:rPr>
                  <a:t>SP</a:t>
                </a:r>
              </a:p>
            </p:txBody>
          </p:sp>
          <p:sp>
            <p:nvSpPr>
              <p:cNvPr id="15" name="Line 191"/>
              <p:cNvSpPr>
                <a:spLocks noChangeShapeType="1"/>
              </p:cNvSpPr>
              <p:nvPr/>
            </p:nvSpPr>
            <p:spPr bwMode="auto">
              <a:xfrm flipV="1">
                <a:off x="2052" y="2939"/>
                <a:ext cx="120" cy="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arrow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6" name="Group 192"/>
              <p:cNvGrpSpPr>
                <a:grpSpLocks/>
              </p:cNvGrpSpPr>
              <p:nvPr/>
            </p:nvGrpSpPr>
            <p:grpSpPr bwMode="auto">
              <a:xfrm>
                <a:off x="1450" y="2313"/>
                <a:ext cx="576" cy="672"/>
                <a:chOff x="768" y="1638"/>
                <a:chExt cx="864" cy="672"/>
              </a:xfrm>
            </p:grpSpPr>
            <p:sp>
              <p:nvSpPr>
                <p:cNvPr id="17" name="Rectangle 193"/>
                <p:cNvSpPr>
                  <a:spLocks noChangeArrowheads="1"/>
                </p:cNvSpPr>
                <p:nvPr/>
              </p:nvSpPr>
              <p:spPr bwMode="auto">
                <a:xfrm>
                  <a:off x="768" y="1638"/>
                  <a:ext cx="864" cy="672"/>
                </a:xfrm>
                <a:prstGeom prst="rect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Line 194"/>
                <p:cNvSpPr>
                  <a:spLocks noChangeShapeType="1"/>
                </p:cNvSpPr>
                <p:nvPr/>
              </p:nvSpPr>
              <p:spPr bwMode="auto">
                <a:xfrm>
                  <a:off x="768" y="1734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Line 195"/>
                <p:cNvSpPr>
                  <a:spLocks noChangeShapeType="1"/>
                </p:cNvSpPr>
                <p:nvPr/>
              </p:nvSpPr>
              <p:spPr bwMode="auto">
                <a:xfrm>
                  <a:off x="768" y="1830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Line 196"/>
                <p:cNvSpPr>
                  <a:spLocks noChangeShapeType="1"/>
                </p:cNvSpPr>
                <p:nvPr/>
              </p:nvSpPr>
              <p:spPr bwMode="auto">
                <a:xfrm>
                  <a:off x="768" y="1926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Line 197"/>
                <p:cNvSpPr>
                  <a:spLocks noChangeShapeType="1"/>
                </p:cNvSpPr>
                <p:nvPr/>
              </p:nvSpPr>
              <p:spPr bwMode="auto">
                <a:xfrm>
                  <a:off x="768" y="2022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Line 198"/>
                <p:cNvSpPr>
                  <a:spLocks noChangeShapeType="1"/>
                </p:cNvSpPr>
                <p:nvPr/>
              </p:nvSpPr>
              <p:spPr bwMode="auto">
                <a:xfrm>
                  <a:off x="768" y="2118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Line 199"/>
                <p:cNvSpPr>
                  <a:spLocks noChangeShapeType="1"/>
                </p:cNvSpPr>
                <p:nvPr/>
              </p:nvSpPr>
              <p:spPr bwMode="auto">
                <a:xfrm>
                  <a:off x="768" y="2214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Text Box 200"/>
                <p:cNvSpPr txBox="1">
                  <a:spLocks noChangeArrowheads="1"/>
                </p:cNvSpPr>
                <p:nvPr/>
              </p:nvSpPr>
              <p:spPr bwMode="auto">
                <a:xfrm>
                  <a:off x="1043" y="1830"/>
                  <a:ext cx="334" cy="2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FF"/>
                      </a:solidFill>
                      <a:miter lim="800000"/>
                      <a:headEnd/>
                      <a:tailEnd type="none" w="lg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/>
                  <a:r>
                    <a:rPr lang="en-US" sz="2000">
                      <a:latin typeface="Arial" charset="0"/>
                    </a:rPr>
                    <a:t>B</a:t>
                  </a:r>
                </a:p>
              </p:txBody>
            </p:sp>
          </p:grpSp>
        </p:grpSp>
        <p:sp>
          <p:nvSpPr>
            <p:cNvPr id="13" name="Line 215"/>
            <p:cNvSpPr>
              <a:spLocks noChangeShapeType="1"/>
            </p:cNvSpPr>
            <p:nvPr/>
          </p:nvSpPr>
          <p:spPr bwMode="auto">
            <a:xfrm>
              <a:off x="2278" y="1276"/>
              <a:ext cx="11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1" name="Group 222"/>
          <p:cNvGrpSpPr>
            <a:grpSpLocks/>
          </p:cNvGrpSpPr>
          <p:nvPr/>
        </p:nvGrpSpPr>
        <p:grpSpPr bwMode="auto">
          <a:xfrm>
            <a:off x="5084763" y="1717675"/>
            <a:ext cx="2092325" cy="4427538"/>
            <a:chOff x="3203" y="1194"/>
            <a:chExt cx="1318" cy="2789"/>
          </a:xfrm>
        </p:grpSpPr>
        <p:grpSp>
          <p:nvGrpSpPr>
            <p:cNvPr id="42" name="Group 137"/>
            <p:cNvGrpSpPr>
              <a:grpSpLocks/>
            </p:cNvGrpSpPr>
            <p:nvPr/>
          </p:nvGrpSpPr>
          <p:grpSpPr bwMode="auto">
            <a:xfrm>
              <a:off x="3556" y="1776"/>
              <a:ext cx="576" cy="672"/>
              <a:chOff x="768" y="1638"/>
              <a:chExt cx="864" cy="672"/>
            </a:xfrm>
          </p:grpSpPr>
          <p:sp>
            <p:nvSpPr>
              <p:cNvPr id="60" name="Rectangle 138"/>
              <p:cNvSpPr>
                <a:spLocks noChangeArrowheads="1"/>
              </p:cNvSpPr>
              <p:nvPr/>
            </p:nvSpPr>
            <p:spPr bwMode="auto">
              <a:xfrm>
                <a:off x="768" y="1638"/>
                <a:ext cx="864" cy="672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1" name="Line 139"/>
              <p:cNvSpPr>
                <a:spLocks noChangeShapeType="1"/>
              </p:cNvSpPr>
              <p:nvPr/>
            </p:nvSpPr>
            <p:spPr bwMode="auto">
              <a:xfrm>
                <a:off x="768" y="1734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" name="Line 140"/>
              <p:cNvSpPr>
                <a:spLocks noChangeShapeType="1"/>
              </p:cNvSpPr>
              <p:nvPr/>
            </p:nvSpPr>
            <p:spPr bwMode="auto">
              <a:xfrm>
                <a:off x="768" y="1830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" name="Line 141"/>
              <p:cNvSpPr>
                <a:spLocks noChangeShapeType="1"/>
              </p:cNvSpPr>
              <p:nvPr/>
            </p:nvSpPr>
            <p:spPr bwMode="auto">
              <a:xfrm>
                <a:off x="768" y="1926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4" name="Line 142"/>
              <p:cNvSpPr>
                <a:spLocks noChangeShapeType="1"/>
              </p:cNvSpPr>
              <p:nvPr/>
            </p:nvSpPr>
            <p:spPr bwMode="auto">
              <a:xfrm>
                <a:off x="768" y="2022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5" name="Line 143"/>
              <p:cNvSpPr>
                <a:spLocks noChangeShapeType="1"/>
              </p:cNvSpPr>
              <p:nvPr/>
            </p:nvSpPr>
            <p:spPr bwMode="auto">
              <a:xfrm>
                <a:off x="768" y="2118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6" name="Line 144"/>
              <p:cNvSpPr>
                <a:spLocks noChangeShapeType="1"/>
              </p:cNvSpPr>
              <p:nvPr/>
            </p:nvSpPr>
            <p:spPr bwMode="auto">
              <a:xfrm>
                <a:off x="768" y="2214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7" name="Text Box 145"/>
              <p:cNvSpPr txBox="1">
                <a:spLocks noChangeArrowheads="1"/>
              </p:cNvSpPr>
              <p:nvPr/>
            </p:nvSpPr>
            <p:spPr bwMode="auto">
              <a:xfrm>
                <a:off x="863" y="1830"/>
                <a:ext cx="694" cy="2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FF"/>
                    </a:solidFill>
                    <a:miter lim="800000"/>
                    <a:headEnd/>
                    <a:tailEnd type="none" w="lg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000">
                    <a:latin typeface="Arial" charset="0"/>
                  </a:rPr>
                  <a:t>main</a:t>
                </a:r>
              </a:p>
            </p:txBody>
          </p:sp>
        </p:grpSp>
        <p:sp>
          <p:nvSpPr>
            <p:cNvPr id="43" name="Text Box 146"/>
            <p:cNvSpPr txBox="1">
              <a:spLocks noChangeArrowheads="1"/>
            </p:cNvSpPr>
            <p:nvPr/>
          </p:nvSpPr>
          <p:spPr bwMode="auto">
            <a:xfrm>
              <a:off x="3554" y="1551"/>
              <a:ext cx="5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FF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Memory</a:t>
              </a:r>
            </a:p>
          </p:txBody>
        </p:sp>
        <p:sp>
          <p:nvSpPr>
            <p:cNvPr id="44" name="Line 149"/>
            <p:cNvSpPr>
              <a:spLocks noChangeShapeType="1"/>
            </p:cNvSpPr>
            <p:nvPr/>
          </p:nvSpPr>
          <p:spPr bwMode="auto">
            <a:xfrm>
              <a:off x="3547" y="1553"/>
              <a:ext cx="0" cy="2403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" name="Line 150"/>
            <p:cNvSpPr>
              <a:spLocks noChangeShapeType="1"/>
            </p:cNvSpPr>
            <p:nvPr/>
          </p:nvSpPr>
          <p:spPr bwMode="auto">
            <a:xfrm>
              <a:off x="4143" y="1553"/>
              <a:ext cx="1" cy="243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6" name="Group 201"/>
            <p:cNvGrpSpPr>
              <a:grpSpLocks/>
            </p:cNvGrpSpPr>
            <p:nvPr/>
          </p:nvGrpSpPr>
          <p:grpSpPr bwMode="auto">
            <a:xfrm>
              <a:off x="3556" y="2449"/>
              <a:ext cx="965" cy="703"/>
              <a:chOff x="1450" y="2313"/>
              <a:chExt cx="965" cy="703"/>
            </a:xfrm>
          </p:grpSpPr>
          <p:sp>
            <p:nvSpPr>
              <p:cNvPr id="49" name="Text Box 202"/>
              <p:cNvSpPr txBox="1">
                <a:spLocks noChangeArrowheads="1"/>
              </p:cNvSpPr>
              <p:nvPr/>
            </p:nvSpPr>
            <p:spPr bwMode="auto">
              <a:xfrm>
                <a:off x="2166" y="2862"/>
                <a:ext cx="2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FF"/>
                    </a:solidFill>
                    <a:miter lim="800000"/>
                    <a:headEnd/>
                    <a:tailEnd type="none" w="lg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ctr" eaLnBrk="0" hangingPunct="0"/>
                <a:r>
                  <a:rPr lang="en-US" sz="1600" b="1">
                    <a:latin typeface="Arial" charset="0"/>
                  </a:rPr>
                  <a:t>SP</a:t>
                </a:r>
              </a:p>
            </p:txBody>
          </p:sp>
          <p:sp>
            <p:nvSpPr>
              <p:cNvPr id="50" name="Line 203"/>
              <p:cNvSpPr>
                <a:spLocks noChangeShapeType="1"/>
              </p:cNvSpPr>
              <p:nvPr/>
            </p:nvSpPr>
            <p:spPr bwMode="auto">
              <a:xfrm flipV="1">
                <a:off x="2052" y="2939"/>
                <a:ext cx="120" cy="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arrow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51" name="Group 204"/>
              <p:cNvGrpSpPr>
                <a:grpSpLocks/>
              </p:cNvGrpSpPr>
              <p:nvPr/>
            </p:nvGrpSpPr>
            <p:grpSpPr bwMode="auto">
              <a:xfrm>
                <a:off x="1450" y="2313"/>
                <a:ext cx="576" cy="672"/>
                <a:chOff x="768" y="1638"/>
                <a:chExt cx="864" cy="672"/>
              </a:xfrm>
            </p:grpSpPr>
            <p:sp>
              <p:nvSpPr>
                <p:cNvPr id="52" name="Rectangle 205"/>
                <p:cNvSpPr>
                  <a:spLocks noChangeArrowheads="1"/>
                </p:cNvSpPr>
                <p:nvPr/>
              </p:nvSpPr>
              <p:spPr bwMode="auto">
                <a:xfrm>
                  <a:off x="768" y="1638"/>
                  <a:ext cx="864" cy="672"/>
                </a:xfrm>
                <a:prstGeom prst="rect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Line 206"/>
                <p:cNvSpPr>
                  <a:spLocks noChangeShapeType="1"/>
                </p:cNvSpPr>
                <p:nvPr/>
              </p:nvSpPr>
              <p:spPr bwMode="auto">
                <a:xfrm>
                  <a:off x="768" y="1734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Line 207"/>
                <p:cNvSpPr>
                  <a:spLocks noChangeShapeType="1"/>
                </p:cNvSpPr>
                <p:nvPr/>
              </p:nvSpPr>
              <p:spPr bwMode="auto">
                <a:xfrm>
                  <a:off x="768" y="1830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Line 208"/>
                <p:cNvSpPr>
                  <a:spLocks noChangeShapeType="1"/>
                </p:cNvSpPr>
                <p:nvPr/>
              </p:nvSpPr>
              <p:spPr bwMode="auto">
                <a:xfrm>
                  <a:off x="768" y="1926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Line 209"/>
                <p:cNvSpPr>
                  <a:spLocks noChangeShapeType="1"/>
                </p:cNvSpPr>
                <p:nvPr/>
              </p:nvSpPr>
              <p:spPr bwMode="auto">
                <a:xfrm>
                  <a:off x="768" y="2022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Line 210"/>
                <p:cNvSpPr>
                  <a:spLocks noChangeShapeType="1"/>
                </p:cNvSpPr>
                <p:nvPr/>
              </p:nvSpPr>
              <p:spPr bwMode="auto">
                <a:xfrm>
                  <a:off x="768" y="2118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Line 211"/>
                <p:cNvSpPr>
                  <a:spLocks noChangeShapeType="1"/>
                </p:cNvSpPr>
                <p:nvPr/>
              </p:nvSpPr>
              <p:spPr bwMode="auto">
                <a:xfrm>
                  <a:off x="768" y="2214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1043" y="1830"/>
                  <a:ext cx="334" cy="2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FF"/>
                      </a:solidFill>
                      <a:miter lim="800000"/>
                      <a:headEnd/>
                      <a:tailEnd type="none" w="lg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/>
                  <a:r>
                    <a:rPr lang="en-US" sz="2000">
                      <a:latin typeface="Arial" charset="0"/>
                    </a:rPr>
                    <a:t>A</a:t>
                  </a:r>
                </a:p>
              </p:txBody>
            </p:sp>
          </p:grpSp>
        </p:grpSp>
        <p:sp>
          <p:nvSpPr>
            <p:cNvPr id="47" name="Text Box 214"/>
            <p:cNvSpPr txBox="1">
              <a:spLocks noChangeArrowheads="1"/>
            </p:cNvSpPr>
            <p:nvPr/>
          </p:nvSpPr>
          <p:spPr bwMode="auto">
            <a:xfrm>
              <a:off x="3300" y="1194"/>
              <a:ext cx="112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B returns to A</a:t>
              </a:r>
            </a:p>
          </p:txBody>
        </p:sp>
        <p:sp>
          <p:nvSpPr>
            <p:cNvPr id="48" name="Line 216"/>
            <p:cNvSpPr>
              <a:spLocks noChangeShapeType="1"/>
            </p:cNvSpPr>
            <p:nvPr/>
          </p:nvSpPr>
          <p:spPr bwMode="auto">
            <a:xfrm>
              <a:off x="3203" y="1276"/>
              <a:ext cx="11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68" name="Group 219"/>
          <p:cNvGrpSpPr>
            <a:grpSpLocks/>
          </p:cNvGrpSpPr>
          <p:nvPr/>
        </p:nvGrpSpPr>
        <p:grpSpPr bwMode="auto">
          <a:xfrm>
            <a:off x="1881188" y="1717675"/>
            <a:ext cx="1952625" cy="4427538"/>
            <a:chOff x="1185" y="1194"/>
            <a:chExt cx="1230" cy="2789"/>
          </a:xfrm>
        </p:grpSpPr>
        <p:sp>
          <p:nvSpPr>
            <p:cNvPr id="69" name="Text Box 40"/>
            <p:cNvSpPr txBox="1">
              <a:spLocks noChangeArrowheads="1"/>
            </p:cNvSpPr>
            <p:nvPr/>
          </p:nvSpPr>
          <p:spPr bwMode="auto">
            <a:xfrm>
              <a:off x="1254" y="1194"/>
              <a:ext cx="99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main calls A</a:t>
              </a:r>
            </a:p>
          </p:txBody>
        </p:sp>
        <p:sp>
          <p:nvSpPr>
            <p:cNvPr id="70" name="Line 41"/>
            <p:cNvSpPr>
              <a:spLocks noChangeShapeType="1"/>
            </p:cNvSpPr>
            <p:nvPr/>
          </p:nvSpPr>
          <p:spPr bwMode="auto">
            <a:xfrm>
              <a:off x="1185" y="1276"/>
              <a:ext cx="11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grpSp>
          <p:nvGrpSpPr>
            <p:cNvPr id="71" name="Group 107"/>
            <p:cNvGrpSpPr>
              <a:grpSpLocks/>
            </p:cNvGrpSpPr>
            <p:nvPr/>
          </p:nvGrpSpPr>
          <p:grpSpPr bwMode="auto">
            <a:xfrm>
              <a:off x="1450" y="1776"/>
              <a:ext cx="576" cy="672"/>
              <a:chOff x="768" y="1638"/>
              <a:chExt cx="864" cy="672"/>
            </a:xfrm>
          </p:grpSpPr>
          <p:sp>
            <p:nvSpPr>
              <p:cNvPr id="87" name="Rectangle 108"/>
              <p:cNvSpPr>
                <a:spLocks noChangeArrowheads="1"/>
              </p:cNvSpPr>
              <p:nvPr/>
            </p:nvSpPr>
            <p:spPr bwMode="auto">
              <a:xfrm>
                <a:off x="768" y="1638"/>
                <a:ext cx="864" cy="672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8" name="Line 109"/>
              <p:cNvSpPr>
                <a:spLocks noChangeShapeType="1"/>
              </p:cNvSpPr>
              <p:nvPr/>
            </p:nvSpPr>
            <p:spPr bwMode="auto">
              <a:xfrm>
                <a:off x="768" y="1734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9" name="Line 110"/>
              <p:cNvSpPr>
                <a:spLocks noChangeShapeType="1"/>
              </p:cNvSpPr>
              <p:nvPr/>
            </p:nvSpPr>
            <p:spPr bwMode="auto">
              <a:xfrm>
                <a:off x="768" y="1830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0" name="Line 111"/>
              <p:cNvSpPr>
                <a:spLocks noChangeShapeType="1"/>
              </p:cNvSpPr>
              <p:nvPr/>
            </p:nvSpPr>
            <p:spPr bwMode="auto">
              <a:xfrm>
                <a:off x="768" y="1926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1" name="Line 112"/>
              <p:cNvSpPr>
                <a:spLocks noChangeShapeType="1"/>
              </p:cNvSpPr>
              <p:nvPr/>
            </p:nvSpPr>
            <p:spPr bwMode="auto">
              <a:xfrm>
                <a:off x="768" y="2022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" name="Line 113"/>
              <p:cNvSpPr>
                <a:spLocks noChangeShapeType="1"/>
              </p:cNvSpPr>
              <p:nvPr/>
            </p:nvSpPr>
            <p:spPr bwMode="auto">
              <a:xfrm>
                <a:off x="768" y="2118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" name="Line 114"/>
              <p:cNvSpPr>
                <a:spLocks noChangeShapeType="1"/>
              </p:cNvSpPr>
              <p:nvPr/>
            </p:nvSpPr>
            <p:spPr bwMode="auto">
              <a:xfrm>
                <a:off x="768" y="2214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" name="Text Box 115"/>
              <p:cNvSpPr txBox="1">
                <a:spLocks noChangeArrowheads="1"/>
              </p:cNvSpPr>
              <p:nvPr/>
            </p:nvSpPr>
            <p:spPr bwMode="auto">
              <a:xfrm>
                <a:off x="863" y="1830"/>
                <a:ext cx="694" cy="2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FF"/>
                    </a:solidFill>
                    <a:miter lim="800000"/>
                    <a:headEnd/>
                    <a:tailEnd type="none" w="lg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000">
                    <a:latin typeface="Arial" charset="0"/>
                  </a:rPr>
                  <a:t>main</a:t>
                </a:r>
              </a:p>
            </p:txBody>
          </p:sp>
        </p:grpSp>
        <p:sp>
          <p:nvSpPr>
            <p:cNvPr id="72" name="Text Box 116"/>
            <p:cNvSpPr txBox="1">
              <a:spLocks noChangeArrowheads="1"/>
            </p:cNvSpPr>
            <p:nvPr/>
          </p:nvSpPr>
          <p:spPr bwMode="auto">
            <a:xfrm>
              <a:off x="1448" y="1551"/>
              <a:ext cx="5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FF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Memory</a:t>
              </a:r>
            </a:p>
          </p:txBody>
        </p:sp>
        <p:sp>
          <p:nvSpPr>
            <p:cNvPr id="73" name="Line 119"/>
            <p:cNvSpPr>
              <a:spLocks noChangeShapeType="1"/>
            </p:cNvSpPr>
            <p:nvPr/>
          </p:nvSpPr>
          <p:spPr bwMode="auto">
            <a:xfrm>
              <a:off x="1441" y="1553"/>
              <a:ext cx="0" cy="2403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4" name="Line 120"/>
            <p:cNvSpPr>
              <a:spLocks noChangeShapeType="1"/>
            </p:cNvSpPr>
            <p:nvPr/>
          </p:nvSpPr>
          <p:spPr bwMode="auto">
            <a:xfrm>
              <a:off x="2037" y="1553"/>
              <a:ext cx="1" cy="243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75" name="Group 176"/>
            <p:cNvGrpSpPr>
              <a:grpSpLocks/>
            </p:cNvGrpSpPr>
            <p:nvPr/>
          </p:nvGrpSpPr>
          <p:grpSpPr bwMode="auto">
            <a:xfrm>
              <a:off x="1450" y="2449"/>
              <a:ext cx="965" cy="703"/>
              <a:chOff x="1450" y="2313"/>
              <a:chExt cx="965" cy="703"/>
            </a:xfrm>
          </p:grpSpPr>
          <p:sp>
            <p:nvSpPr>
              <p:cNvPr id="76" name="Text Box 117"/>
              <p:cNvSpPr txBox="1">
                <a:spLocks noChangeArrowheads="1"/>
              </p:cNvSpPr>
              <p:nvPr/>
            </p:nvSpPr>
            <p:spPr bwMode="auto">
              <a:xfrm>
                <a:off x="2166" y="2862"/>
                <a:ext cx="2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FF"/>
                    </a:solidFill>
                    <a:miter lim="800000"/>
                    <a:headEnd/>
                    <a:tailEnd type="none" w="lg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ctr" eaLnBrk="0" hangingPunct="0"/>
                <a:r>
                  <a:rPr lang="en-US" sz="1600" b="1">
                    <a:latin typeface="Arial" charset="0"/>
                  </a:rPr>
                  <a:t>SP</a:t>
                </a:r>
              </a:p>
            </p:txBody>
          </p:sp>
          <p:sp>
            <p:nvSpPr>
              <p:cNvPr id="77" name="Line 118"/>
              <p:cNvSpPr>
                <a:spLocks noChangeShapeType="1"/>
              </p:cNvSpPr>
              <p:nvPr/>
            </p:nvSpPr>
            <p:spPr bwMode="auto">
              <a:xfrm flipV="1">
                <a:off x="2052" y="2939"/>
                <a:ext cx="120" cy="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arrow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78" name="Group 167"/>
              <p:cNvGrpSpPr>
                <a:grpSpLocks/>
              </p:cNvGrpSpPr>
              <p:nvPr/>
            </p:nvGrpSpPr>
            <p:grpSpPr bwMode="auto">
              <a:xfrm>
                <a:off x="1450" y="2313"/>
                <a:ext cx="576" cy="672"/>
                <a:chOff x="768" y="1638"/>
                <a:chExt cx="864" cy="672"/>
              </a:xfrm>
            </p:grpSpPr>
            <p:sp>
              <p:nvSpPr>
                <p:cNvPr id="79" name="Rectangle 168"/>
                <p:cNvSpPr>
                  <a:spLocks noChangeArrowheads="1"/>
                </p:cNvSpPr>
                <p:nvPr/>
              </p:nvSpPr>
              <p:spPr bwMode="auto">
                <a:xfrm>
                  <a:off x="768" y="1638"/>
                  <a:ext cx="864" cy="672"/>
                </a:xfrm>
                <a:prstGeom prst="rect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Line 169"/>
                <p:cNvSpPr>
                  <a:spLocks noChangeShapeType="1"/>
                </p:cNvSpPr>
                <p:nvPr/>
              </p:nvSpPr>
              <p:spPr bwMode="auto">
                <a:xfrm>
                  <a:off x="768" y="1734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Line 170"/>
                <p:cNvSpPr>
                  <a:spLocks noChangeShapeType="1"/>
                </p:cNvSpPr>
                <p:nvPr/>
              </p:nvSpPr>
              <p:spPr bwMode="auto">
                <a:xfrm>
                  <a:off x="768" y="1830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Line 171"/>
                <p:cNvSpPr>
                  <a:spLocks noChangeShapeType="1"/>
                </p:cNvSpPr>
                <p:nvPr/>
              </p:nvSpPr>
              <p:spPr bwMode="auto">
                <a:xfrm>
                  <a:off x="768" y="1926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Line 172"/>
                <p:cNvSpPr>
                  <a:spLocks noChangeShapeType="1"/>
                </p:cNvSpPr>
                <p:nvPr/>
              </p:nvSpPr>
              <p:spPr bwMode="auto">
                <a:xfrm>
                  <a:off x="768" y="2022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Line 173"/>
                <p:cNvSpPr>
                  <a:spLocks noChangeShapeType="1"/>
                </p:cNvSpPr>
                <p:nvPr/>
              </p:nvSpPr>
              <p:spPr bwMode="auto">
                <a:xfrm>
                  <a:off x="768" y="2118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Line 174"/>
                <p:cNvSpPr>
                  <a:spLocks noChangeShapeType="1"/>
                </p:cNvSpPr>
                <p:nvPr/>
              </p:nvSpPr>
              <p:spPr bwMode="auto">
                <a:xfrm>
                  <a:off x="768" y="2214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1043" y="1830"/>
                  <a:ext cx="334" cy="2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FF"/>
                      </a:solidFill>
                      <a:miter lim="800000"/>
                      <a:headEnd/>
                      <a:tailEnd type="none" w="lg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/>
                  <a:r>
                    <a:rPr lang="en-US" sz="2000">
                      <a:latin typeface="Arial" charset="0"/>
                    </a:rPr>
                    <a:t>A</a:t>
                  </a:r>
                </a:p>
              </p:txBody>
            </p:sp>
          </p:grpSp>
        </p:grpSp>
      </p:grpSp>
      <p:sp>
        <p:nvSpPr>
          <p:cNvPr id="95" name="Rectangle 2"/>
          <p:cNvSpPr txBox="1">
            <a:spLocks noChangeArrowheads="1"/>
          </p:cNvSpPr>
          <p:nvPr/>
        </p:nvSpPr>
        <p:spPr>
          <a:xfrm>
            <a:off x="639041" y="473942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Run-time Stack Operation</a:t>
            </a:r>
            <a:endParaRPr lang="en-US" dirty="0"/>
          </a:p>
        </p:txBody>
      </p:sp>
      <p:grpSp>
        <p:nvGrpSpPr>
          <p:cNvPr id="96" name="Group 218"/>
          <p:cNvGrpSpPr>
            <a:grpSpLocks/>
          </p:cNvGrpSpPr>
          <p:nvPr/>
        </p:nvGrpSpPr>
        <p:grpSpPr bwMode="auto">
          <a:xfrm>
            <a:off x="271463" y="1717675"/>
            <a:ext cx="1890712" cy="4427538"/>
            <a:chOff x="171" y="1194"/>
            <a:chExt cx="1191" cy="2789"/>
          </a:xfrm>
        </p:grpSpPr>
        <p:sp>
          <p:nvSpPr>
            <p:cNvPr id="97" name="Text Box 17"/>
            <p:cNvSpPr txBox="1">
              <a:spLocks noChangeArrowheads="1"/>
            </p:cNvSpPr>
            <p:nvPr/>
          </p:nvSpPr>
          <p:spPr bwMode="auto">
            <a:xfrm>
              <a:off x="171" y="1194"/>
              <a:ext cx="95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Program starts</a:t>
              </a:r>
            </a:p>
          </p:txBody>
        </p:sp>
        <p:grpSp>
          <p:nvGrpSpPr>
            <p:cNvPr id="98" name="Group 105"/>
            <p:cNvGrpSpPr>
              <a:grpSpLocks/>
            </p:cNvGrpSpPr>
            <p:nvPr/>
          </p:nvGrpSpPr>
          <p:grpSpPr bwMode="auto">
            <a:xfrm>
              <a:off x="388" y="1551"/>
              <a:ext cx="974" cy="2432"/>
              <a:chOff x="388" y="1413"/>
              <a:chExt cx="974" cy="2432"/>
            </a:xfrm>
          </p:grpSpPr>
          <p:grpSp>
            <p:nvGrpSpPr>
              <p:cNvPr id="99" name="Group 76"/>
              <p:cNvGrpSpPr>
                <a:grpSpLocks/>
              </p:cNvGrpSpPr>
              <p:nvPr/>
            </p:nvGrpSpPr>
            <p:grpSpPr bwMode="auto">
              <a:xfrm>
                <a:off x="397" y="1638"/>
                <a:ext cx="576" cy="672"/>
                <a:chOff x="768" y="1638"/>
                <a:chExt cx="864" cy="672"/>
              </a:xfrm>
            </p:grpSpPr>
            <p:sp>
              <p:nvSpPr>
                <p:cNvPr id="105" name="Rectangle 5"/>
                <p:cNvSpPr>
                  <a:spLocks noChangeArrowheads="1"/>
                </p:cNvSpPr>
                <p:nvPr/>
              </p:nvSpPr>
              <p:spPr bwMode="auto">
                <a:xfrm>
                  <a:off x="768" y="1638"/>
                  <a:ext cx="864" cy="672"/>
                </a:xfrm>
                <a:prstGeom prst="rect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Line 6"/>
                <p:cNvSpPr>
                  <a:spLocks noChangeShapeType="1"/>
                </p:cNvSpPr>
                <p:nvPr/>
              </p:nvSpPr>
              <p:spPr bwMode="auto">
                <a:xfrm>
                  <a:off x="768" y="1734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7" name="Line 7"/>
                <p:cNvSpPr>
                  <a:spLocks noChangeShapeType="1"/>
                </p:cNvSpPr>
                <p:nvPr/>
              </p:nvSpPr>
              <p:spPr bwMode="auto">
                <a:xfrm>
                  <a:off x="768" y="1830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8" name="Line 8"/>
                <p:cNvSpPr>
                  <a:spLocks noChangeShapeType="1"/>
                </p:cNvSpPr>
                <p:nvPr/>
              </p:nvSpPr>
              <p:spPr bwMode="auto">
                <a:xfrm>
                  <a:off x="768" y="1926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9" name="Line 9"/>
                <p:cNvSpPr>
                  <a:spLocks noChangeShapeType="1"/>
                </p:cNvSpPr>
                <p:nvPr/>
              </p:nvSpPr>
              <p:spPr bwMode="auto">
                <a:xfrm>
                  <a:off x="768" y="2022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Line 10"/>
                <p:cNvSpPr>
                  <a:spLocks noChangeShapeType="1"/>
                </p:cNvSpPr>
                <p:nvPr/>
              </p:nvSpPr>
              <p:spPr bwMode="auto">
                <a:xfrm>
                  <a:off x="768" y="2118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Line 11"/>
                <p:cNvSpPr>
                  <a:spLocks noChangeShapeType="1"/>
                </p:cNvSpPr>
                <p:nvPr/>
              </p:nvSpPr>
              <p:spPr bwMode="auto">
                <a:xfrm>
                  <a:off x="768" y="2214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863" y="1830"/>
                  <a:ext cx="694" cy="2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FF"/>
                      </a:solidFill>
                      <a:miter lim="800000"/>
                      <a:headEnd/>
                      <a:tailEnd type="none" w="lg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/>
                  <a:r>
                    <a:rPr lang="en-US" sz="2000">
                      <a:latin typeface="Arial" charset="0"/>
                    </a:rPr>
                    <a:t>main</a:t>
                  </a:r>
                </a:p>
              </p:txBody>
            </p:sp>
          </p:grpSp>
          <p:sp>
            <p:nvSpPr>
              <p:cNvPr id="100" name="Text Box 14"/>
              <p:cNvSpPr txBox="1">
                <a:spLocks noChangeArrowheads="1"/>
              </p:cNvSpPr>
              <p:nvPr/>
            </p:nvSpPr>
            <p:spPr bwMode="auto">
              <a:xfrm>
                <a:off x="395" y="1413"/>
                <a:ext cx="57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FF"/>
                    </a:solidFill>
                    <a:miter lim="800000"/>
                    <a:headEnd/>
                    <a:tailEnd type="none" w="lg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1600">
                    <a:latin typeface="Arial" charset="0"/>
                  </a:rPr>
                  <a:t>Memory</a:t>
                </a:r>
              </a:p>
            </p:txBody>
          </p:sp>
          <p:sp>
            <p:nvSpPr>
              <p:cNvPr id="101" name="Text Box 15"/>
              <p:cNvSpPr txBox="1">
                <a:spLocks noChangeArrowheads="1"/>
              </p:cNvSpPr>
              <p:nvPr/>
            </p:nvSpPr>
            <p:spPr bwMode="auto">
              <a:xfrm>
                <a:off x="1113" y="2192"/>
                <a:ext cx="2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FF"/>
                    </a:solidFill>
                    <a:miter lim="800000"/>
                    <a:headEnd/>
                    <a:tailEnd type="none" w="lg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ctr" eaLnBrk="0" hangingPunct="0"/>
                <a:r>
                  <a:rPr lang="en-US" sz="1600" b="1">
                    <a:latin typeface="Arial" charset="0"/>
                  </a:rPr>
                  <a:t>SP</a:t>
                </a:r>
              </a:p>
            </p:txBody>
          </p:sp>
          <p:sp>
            <p:nvSpPr>
              <p:cNvPr id="102" name="Line 16"/>
              <p:cNvSpPr>
                <a:spLocks noChangeShapeType="1"/>
              </p:cNvSpPr>
              <p:nvPr/>
            </p:nvSpPr>
            <p:spPr bwMode="auto">
              <a:xfrm flipV="1">
                <a:off x="999" y="2269"/>
                <a:ext cx="120" cy="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arrow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" name="Line 103"/>
              <p:cNvSpPr>
                <a:spLocks noChangeShapeType="1"/>
              </p:cNvSpPr>
              <p:nvPr/>
            </p:nvSpPr>
            <p:spPr bwMode="auto">
              <a:xfrm>
                <a:off x="388" y="1415"/>
                <a:ext cx="0" cy="2403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4" name="Line 104"/>
              <p:cNvSpPr>
                <a:spLocks noChangeShapeType="1"/>
              </p:cNvSpPr>
              <p:nvPr/>
            </p:nvSpPr>
            <p:spPr bwMode="auto">
              <a:xfrm>
                <a:off x="984" y="1415"/>
                <a:ext cx="1" cy="243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3" name="Group 223"/>
          <p:cNvGrpSpPr>
            <a:grpSpLocks/>
          </p:cNvGrpSpPr>
          <p:nvPr/>
        </p:nvGrpSpPr>
        <p:grpSpPr bwMode="auto">
          <a:xfrm>
            <a:off x="6931025" y="1717675"/>
            <a:ext cx="2003425" cy="4427538"/>
            <a:chOff x="4366" y="1194"/>
            <a:chExt cx="1262" cy="2789"/>
          </a:xfrm>
        </p:grpSpPr>
        <p:grpSp>
          <p:nvGrpSpPr>
            <p:cNvPr id="114" name="Group 151"/>
            <p:cNvGrpSpPr>
              <a:grpSpLocks/>
            </p:cNvGrpSpPr>
            <p:nvPr/>
          </p:nvGrpSpPr>
          <p:grpSpPr bwMode="auto">
            <a:xfrm>
              <a:off x="4601" y="1551"/>
              <a:ext cx="974" cy="2432"/>
              <a:chOff x="388" y="1413"/>
              <a:chExt cx="974" cy="2432"/>
            </a:xfrm>
          </p:grpSpPr>
          <p:grpSp>
            <p:nvGrpSpPr>
              <p:cNvPr id="117" name="Group 152"/>
              <p:cNvGrpSpPr>
                <a:grpSpLocks/>
              </p:cNvGrpSpPr>
              <p:nvPr/>
            </p:nvGrpSpPr>
            <p:grpSpPr bwMode="auto">
              <a:xfrm>
                <a:off x="397" y="1638"/>
                <a:ext cx="576" cy="672"/>
                <a:chOff x="768" y="1638"/>
                <a:chExt cx="864" cy="672"/>
              </a:xfrm>
            </p:grpSpPr>
            <p:sp>
              <p:nvSpPr>
                <p:cNvPr id="123" name="Rectangle 153"/>
                <p:cNvSpPr>
                  <a:spLocks noChangeArrowheads="1"/>
                </p:cNvSpPr>
                <p:nvPr/>
              </p:nvSpPr>
              <p:spPr bwMode="auto">
                <a:xfrm>
                  <a:off x="768" y="1638"/>
                  <a:ext cx="864" cy="672"/>
                </a:xfrm>
                <a:prstGeom prst="rect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4" name="Line 154"/>
                <p:cNvSpPr>
                  <a:spLocks noChangeShapeType="1"/>
                </p:cNvSpPr>
                <p:nvPr/>
              </p:nvSpPr>
              <p:spPr bwMode="auto">
                <a:xfrm>
                  <a:off x="768" y="1734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5" name="Line 155"/>
                <p:cNvSpPr>
                  <a:spLocks noChangeShapeType="1"/>
                </p:cNvSpPr>
                <p:nvPr/>
              </p:nvSpPr>
              <p:spPr bwMode="auto">
                <a:xfrm>
                  <a:off x="768" y="1830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Line 156"/>
                <p:cNvSpPr>
                  <a:spLocks noChangeShapeType="1"/>
                </p:cNvSpPr>
                <p:nvPr/>
              </p:nvSpPr>
              <p:spPr bwMode="auto">
                <a:xfrm>
                  <a:off x="768" y="1926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Line 157"/>
                <p:cNvSpPr>
                  <a:spLocks noChangeShapeType="1"/>
                </p:cNvSpPr>
                <p:nvPr/>
              </p:nvSpPr>
              <p:spPr bwMode="auto">
                <a:xfrm>
                  <a:off x="768" y="2022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Line 158"/>
                <p:cNvSpPr>
                  <a:spLocks noChangeShapeType="1"/>
                </p:cNvSpPr>
                <p:nvPr/>
              </p:nvSpPr>
              <p:spPr bwMode="auto">
                <a:xfrm>
                  <a:off x="768" y="2118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9" name="Line 159"/>
                <p:cNvSpPr>
                  <a:spLocks noChangeShapeType="1"/>
                </p:cNvSpPr>
                <p:nvPr/>
              </p:nvSpPr>
              <p:spPr bwMode="auto">
                <a:xfrm>
                  <a:off x="768" y="2214"/>
                  <a:ext cx="86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863" y="1830"/>
                  <a:ext cx="694" cy="2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FF"/>
                      </a:solidFill>
                      <a:miter lim="800000"/>
                      <a:headEnd/>
                      <a:tailEnd type="none" w="lg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/>
                  <a:r>
                    <a:rPr lang="en-US" sz="2000">
                      <a:latin typeface="Arial" charset="0"/>
                    </a:rPr>
                    <a:t>main</a:t>
                  </a:r>
                </a:p>
              </p:txBody>
            </p:sp>
          </p:grpSp>
          <p:sp>
            <p:nvSpPr>
              <p:cNvPr id="118" name="Text Box 161"/>
              <p:cNvSpPr txBox="1">
                <a:spLocks noChangeArrowheads="1"/>
              </p:cNvSpPr>
              <p:nvPr/>
            </p:nvSpPr>
            <p:spPr bwMode="auto">
              <a:xfrm>
                <a:off x="395" y="1413"/>
                <a:ext cx="57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FF"/>
                    </a:solidFill>
                    <a:miter lim="800000"/>
                    <a:headEnd/>
                    <a:tailEnd type="none" w="lg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1600">
                    <a:latin typeface="Arial" charset="0"/>
                  </a:rPr>
                  <a:t>Memory</a:t>
                </a:r>
              </a:p>
            </p:txBody>
          </p:sp>
          <p:sp>
            <p:nvSpPr>
              <p:cNvPr id="119" name="Text Box 162"/>
              <p:cNvSpPr txBox="1">
                <a:spLocks noChangeArrowheads="1"/>
              </p:cNvSpPr>
              <p:nvPr/>
            </p:nvSpPr>
            <p:spPr bwMode="auto">
              <a:xfrm>
                <a:off x="1113" y="2192"/>
                <a:ext cx="2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FF"/>
                    </a:solidFill>
                    <a:miter lim="800000"/>
                    <a:headEnd/>
                    <a:tailEnd type="none" w="lg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ctr" eaLnBrk="0" hangingPunct="0"/>
                <a:r>
                  <a:rPr lang="en-US" sz="1600" b="1">
                    <a:latin typeface="Arial" charset="0"/>
                  </a:rPr>
                  <a:t>SP</a:t>
                </a:r>
              </a:p>
            </p:txBody>
          </p:sp>
          <p:sp>
            <p:nvSpPr>
              <p:cNvPr id="120" name="Line 163"/>
              <p:cNvSpPr>
                <a:spLocks noChangeShapeType="1"/>
              </p:cNvSpPr>
              <p:nvPr/>
            </p:nvSpPr>
            <p:spPr bwMode="auto">
              <a:xfrm flipV="1">
                <a:off x="999" y="2269"/>
                <a:ext cx="120" cy="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arrow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1" name="Line 164"/>
              <p:cNvSpPr>
                <a:spLocks noChangeShapeType="1"/>
              </p:cNvSpPr>
              <p:nvPr/>
            </p:nvSpPr>
            <p:spPr bwMode="auto">
              <a:xfrm>
                <a:off x="388" y="1415"/>
                <a:ext cx="0" cy="2403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" name="Line 165"/>
              <p:cNvSpPr>
                <a:spLocks noChangeShapeType="1"/>
              </p:cNvSpPr>
              <p:nvPr/>
            </p:nvSpPr>
            <p:spPr bwMode="auto">
              <a:xfrm>
                <a:off x="984" y="1415"/>
                <a:ext cx="1" cy="243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5" name="Text Box 213"/>
            <p:cNvSpPr txBox="1">
              <a:spLocks noChangeArrowheads="1"/>
            </p:cNvSpPr>
            <p:nvPr/>
          </p:nvSpPr>
          <p:spPr bwMode="auto">
            <a:xfrm>
              <a:off x="4547" y="1194"/>
              <a:ext cx="108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A returns to main</a:t>
              </a:r>
            </a:p>
          </p:txBody>
        </p:sp>
        <p:sp>
          <p:nvSpPr>
            <p:cNvPr id="116" name="Line 217"/>
            <p:cNvSpPr>
              <a:spLocks noChangeShapeType="1"/>
            </p:cNvSpPr>
            <p:nvPr/>
          </p:nvSpPr>
          <p:spPr bwMode="auto">
            <a:xfrm>
              <a:off x="4366" y="1276"/>
              <a:ext cx="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sp>
        <p:nvSpPr>
          <p:cNvPr id="131" name="Text Box 4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 dirty="0">
                <a:latin typeface="Arial" charset="0"/>
              </a:rPr>
              <a:t>Activation Records</a:t>
            </a:r>
          </a:p>
        </p:txBody>
      </p:sp>
    </p:spTree>
    <p:extLst>
      <p:ext uri="{BB962C8B-B14F-4D97-AF65-F5344CB8AC3E}">
        <p14:creationId xmlns:p14="http://schemas.microsoft.com/office/powerpoint/2010/main" val="243394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15 - C Functions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7CA1F473-06FE-4396-8D4F-0EDD3BB02518}" type="slidenum">
              <a:rPr lang="en-US"/>
              <a:pPr/>
              <a:t>33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541338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Stack Frames / Parameter Passing</a:t>
            </a:r>
            <a:endParaRPr lang="en-US" sz="40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08113"/>
            <a:ext cx="7918450" cy="13747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Each function call creates a new stack frame.</a:t>
            </a:r>
          </a:p>
          <a:p>
            <a:r>
              <a:rPr lang="en-US" sz="2000" smtClean="0"/>
              <a:t>Function arguments are evaluated right to left</a:t>
            </a:r>
          </a:p>
          <a:p>
            <a:pPr lvl="1"/>
            <a:r>
              <a:rPr lang="en-US" sz="1800" smtClean="0"/>
              <a:t>R12 = 1</a:t>
            </a:r>
            <a:r>
              <a:rPr lang="en-US" sz="1800" baseline="30000" smtClean="0"/>
              <a:t>st</a:t>
            </a:r>
            <a:r>
              <a:rPr lang="en-US" sz="1800" smtClean="0"/>
              <a:t> argument, R13 = 2</a:t>
            </a:r>
            <a:r>
              <a:rPr lang="en-US" sz="1800" baseline="30000" smtClean="0"/>
              <a:t>nd</a:t>
            </a:r>
            <a:r>
              <a:rPr lang="en-US" sz="1800" smtClean="0"/>
              <a:t> argument</a:t>
            </a:r>
          </a:p>
          <a:p>
            <a:r>
              <a:rPr lang="en-US" sz="2000" smtClean="0"/>
              <a:t>The result of the function is returned in R12.</a:t>
            </a:r>
            <a:endParaRPr lang="en-US" sz="200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02050" y="3478213"/>
            <a:ext cx="3036888" cy="571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/>
              <a:t>Parameters</a:t>
            </a:r>
          </a:p>
          <a:p>
            <a:pPr algn="ctr">
              <a:lnSpc>
                <a:spcPct val="90000"/>
              </a:lnSpc>
            </a:pPr>
            <a:r>
              <a:rPr lang="en-US" sz="1600"/>
              <a:t>(When more than 4)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702050" y="4052888"/>
            <a:ext cx="3036888" cy="3508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/>
              <a:t>Return Address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02050" y="4405313"/>
            <a:ext cx="3036888" cy="3508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/>
              <a:t>Saved Registers (if any)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02050" y="4757738"/>
            <a:ext cx="3036888" cy="12334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endParaRPr lang="en-US" sz="1600"/>
          </a:p>
          <a:p>
            <a:pPr algn="ctr">
              <a:lnSpc>
                <a:spcPct val="90000"/>
              </a:lnSpc>
            </a:pPr>
            <a:endParaRPr lang="en-US" sz="1600"/>
          </a:p>
          <a:p>
            <a:pPr algn="ctr">
              <a:lnSpc>
                <a:spcPct val="90000"/>
              </a:lnSpc>
            </a:pPr>
            <a:r>
              <a:rPr lang="en-US" sz="1600"/>
              <a:t>Local Variables</a:t>
            </a:r>
          </a:p>
          <a:p>
            <a:pPr algn="ctr">
              <a:lnSpc>
                <a:spcPct val="90000"/>
              </a:lnSpc>
            </a:pPr>
            <a:endParaRPr lang="en-US" sz="1600"/>
          </a:p>
          <a:p>
            <a:pPr algn="ctr">
              <a:lnSpc>
                <a:spcPct val="90000"/>
              </a:lnSpc>
            </a:pPr>
            <a:endParaRPr lang="en-US" sz="160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736975" y="6007100"/>
            <a:ext cx="12620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Low Address</a:t>
            </a:r>
          </a:p>
        </p:txBody>
      </p: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2849563" y="3163888"/>
            <a:ext cx="2141537" cy="2655887"/>
            <a:chOff x="1795" y="1713"/>
            <a:chExt cx="1349" cy="1673"/>
          </a:xfrm>
        </p:grpSpPr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349" y="1713"/>
              <a:ext cx="79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" charset="0"/>
                </a:rPr>
                <a:t>High Address</a:t>
              </a:r>
            </a:p>
          </p:txBody>
        </p:sp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1795" y="1904"/>
              <a:ext cx="425" cy="1482"/>
              <a:chOff x="1795" y="1904"/>
              <a:chExt cx="425" cy="1482"/>
            </a:xfrm>
          </p:grpSpPr>
          <p:sp>
            <p:nvSpPr>
              <p:cNvPr id="15" name="AutoShape 13"/>
              <p:cNvSpPr>
                <a:spLocks noChangeArrowheads="1"/>
              </p:cNvSpPr>
              <p:nvPr/>
            </p:nvSpPr>
            <p:spPr bwMode="auto">
              <a:xfrm>
                <a:off x="1795" y="1904"/>
                <a:ext cx="425" cy="1482"/>
              </a:xfrm>
              <a:prstGeom prst="downArrow">
                <a:avLst>
                  <a:gd name="adj1" fmla="val 50000"/>
                  <a:gd name="adj2" fmla="val 87176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Text Box 14"/>
              <p:cNvSpPr txBox="1">
                <a:spLocks noChangeArrowheads="1"/>
              </p:cNvSpPr>
              <p:nvPr/>
            </p:nvSpPr>
            <p:spPr bwMode="auto">
              <a:xfrm rot="16200000">
                <a:off x="1607" y="2498"/>
                <a:ext cx="79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latin typeface="Arial" charset="0"/>
                  </a:rPr>
                  <a:t>Stack</a:t>
                </a:r>
              </a:p>
            </p:txBody>
          </p:sp>
        </p:grp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468313" y="5794375"/>
            <a:ext cx="3090862" cy="366713"/>
            <a:chOff x="295" y="3370"/>
            <a:chExt cx="1947" cy="231"/>
          </a:xfrm>
        </p:grpSpPr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295" y="3370"/>
              <a:ext cx="13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Stack Pointer (SP)</a:t>
              </a: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1652" y="3495"/>
              <a:ext cx="59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2613" y="3492500"/>
            <a:ext cx="1733550" cy="2481263"/>
            <a:chOff x="4367" y="1920"/>
            <a:chExt cx="1092" cy="1563"/>
          </a:xfrm>
        </p:grpSpPr>
        <p:sp>
          <p:nvSpPr>
            <p:cNvPr id="21" name="AutoShape 19"/>
            <p:cNvSpPr>
              <a:spLocks/>
            </p:cNvSpPr>
            <p:nvPr/>
          </p:nvSpPr>
          <p:spPr bwMode="auto">
            <a:xfrm>
              <a:off x="4367" y="1920"/>
              <a:ext cx="158" cy="1563"/>
            </a:xfrm>
            <a:prstGeom prst="rightBrace">
              <a:avLst>
                <a:gd name="adj1" fmla="val 82437"/>
                <a:gd name="adj2" fmla="val 50000"/>
              </a:avLst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602" y="2443"/>
              <a:ext cx="857" cy="5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b="1">
                  <a:latin typeface="Arial" charset="0"/>
                </a:rPr>
                <a:t>Frame or</a:t>
              </a:r>
            </a:p>
            <a:p>
              <a:pPr>
                <a:lnSpc>
                  <a:spcPct val="90000"/>
                </a:lnSpc>
              </a:pPr>
              <a:r>
                <a:rPr lang="en-US" sz="1800" b="1">
                  <a:latin typeface="Arial" charset="0"/>
                </a:rPr>
                <a:t>Activation</a:t>
              </a:r>
            </a:p>
            <a:p>
              <a:pPr>
                <a:lnSpc>
                  <a:spcPct val="90000"/>
                </a:lnSpc>
              </a:pPr>
              <a:r>
                <a:rPr lang="en-US" sz="1800" b="1">
                  <a:latin typeface="Arial" charset="0"/>
                </a:rPr>
                <a:t> Record</a:t>
              </a:r>
            </a:p>
          </p:txBody>
        </p:sp>
      </p:grp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 dirty="0">
                <a:latin typeface="Arial" charset="0"/>
              </a:rPr>
              <a:t>Parameter Passing</a:t>
            </a:r>
          </a:p>
        </p:txBody>
      </p:sp>
    </p:spTree>
    <p:extLst>
      <p:ext uri="{BB962C8B-B14F-4D97-AF65-F5344CB8AC3E}">
        <p14:creationId xmlns:p14="http://schemas.microsoft.com/office/powerpoint/2010/main" val="218956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15 - C Functions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375D9A38-1BCE-4A61-9714-FFF8F4600A23}" type="slidenum">
              <a:rPr lang="en-US"/>
              <a:pPr/>
              <a:t>34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50862" y="355600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Stack Frames / Parameter Passing</a:t>
            </a:r>
            <a:endParaRPr lang="en-US" sz="40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08113"/>
            <a:ext cx="8164513" cy="7381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Example:</a:t>
            </a:r>
            <a:endParaRPr lang="en-US" sz="200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4025" y="1791416"/>
            <a:ext cx="3148013" cy="216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 dirty="0" err="1">
                <a:latin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</a:rPr>
              <a:t>func</a:t>
            </a:r>
            <a:r>
              <a:rPr lang="en-US" sz="1200" b="1" dirty="0" smtClean="0">
                <a:latin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</a:rPr>
              <a:t> a</a:t>
            </a:r>
            <a:r>
              <a:rPr lang="en-US" sz="1200" b="1" dirty="0">
                <a:latin typeface="Courier New" pitchFamily="49" charset="0"/>
              </a:rPr>
              <a:t>, </a:t>
            </a:r>
            <a:r>
              <a:rPr lang="en-US" sz="1200" b="1" dirty="0" err="1" smtClean="0">
                <a:latin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</a:rPr>
              <a:t> b</a:t>
            </a:r>
            <a:r>
              <a:rPr lang="en-US" sz="1200" b="1" dirty="0">
                <a:latin typeface="Courier New" pitchFamily="49" charset="0"/>
              </a:rPr>
              <a:t>, </a:t>
            </a:r>
            <a:r>
              <a:rPr lang="en-US" sz="1200" b="1" dirty="0" err="1" smtClean="0">
                <a:latin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</a:rPr>
              <a:t> c,</a:t>
            </a:r>
          </a:p>
          <a:p>
            <a:pPr>
              <a:lnSpc>
                <a:spcPct val="80000"/>
              </a:lnSpc>
            </a:pPr>
            <a:r>
              <a:rPr lang="en-US" sz="1200" b="1" dirty="0">
                <a:latin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</a:rPr>
              <a:t>d, </a:t>
            </a:r>
            <a:r>
              <a:rPr lang="en-US" sz="1200" b="1" dirty="0" err="1" smtClean="0">
                <a:latin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</a:rPr>
              <a:t> e</a:t>
            </a:r>
            <a:r>
              <a:rPr lang="en-US" sz="1200" b="1" dirty="0">
                <a:latin typeface="Courier New" pitchFamily="49" charset="0"/>
              </a:rPr>
              <a:t>, </a:t>
            </a:r>
            <a:r>
              <a:rPr lang="en-US" sz="1200" b="1" dirty="0" err="1" smtClean="0">
                <a:latin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</a:rPr>
              <a:t> f</a:t>
            </a:r>
            <a:r>
              <a:rPr lang="en-US" sz="12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1200" b="1" dirty="0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US" sz="1200" b="1" dirty="0">
                <a:latin typeface="Courier New" pitchFamily="49" charset="0"/>
              </a:rPr>
              <a:t>   </a:t>
            </a:r>
            <a:r>
              <a:rPr lang="en-US" sz="1200" b="1" dirty="0" err="1">
                <a:latin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</a:rPr>
              <a:t> x, y, z;</a:t>
            </a:r>
          </a:p>
          <a:p>
            <a:pPr>
              <a:lnSpc>
                <a:spcPct val="80000"/>
              </a:lnSpc>
            </a:pPr>
            <a:r>
              <a:rPr lang="en-US" sz="1200" b="1" dirty="0">
                <a:latin typeface="Courier New" pitchFamily="49" charset="0"/>
              </a:rPr>
              <a:t>   x = 1;</a:t>
            </a:r>
          </a:p>
          <a:p>
            <a:pPr>
              <a:lnSpc>
                <a:spcPct val="80000"/>
              </a:lnSpc>
            </a:pPr>
            <a:r>
              <a:rPr lang="en-US" sz="1200" b="1" dirty="0">
                <a:latin typeface="Courier New" pitchFamily="49" charset="0"/>
              </a:rPr>
              <a:t>   y = 2;</a:t>
            </a:r>
          </a:p>
          <a:p>
            <a:pPr>
              <a:lnSpc>
                <a:spcPct val="80000"/>
              </a:lnSpc>
            </a:pPr>
            <a:r>
              <a:rPr lang="en-US" sz="1200" b="1" dirty="0">
                <a:latin typeface="Courier New" pitchFamily="49" charset="0"/>
              </a:rPr>
              <a:t>   z = 3;</a:t>
            </a:r>
          </a:p>
          <a:p>
            <a:pPr>
              <a:lnSpc>
                <a:spcPct val="80000"/>
              </a:lnSpc>
            </a:pPr>
            <a:r>
              <a:rPr lang="en-US" sz="1200" b="1" dirty="0">
                <a:latin typeface="Courier New" pitchFamily="49" charset="0"/>
              </a:rPr>
              <a:t>   return </a:t>
            </a:r>
            <a:r>
              <a:rPr lang="en-US" sz="1200" b="1" dirty="0" err="1">
                <a:latin typeface="Courier New" pitchFamily="49" charset="0"/>
              </a:rPr>
              <a:t>a+b+c+d+e+f+x+y+z</a:t>
            </a:r>
            <a:r>
              <a:rPr lang="en-US" sz="1200" b="1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200" b="1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r>
              <a:rPr lang="en-US" sz="1200" b="1" dirty="0" err="1">
                <a:latin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</a:rPr>
              <a:t> main()</a:t>
            </a:r>
          </a:p>
          <a:p>
            <a:pPr>
              <a:lnSpc>
                <a:spcPct val="80000"/>
              </a:lnSpc>
            </a:pPr>
            <a:r>
              <a:rPr lang="en-US" sz="1200" b="1" dirty="0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US" sz="1200" b="1" dirty="0">
                <a:latin typeface="Courier New" pitchFamily="49" charset="0"/>
              </a:rPr>
              <a:t>   </a:t>
            </a:r>
            <a:r>
              <a:rPr lang="en-US" sz="1200" b="1" dirty="0" err="1">
                <a:latin typeface="Courier New" pitchFamily="49" charset="0"/>
              </a:rPr>
              <a:t>func</a:t>
            </a:r>
            <a:r>
              <a:rPr lang="en-US" sz="1200" b="1" dirty="0">
                <a:latin typeface="Courier New" pitchFamily="49" charset="0"/>
              </a:rPr>
              <a:t>(10, 20, 30, 40, 50, 60);</a:t>
            </a:r>
          </a:p>
          <a:p>
            <a:pPr>
              <a:lnSpc>
                <a:spcPct val="80000"/>
              </a:lnSpc>
            </a:pPr>
            <a:r>
              <a:rPr lang="en-US" sz="1200" b="1" dirty="0">
                <a:latin typeface="Courier New" pitchFamily="49" charset="0"/>
              </a:rPr>
              <a:t>   return 0;</a:t>
            </a:r>
          </a:p>
          <a:p>
            <a:pPr>
              <a:lnSpc>
                <a:spcPct val="80000"/>
              </a:lnSpc>
            </a:pPr>
            <a:r>
              <a:rPr lang="en-US" sz="1200" b="1" dirty="0">
                <a:latin typeface="Courier New" pitchFamily="49" charset="0"/>
              </a:rPr>
              <a:t>}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013200" y="1222375"/>
            <a:ext cx="4910138" cy="537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 main: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0x8762: 8221             SUB.W   #4,SP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0x8764: 40B1 0032 0000   MOV.W   #0x0032,0x0000(SP)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0x876a: 40B1 003C 0002   MOV.W   #0x003c,0x0002(SP)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0x8770: 403C 000A        MOV.W   #0x000a,R12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0x8774: 403D 0014        MOV.W   #0x0014,R13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0x8778: 403E 001E        MOV.W   #0x001e,R14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0x877c: 403F 0028        MOV.W   #0x0028,R15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0x8780: 12B0 853C        CALL    #func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0x8784: 430C             CLR.W   R12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0x8786: 5221             ADD.W   #4,SP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0x8788: 4130             RET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        func: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0x853c: 8031 000E        SUB.W   #0x000e,SP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0x8540: 4F81 0006        MOV.W   R15,0x0006(SP)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0x8544: 4E81 0004        MOV.W   R14,0x0004(SP)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0x8548: 4D81 0002        MOV.W   R13,0x0002(SP)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0x854c: 4C81 0000        MOV.W   R12,0x0000(SP)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0x8550: 4391 0008        MOV.W   #1,0x0008(SP)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0x8554: 43A1 000A        MOV.W   #2,0x000a(SP)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0x8558: 40B1 0003 000C   MOV.W   #0x0003,0x000c(SP)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0x855e: 411C 0002        MOV.W   0x0002(SP),R12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0x8562: 512C             ADD.W   @SP,R12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0x8564: 511C 0004        ADD.W   0x0004(SP),R12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0x8568: 511C 0006        ADD.W   0x0006(SP),R12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0x856c: 511C 0010        ADD.W   0x0010(SP),R12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0x8570: 511C 0012        ADD.W   0x0012(SP),R12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0x8574: 511C 0008        ADD.W   0x0008(SP),R12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0x8578: 511C 000A        ADD.W   0x000a(SP),R12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0x857c: 511C 000C        ADD.W   0x000c(SP),R12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0x8580: 5031 000E        ADD.W   #0x000e,SP</a:t>
            </a:r>
          </a:p>
          <a:p>
            <a:pPr>
              <a:lnSpc>
                <a:spcPct val="90000"/>
              </a:lnSpc>
            </a:pPr>
            <a:r>
              <a:rPr lang="en-US" sz="1200" b="1">
                <a:latin typeface="Courier New" pitchFamily="49" charset="0"/>
              </a:rPr>
              <a:t>0x8584: 4130             RET </a:t>
            </a:r>
          </a:p>
        </p:txBody>
      </p:sp>
      <p:graphicFrame>
        <p:nvGraphicFramePr>
          <p:cNvPr id="9" name="Group 99"/>
          <p:cNvGraphicFramePr>
            <a:graphicFrameLocks noGrp="1"/>
          </p:cNvGraphicFramePr>
          <p:nvPr/>
        </p:nvGraphicFramePr>
        <p:xfrm>
          <a:off x="622300" y="3843338"/>
          <a:ext cx="3292475" cy="2779776"/>
        </p:xfrm>
        <a:graphic>
          <a:graphicData uri="http://schemas.openxmlformats.org/drawingml/2006/table">
            <a:tbl>
              <a:tblPr/>
              <a:tblGrid>
                <a:gridCol w="560388"/>
                <a:gridCol w="1444625"/>
                <a:gridCol w="12874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</a:t>
                      </a:r>
                    </a:p>
                  </a:txBody>
                  <a:tcPr marT="9144" marB="91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60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0x0012(SP)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</a:t>
                      </a:r>
                    </a:p>
                  </a:txBody>
                  <a:tcPr marT="9144" marB="91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50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0x0010(SP)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Return adr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z</a:t>
                      </a:r>
                    </a:p>
                  </a:txBody>
                  <a:tcPr marT="9144" marB="91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0x000c(SP)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marT="9144" marB="91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0x000a(SP)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marT="9144" marB="91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0x0008(SP)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</a:t>
                      </a:r>
                    </a:p>
                  </a:txBody>
                  <a:tcPr marT="9144" marB="91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40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0x0006(SP)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</a:t>
                      </a:r>
                    </a:p>
                  </a:txBody>
                  <a:tcPr marT="9144" marB="91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30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0x0004(SP)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</a:p>
                  </a:txBody>
                  <a:tcPr marT="9144" marB="91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20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0x0002(SP)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</a:p>
                  </a:txBody>
                  <a:tcPr marT="9144" marB="91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0x0000(SP)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68"/>
          <p:cNvSpPr txBox="1">
            <a:spLocks noChangeArrowheads="1"/>
          </p:cNvSpPr>
          <p:nvPr/>
        </p:nvSpPr>
        <p:spPr bwMode="auto">
          <a:xfrm>
            <a:off x="225425" y="6115050"/>
            <a:ext cx="730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/>
              <a:t>SP </a:t>
            </a:r>
            <a:r>
              <a:rPr lang="en-US" sz="1200" b="1">
                <a:sym typeface="Symbol" pitchFamily="18" charset="2"/>
              </a:rPr>
              <a:t></a:t>
            </a:r>
          </a:p>
        </p:txBody>
      </p:sp>
      <p:sp>
        <p:nvSpPr>
          <p:cNvPr id="11" name="Line 69"/>
          <p:cNvSpPr>
            <a:spLocks noChangeShapeType="1"/>
          </p:cNvSpPr>
          <p:nvPr/>
        </p:nvSpPr>
        <p:spPr bwMode="auto">
          <a:xfrm flipV="1">
            <a:off x="3255963" y="1820863"/>
            <a:ext cx="3097212" cy="1611312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70"/>
          <p:cNvSpPr>
            <a:spLocks noChangeShapeType="1"/>
          </p:cNvSpPr>
          <p:nvPr/>
        </p:nvSpPr>
        <p:spPr bwMode="auto">
          <a:xfrm flipV="1">
            <a:off x="2840038" y="1646238"/>
            <a:ext cx="3502025" cy="1787525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Freeform 71"/>
          <p:cNvSpPr>
            <a:spLocks/>
          </p:cNvSpPr>
          <p:nvPr/>
        </p:nvSpPr>
        <p:spPr bwMode="auto">
          <a:xfrm>
            <a:off x="2551113" y="2513013"/>
            <a:ext cx="3792537" cy="1322387"/>
          </a:xfrm>
          <a:custGeom>
            <a:avLst/>
            <a:gdLst>
              <a:gd name="T0" fmla="*/ 0 w 2401"/>
              <a:gd name="T1" fmla="*/ 1133 h 1328"/>
              <a:gd name="T2" fmla="*/ 958 w 2401"/>
              <a:gd name="T3" fmla="*/ 1139 h 1328"/>
              <a:gd name="T4" fmla="*/ 2401 w 2401"/>
              <a:gd name="T5" fmla="*/ 0 h 1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1" h="1328">
                <a:moveTo>
                  <a:pt x="0" y="1133"/>
                </a:moveTo>
                <a:cubicBezTo>
                  <a:pt x="279" y="1230"/>
                  <a:pt x="558" y="1328"/>
                  <a:pt x="958" y="1139"/>
                </a:cubicBezTo>
                <a:cubicBezTo>
                  <a:pt x="1358" y="950"/>
                  <a:pt x="1879" y="475"/>
                  <a:pt x="2401" y="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Freeform 72"/>
          <p:cNvSpPr>
            <a:spLocks/>
          </p:cNvSpPr>
          <p:nvPr/>
        </p:nvSpPr>
        <p:spPr bwMode="auto">
          <a:xfrm>
            <a:off x="2155825" y="2328863"/>
            <a:ext cx="4187825" cy="1062037"/>
          </a:xfrm>
          <a:custGeom>
            <a:avLst/>
            <a:gdLst>
              <a:gd name="T0" fmla="*/ 0 w 2613"/>
              <a:gd name="T1" fmla="*/ 922 h 922"/>
              <a:gd name="T2" fmla="*/ 1195 w 2613"/>
              <a:gd name="T3" fmla="*/ 200 h 922"/>
              <a:gd name="T4" fmla="*/ 2613 w 2613"/>
              <a:gd name="T5" fmla="*/ 0 h 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13" h="922">
                <a:moveTo>
                  <a:pt x="0" y="922"/>
                </a:moveTo>
                <a:cubicBezTo>
                  <a:pt x="380" y="638"/>
                  <a:pt x="760" y="354"/>
                  <a:pt x="1195" y="200"/>
                </a:cubicBezTo>
                <a:cubicBezTo>
                  <a:pt x="1630" y="46"/>
                  <a:pt x="2121" y="23"/>
                  <a:pt x="2613" y="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Freeform 73"/>
          <p:cNvSpPr>
            <a:spLocks/>
          </p:cNvSpPr>
          <p:nvPr/>
        </p:nvSpPr>
        <p:spPr bwMode="auto">
          <a:xfrm>
            <a:off x="1782763" y="2165350"/>
            <a:ext cx="4560887" cy="1250950"/>
          </a:xfrm>
          <a:custGeom>
            <a:avLst/>
            <a:gdLst>
              <a:gd name="T0" fmla="*/ 0 w 2868"/>
              <a:gd name="T1" fmla="*/ 1031 h 1031"/>
              <a:gd name="T2" fmla="*/ 1401 w 2868"/>
              <a:gd name="T3" fmla="*/ 182 h 1031"/>
              <a:gd name="T4" fmla="*/ 2868 w 2868"/>
              <a:gd name="T5" fmla="*/ 0 h 1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68" h="1031">
                <a:moveTo>
                  <a:pt x="0" y="1031"/>
                </a:moveTo>
                <a:cubicBezTo>
                  <a:pt x="461" y="692"/>
                  <a:pt x="923" y="354"/>
                  <a:pt x="1401" y="182"/>
                </a:cubicBezTo>
                <a:cubicBezTo>
                  <a:pt x="1879" y="10"/>
                  <a:pt x="2373" y="5"/>
                  <a:pt x="2868" y="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Freeform 74"/>
          <p:cNvSpPr>
            <a:spLocks/>
          </p:cNvSpPr>
          <p:nvPr/>
        </p:nvSpPr>
        <p:spPr bwMode="auto">
          <a:xfrm>
            <a:off x="1371600" y="2001838"/>
            <a:ext cx="4972050" cy="1425575"/>
          </a:xfrm>
          <a:custGeom>
            <a:avLst/>
            <a:gdLst>
              <a:gd name="T0" fmla="*/ 0 w 3056"/>
              <a:gd name="T1" fmla="*/ 1146 h 1146"/>
              <a:gd name="T2" fmla="*/ 1443 w 3056"/>
              <a:gd name="T3" fmla="*/ 200 h 1146"/>
              <a:gd name="T4" fmla="*/ 3056 w 3056"/>
              <a:gd name="T5" fmla="*/ 0 h 1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56" h="1146">
                <a:moveTo>
                  <a:pt x="0" y="1146"/>
                </a:moveTo>
                <a:cubicBezTo>
                  <a:pt x="467" y="768"/>
                  <a:pt x="934" y="391"/>
                  <a:pt x="1443" y="200"/>
                </a:cubicBezTo>
                <a:cubicBezTo>
                  <a:pt x="1952" y="9"/>
                  <a:pt x="2504" y="4"/>
                  <a:pt x="3056" y="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Text Box 75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 dirty="0">
                <a:latin typeface="Arial" charset="0"/>
              </a:rPr>
              <a:t>Run-time Stack</a:t>
            </a:r>
          </a:p>
        </p:txBody>
      </p:sp>
    </p:spTree>
    <p:extLst>
      <p:ext uri="{BB962C8B-B14F-4D97-AF65-F5344CB8AC3E}">
        <p14:creationId xmlns:p14="http://schemas.microsoft.com/office/powerpoint/2010/main" val="50127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16 - Arrays and Pointers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E58F368D-E112-4B1E-91A5-474E3AE8E4D4}" type="slidenum">
              <a:rPr lang="en-US"/>
              <a:pPr/>
              <a:t>35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7537" y="442913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08113"/>
            <a:ext cx="8164513" cy="5292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An array is a sequence of like items.</a:t>
            </a:r>
          </a:p>
          <a:p>
            <a:pPr lvl="1"/>
            <a:r>
              <a:rPr lang="en-US" sz="2000" dirty="0" err="1" smtClean="0"/>
              <a:t>Int’s</a:t>
            </a:r>
            <a:r>
              <a:rPr lang="en-US" sz="2000" dirty="0" smtClean="0"/>
              <a:t>, float’s, long’s,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r>
              <a:rPr lang="en-US" sz="2400" dirty="0" smtClean="0"/>
              <a:t>Like any other variable, arrays must be declared before they are used.</a:t>
            </a:r>
          </a:p>
          <a:p>
            <a:pPr lvl="1"/>
            <a:r>
              <a:rPr lang="en-US" sz="2000" dirty="0" smtClean="0"/>
              <a:t>General form: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i="1" dirty="0" smtClean="0">
                <a:latin typeface="Courier New" pitchFamily="49" charset="0"/>
              </a:rPr>
              <a:t>type variable-name[</a:t>
            </a:r>
            <a:r>
              <a:rPr lang="en-US" sz="2000" b="1" i="1" dirty="0" err="1" smtClean="0">
                <a:latin typeface="Courier New" pitchFamily="49" charset="0"/>
              </a:rPr>
              <a:t>number_of_elements</a:t>
            </a:r>
            <a:r>
              <a:rPr lang="en-US" sz="2000" b="1" i="1" dirty="0" smtClean="0">
                <a:latin typeface="Courier New" pitchFamily="49" charset="0"/>
              </a:rPr>
              <a:t>];</a:t>
            </a:r>
          </a:p>
          <a:p>
            <a:pPr lvl="1"/>
            <a:r>
              <a:rPr lang="en-US" sz="2000" dirty="0" smtClean="0"/>
              <a:t>The array size must be explicit at compile time – needed to reserve memory space</a:t>
            </a:r>
          </a:p>
          <a:p>
            <a:r>
              <a:rPr lang="en-US" sz="2400" dirty="0" smtClean="0"/>
              <a:t>Array elements individually accessed.</a:t>
            </a:r>
          </a:p>
          <a:p>
            <a:pPr lvl="1"/>
            <a:r>
              <a:rPr lang="en-US" sz="2000" dirty="0" smtClean="0"/>
              <a:t>General form:</a:t>
            </a:r>
          </a:p>
          <a:p>
            <a:pPr lvl="1"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</a:rPr>
              <a:t>			</a:t>
            </a:r>
            <a:r>
              <a:rPr lang="en-US" sz="2000" b="1" i="1" dirty="0" smtClean="0">
                <a:latin typeface="Courier New" pitchFamily="49" charset="0"/>
              </a:rPr>
              <a:t>variable-name</a:t>
            </a:r>
            <a:r>
              <a:rPr lang="en-US" sz="2000" b="1" dirty="0" smtClean="0">
                <a:latin typeface="Courier New" pitchFamily="49" charset="0"/>
              </a:rPr>
              <a:t>[</a:t>
            </a:r>
            <a:r>
              <a:rPr lang="en-US" sz="2000" b="1" i="1" dirty="0" smtClean="0">
                <a:latin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</a:rPr>
              <a:t>];</a:t>
            </a:r>
          </a:p>
          <a:p>
            <a:pPr lvl="1"/>
            <a:r>
              <a:rPr lang="en-US" sz="2000" dirty="0" smtClean="0"/>
              <a:t>Zero based subscripts</a:t>
            </a:r>
          </a:p>
          <a:p>
            <a:pPr lvl="1"/>
            <a:r>
              <a:rPr lang="en-US" sz="2000" dirty="0" smtClean="0"/>
              <a:t>No compile-time or run-time limit checking</a:t>
            </a:r>
            <a:endParaRPr lang="en-US" sz="20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Arrays</a:t>
            </a:r>
          </a:p>
        </p:txBody>
      </p:sp>
    </p:spTree>
    <p:extLst>
      <p:ext uri="{BB962C8B-B14F-4D97-AF65-F5344CB8AC3E}">
        <p14:creationId xmlns:p14="http://schemas.microsoft.com/office/powerpoint/2010/main" val="73055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16 - Arrays and Pointers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1ED259F6-54B0-483F-B1A8-79499F4C7E1C}" type="slidenum">
              <a:rPr lang="en-US"/>
              <a:pPr/>
              <a:t>36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442913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Initialization of Arrays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08113"/>
            <a:ext cx="8245475" cy="5292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Elements can be initialized when they are declared in the same way as ordinary variables.</a:t>
            </a:r>
          </a:p>
          <a:p>
            <a:pPr lvl="1"/>
            <a:r>
              <a:rPr lang="en-US" sz="2000" dirty="0" smtClean="0"/>
              <a:t>type </a:t>
            </a:r>
            <a:r>
              <a:rPr lang="en-US" sz="2000" dirty="0" err="1" smtClean="0"/>
              <a:t>array_name</a:t>
            </a:r>
            <a:r>
              <a:rPr lang="en-US" sz="2000" dirty="0" smtClean="0"/>
              <a:t>[size]={ list of values }; </a:t>
            </a:r>
          </a:p>
          <a:p>
            <a:pPr lvl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number[3] = {0, 0, 0};</a:t>
            </a:r>
          </a:p>
          <a:p>
            <a:pPr lvl="1"/>
            <a:r>
              <a:rPr lang="en-US" sz="2000" dirty="0" smtClean="0"/>
              <a:t>Remaining uninitialized elements will be set to zero automatically. </a:t>
            </a:r>
          </a:p>
          <a:p>
            <a:r>
              <a:rPr lang="en-US" sz="2400" dirty="0" smtClean="0"/>
              <a:t>Array declarations may omit the size.</a:t>
            </a:r>
          </a:p>
          <a:p>
            <a:pPr lvl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counter[] = {1, 1, 1, 1}; </a:t>
            </a:r>
          </a:p>
          <a:p>
            <a:r>
              <a:rPr lang="en-US" sz="2400" dirty="0" smtClean="0"/>
              <a:t>Problems with C initialization of arrays</a:t>
            </a:r>
          </a:p>
          <a:p>
            <a:pPr lvl="1"/>
            <a:r>
              <a:rPr lang="en-US" sz="2000" dirty="0" smtClean="0"/>
              <a:t>No convenient way to initialize selected elements.</a:t>
            </a:r>
          </a:p>
          <a:p>
            <a:pPr lvl="1"/>
            <a:r>
              <a:rPr lang="en-US" sz="2000" dirty="0" smtClean="0"/>
              <a:t>No shortcut to initialize large number of elements. </a:t>
            </a:r>
            <a:endParaRPr lang="en-US" sz="20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Arrays</a:t>
            </a:r>
          </a:p>
        </p:txBody>
      </p:sp>
    </p:spTree>
    <p:extLst>
      <p:ext uri="{BB962C8B-B14F-4D97-AF65-F5344CB8AC3E}">
        <p14:creationId xmlns:p14="http://schemas.microsoft.com/office/powerpoint/2010/main" val="291852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16 - Arrays and Pointers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69C3EB35-CE86-4E47-9A9D-78839E6D9FBF}" type="slidenum">
              <a:rPr lang="en-US"/>
              <a:pPr/>
              <a:t>37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9513" y="207963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Local Array Example</a:t>
            </a:r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03225" y="1435100"/>
            <a:ext cx="38703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1">
                <a:latin typeface="Courier New" pitchFamily="49" charset="0"/>
              </a:rPr>
              <a:t>int main()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int array[10];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int x;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for (x = 0; x &lt; 10; x++)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{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   array[x] = x;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}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return 0;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}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84513" y="3336925"/>
            <a:ext cx="5248275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200" b="1">
                <a:latin typeface="Courier New" pitchFamily="49" charset="0"/>
              </a:rPr>
              <a:t> main:</a:t>
            </a:r>
          </a:p>
          <a:p>
            <a:pPr eaLnBrk="0" hangingPunct="0"/>
            <a:r>
              <a:rPr lang="en-US" sz="1200" b="1">
                <a:latin typeface="Courier New" pitchFamily="49" charset="0"/>
              </a:rPr>
              <a:t>0x8040: 8031 0016        SUB.W   #0x0016,SP</a:t>
            </a:r>
          </a:p>
          <a:p>
            <a:pPr eaLnBrk="0" hangingPunct="0"/>
            <a:r>
              <a:rPr lang="en-US" sz="1200" b="1">
                <a:latin typeface="Courier New" pitchFamily="49" charset="0"/>
              </a:rPr>
              <a:t>0x8044: 4381 0014        CLR.W   0x0014(SP)</a:t>
            </a:r>
          </a:p>
          <a:p>
            <a:pPr eaLnBrk="0" hangingPunct="0"/>
            <a:r>
              <a:rPr lang="en-US" sz="1200" b="1">
                <a:latin typeface="Courier New" pitchFamily="49" charset="0"/>
              </a:rPr>
              <a:t>0x8048: 90B1 000A 0014   CMP.W   #0x000a,0x0014(SP)</a:t>
            </a:r>
          </a:p>
          <a:p>
            <a:pPr eaLnBrk="0" hangingPunct="0"/>
            <a:r>
              <a:rPr lang="en-US" sz="1200" b="1">
                <a:latin typeface="Courier New" pitchFamily="49" charset="0"/>
              </a:rPr>
              <a:t>0x804e: 340D             JGE     (C$DW$L$main$2$E)</a:t>
            </a:r>
          </a:p>
          <a:p>
            <a:pPr eaLnBrk="0" hangingPunct="0"/>
            <a:r>
              <a:rPr lang="en-US" sz="1200" b="1">
                <a:latin typeface="Courier New" pitchFamily="49" charset="0"/>
              </a:rPr>
              <a:t>        C$DW$L$main$2$B, C$L1:</a:t>
            </a:r>
          </a:p>
          <a:p>
            <a:pPr eaLnBrk="0" hangingPunct="0"/>
            <a:r>
              <a:rPr lang="en-US" sz="1200" b="1">
                <a:latin typeface="Courier New" pitchFamily="49" charset="0"/>
              </a:rPr>
              <a:t>0x8050: 411F 0014        MOV.W   0x0014(SP),R15</a:t>
            </a:r>
          </a:p>
          <a:p>
            <a:pPr eaLnBrk="0" hangingPunct="0"/>
            <a:r>
              <a:rPr lang="en-US" sz="1200" b="1">
                <a:latin typeface="Courier New" pitchFamily="49" charset="0"/>
              </a:rPr>
              <a:t>0x8054: 5F0F             RLA.W   R15</a:t>
            </a:r>
          </a:p>
          <a:p>
            <a:pPr eaLnBrk="0" hangingPunct="0"/>
            <a:r>
              <a:rPr lang="en-US" sz="1200" b="1">
                <a:latin typeface="Courier New" pitchFamily="49" charset="0"/>
              </a:rPr>
              <a:t>0x8056: 510F             ADD.W   SP,R15</a:t>
            </a:r>
          </a:p>
          <a:p>
            <a:pPr eaLnBrk="0" hangingPunct="0"/>
            <a:r>
              <a:rPr lang="en-US" sz="1200" b="1">
                <a:latin typeface="Courier New" pitchFamily="49" charset="0"/>
              </a:rPr>
              <a:t>0x8058: 419F 0014 0000   MOV.W   0x0014(SP),0x0000(R15)</a:t>
            </a:r>
          </a:p>
          <a:p>
            <a:pPr eaLnBrk="0" hangingPunct="0"/>
            <a:r>
              <a:rPr lang="en-US" sz="1200" b="1">
                <a:latin typeface="Courier New" pitchFamily="49" charset="0"/>
              </a:rPr>
              <a:t>0x805e: 5391 0014        INC.W   0x0014(SP)</a:t>
            </a:r>
          </a:p>
          <a:p>
            <a:pPr eaLnBrk="0" hangingPunct="0"/>
            <a:r>
              <a:rPr lang="en-US" sz="1200" b="1">
                <a:latin typeface="Courier New" pitchFamily="49" charset="0"/>
              </a:rPr>
              <a:t>0x8062: 90B1 000A 0014   CMP.W   #0x000a,0x0014(SP)</a:t>
            </a:r>
          </a:p>
          <a:p>
            <a:pPr eaLnBrk="0" hangingPunct="0"/>
            <a:r>
              <a:rPr lang="en-US" sz="1200" b="1">
                <a:latin typeface="Courier New" pitchFamily="49" charset="0"/>
              </a:rPr>
              <a:t>0x8068: 3BF3             JL      (C$L1)</a:t>
            </a:r>
          </a:p>
          <a:p>
            <a:pPr eaLnBrk="0" hangingPunct="0"/>
            <a:r>
              <a:rPr lang="en-US" sz="1200" b="1">
                <a:latin typeface="Courier New" pitchFamily="49" charset="0"/>
              </a:rPr>
              <a:t>        C$L2, C$DW$L$main$2$E:</a:t>
            </a:r>
          </a:p>
          <a:p>
            <a:pPr eaLnBrk="0" hangingPunct="0"/>
            <a:r>
              <a:rPr lang="en-US" sz="1200" b="1">
                <a:latin typeface="Courier New" pitchFamily="49" charset="0"/>
              </a:rPr>
              <a:t>0x806a: 430C             CLR.W   R12</a:t>
            </a:r>
          </a:p>
          <a:p>
            <a:pPr eaLnBrk="0" hangingPunct="0"/>
            <a:r>
              <a:rPr lang="en-US" sz="1200" b="1">
                <a:latin typeface="Courier New" pitchFamily="49" charset="0"/>
              </a:rPr>
              <a:t>0x806c: 5031 0016        ADD.W   #0x0016,SP</a:t>
            </a:r>
          </a:p>
          <a:p>
            <a:pPr eaLnBrk="0" hangingPunct="0"/>
            <a:r>
              <a:rPr lang="en-US" sz="1200" b="1">
                <a:latin typeface="Courier New" pitchFamily="49" charset="0"/>
              </a:rPr>
              <a:t>0x8070: 4130             RET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Arrays</a:t>
            </a:r>
          </a:p>
        </p:txBody>
      </p:sp>
      <p:graphicFrame>
        <p:nvGraphicFramePr>
          <p:cNvPr id="9" name="Group 64"/>
          <p:cNvGraphicFramePr>
            <a:graphicFrameLocks noGrp="1"/>
          </p:cNvGraphicFramePr>
          <p:nvPr/>
        </p:nvGraphicFramePr>
        <p:xfrm>
          <a:off x="6126163" y="1079500"/>
          <a:ext cx="2905125" cy="2352675"/>
        </p:xfrm>
        <a:graphic>
          <a:graphicData uri="http://schemas.openxmlformats.org/drawingml/2006/table">
            <a:tbl>
              <a:tblPr/>
              <a:tblGrid>
                <a:gridCol w="1381125"/>
                <a:gridCol w="15240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array[0]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0x0000(SP)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array[1]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0x0002(SP)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array[2]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0x0004(SP)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array[3]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0x0006(SP)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array[4]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0x0008(SP)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array[5]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0x000a(SP)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array[6]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0x000c(SP)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array[7]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0x000e(SP)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array[8]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0x0010(SP)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array[9]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0x0012(SP)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0x0014(SP)</a:t>
                      </a: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60"/>
          <p:cNvSpPr txBox="1">
            <a:spLocks noChangeArrowheads="1"/>
          </p:cNvSpPr>
          <p:nvPr/>
        </p:nvSpPr>
        <p:spPr bwMode="auto">
          <a:xfrm>
            <a:off x="5337175" y="1289050"/>
            <a:ext cx="730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/>
              <a:t>SP </a:t>
            </a:r>
            <a:r>
              <a:rPr lang="en-US" sz="1200" b="1">
                <a:sym typeface="Symbol" pitchFamily="18" charset="2"/>
              </a:rPr>
              <a:t></a:t>
            </a:r>
          </a:p>
        </p:txBody>
      </p:sp>
    </p:spTree>
    <p:extLst>
      <p:ext uri="{BB962C8B-B14F-4D97-AF65-F5344CB8AC3E}">
        <p14:creationId xmlns:p14="http://schemas.microsoft.com/office/powerpoint/2010/main" val="391162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16 - Arrays and Pointers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49FB4637-DE7E-4CF9-82D7-11B9685435A4}" type="slidenum">
              <a:rPr lang="en-US"/>
              <a:pPr/>
              <a:t>38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9513" y="207963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Global Array Example</a:t>
            </a:r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03225" y="1539875"/>
            <a:ext cx="38703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1">
                <a:latin typeface="Courier New" pitchFamily="49" charset="0"/>
              </a:rPr>
              <a:t>int array[10];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int x;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int main()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for (x = 0; x &lt; 10; x++)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{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   array[x] = x;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}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return 0;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}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189288" y="3408363"/>
            <a:ext cx="5502275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 b="1">
                <a:latin typeface="Courier New" pitchFamily="49" charset="0"/>
              </a:rPr>
              <a:t> main: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0x806a: 4382 0214        CLR.W   &amp;x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0x806e: 90B2 000A 0214   CMP.W   #0x000a,&amp;x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0x8074: 340C             JGE     (C$DW$L$main$2$E)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        C$DW$L$main$2$B, C$L1: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0x8076: 421F 0214        MOV.W   &amp;x,R15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0x807a: 5F0F             RLA.W   R15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0x807c: 429F 0214 0200   MOV.W   &amp;x,0x0200(R15)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0x8082: 5392 0214        INC.W   &amp;x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0x8086: 90B2 000A 0214   CMP.W   #0x000a,&amp;x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0x808c: 3BF4             JL      (C$L1)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        C$L2, C$DW$L$main$2$E: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0x808e: 430C             CLR.W   R12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0x8090: 4130             RET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Arrays</a:t>
            </a:r>
          </a:p>
        </p:txBody>
      </p:sp>
      <p:pic>
        <p:nvPicPr>
          <p:cNvPr id="9" name="Picture 61" descr="global mem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13" y="1270000"/>
            <a:ext cx="5045075" cy="131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17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16 - Arrays and Pointers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3C3DFC4A-FE6D-46C0-8198-D387281981F4}" type="slidenum">
              <a:rPr lang="en-US"/>
              <a:pPr/>
              <a:t>39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9513" y="207963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 Strings</a:t>
            </a:r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44500" y="1423988"/>
            <a:ext cx="8493125" cy="5292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dirty="0" smtClean="0"/>
              <a:t>A C string is an array of characters: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Courier New" pitchFamily="49" charset="0"/>
              </a:rPr>
              <a:t>char </a:t>
            </a:r>
            <a:r>
              <a:rPr lang="en-US" sz="2000" b="1" dirty="0" err="1" smtClean="0">
                <a:latin typeface="Courier New" pitchFamily="49" charset="0"/>
              </a:rPr>
              <a:t>outputString</a:t>
            </a:r>
            <a:r>
              <a:rPr lang="en-US" sz="2000" b="1" dirty="0" smtClean="0">
                <a:latin typeface="Courier New" pitchFamily="49" charset="0"/>
              </a:rPr>
              <a:t>[16];</a:t>
            </a: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 strings are terminated with a zero byte.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 strings can be initialized when defined: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char </a:t>
            </a:r>
            <a:r>
              <a:rPr lang="en-US" sz="2000" b="1" dirty="0" err="1" smtClean="0">
                <a:latin typeface="Courier New" pitchFamily="49" charset="0"/>
              </a:rPr>
              <a:t>outputString</a:t>
            </a:r>
            <a:r>
              <a:rPr lang="en-US" sz="2000" b="1" dirty="0" smtClean="0">
                <a:latin typeface="Courier New" pitchFamily="49" charset="0"/>
              </a:rPr>
              <a:t>[] = "Text";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which is the same as: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 dirty="0" smtClean="0">
                <a:latin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</a:rPr>
              <a:t>outputString</a:t>
            </a:r>
            <a:r>
              <a:rPr lang="en-US" sz="1200" b="1" dirty="0" smtClean="0">
                <a:latin typeface="Courier New" pitchFamily="49" charset="0"/>
              </a:rPr>
              <a:t>[0] = 'T';</a:t>
            </a:r>
            <a:br>
              <a:rPr lang="en-US" sz="1200" b="1" dirty="0" smtClean="0">
                <a:latin typeface="Courier New" pitchFamily="49" charset="0"/>
              </a:rPr>
            </a:br>
            <a:r>
              <a:rPr lang="en-US" sz="1200" b="1" dirty="0" smtClean="0">
                <a:latin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</a:rPr>
              <a:t>outputString</a:t>
            </a:r>
            <a:r>
              <a:rPr lang="en-US" sz="1200" b="1" dirty="0" smtClean="0">
                <a:latin typeface="Courier New" pitchFamily="49" charset="0"/>
              </a:rPr>
              <a:t>[1] = 'e';</a:t>
            </a:r>
            <a:br>
              <a:rPr lang="en-US" sz="1200" b="1" dirty="0" smtClean="0">
                <a:latin typeface="Courier New" pitchFamily="49" charset="0"/>
              </a:rPr>
            </a:br>
            <a:r>
              <a:rPr lang="en-US" sz="1200" b="1" dirty="0" smtClean="0">
                <a:latin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</a:rPr>
              <a:t>outputString</a:t>
            </a:r>
            <a:r>
              <a:rPr lang="en-US" sz="1200" b="1" dirty="0" smtClean="0">
                <a:latin typeface="Courier New" pitchFamily="49" charset="0"/>
              </a:rPr>
              <a:t>[2] = 'x';</a:t>
            </a:r>
            <a:br>
              <a:rPr lang="en-US" sz="1200" b="1" dirty="0" smtClean="0">
                <a:latin typeface="Courier New" pitchFamily="49" charset="0"/>
              </a:rPr>
            </a:br>
            <a:r>
              <a:rPr lang="en-US" sz="1200" b="1" dirty="0" smtClean="0">
                <a:latin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</a:rPr>
              <a:t>outputString</a:t>
            </a:r>
            <a:r>
              <a:rPr lang="en-US" sz="1200" b="1" dirty="0" smtClean="0">
                <a:latin typeface="Courier New" pitchFamily="49" charset="0"/>
              </a:rPr>
              <a:t>[3] = 't';</a:t>
            </a:r>
            <a:br>
              <a:rPr lang="en-US" sz="1200" b="1" dirty="0" smtClean="0">
                <a:latin typeface="Courier New" pitchFamily="49" charset="0"/>
              </a:rPr>
            </a:br>
            <a:r>
              <a:rPr lang="en-US" sz="1200" b="1" dirty="0" smtClean="0">
                <a:latin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</a:rPr>
              <a:t>outputString</a:t>
            </a:r>
            <a:r>
              <a:rPr lang="en-US" sz="1200" b="1" dirty="0" smtClean="0">
                <a:latin typeface="Courier New" pitchFamily="49" charset="0"/>
              </a:rPr>
              <a:t>[4] = 0;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C has no string operators.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String functions in &lt;</a:t>
            </a:r>
            <a:r>
              <a:rPr lang="en-US" sz="1400" dirty="0" err="1" smtClean="0"/>
              <a:t>string.h</a:t>
            </a:r>
            <a:r>
              <a:rPr lang="en-US" sz="1400" dirty="0" smtClean="0"/>
              <a:t>&gt; library</a:t>
            </a:r>
          </a:p>
          <a:p>
            <a:pPr lvl="1">
              <a:lnSpc>
                <a:spcPct val="90000"/>
              </a:lnSpc>
            </a:pPr>
            <a:r>
              <a:rPr lang="en-US" sz="1400" dirty="0" err="1" smtClean="0"/>
              <a:t>strcpy</a:t>
            </a:r>
            <a:r>
              <a:rPr lang="en-US" sz="1400" dirty="0" smtClean="0"/>
              <a:t>, </a:t>
            </a:r>
            <a:r>
              <a:rPr lang="en-US" sz="1400" dirty="0" err="1" smtClean="0"/>
              <a:t>strlen</a:t>
            </a:r>
            <a:r>
              <a:rPr lang="en-US" sz="1400" dirty="0" smtClean="0"/>
              <a:t>, </a:t>
            </a:r>
            <a:r>
              <a:rPr lang="en-US" sz="1400" dirty="0" err="1" smtClean="0"/>
              <a:t>strcmp</a:t>
            </a:r>
            <a:r>
              <a:rPr lang="en-US" sz="1400" dirty="0" smtClean="0"/>
              <a:t>, </a:t>
            </a:r>
            <a:r>
              <a:rPr lang="en-US" sz="1400" dirty="0" err="1" smtClean="0"/>
              <a:t>strstr</a:t>
            </a:r>
            <a:r>
              <a:rPr lang="en-US" sz="1400" dirty="0" smtClean="0"/>
              <a:t>, …</a:t>
            </a:r>
            <a:endParaRPr lang="en-US" sz="14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C Strings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913438" y="4067175"/>
            <a:ext cx="2763837" cy="1143000"/>
          </a:xfrm>
          <a:prstGeom prst="wedgeRoundRectCallout">
            <a:avLst>
              <a:gd name="adj1" fmla="val -112606"/>
              <a:gd name="adj2" fmla="val -123750"/>
              <a:gd name="adj3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000"/>
              <a:t>Compiler computes the size of the array</a:t>
            </a:r>
          </a:p>
          <a:p>
            <a:pPr algn="ctr"/>
            <a:r>
              <a:rPr lang="en-US" sz="2000"/>
              <a:t>(4 + 1 = 5 bytes)</a:t>
            </a:r>
          </a:p>
        </p:txBody>
      </p:sp>
    </p:spTree>
    <p:extLst>
      <p:ext uri="{BB962C8B-B14F-4D97-AF65-F5344CB8AC3E}">
        <p14:creationId xmlns:p14="http://schemas.microsoft.com/office/powerpoint/2010/main" val="161568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28625" y="6324600"/>
            <a:ext cx="1905000" cy="45720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smtClean="0">
                <a:latin typeface="Tahoma" pitchFamily="34" charset="0"/>
              </a:rPr>
              <a:t>BYU CS/ECEn 124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latin typeface="Tahoma" pitchFamily="34" charset="0"/>
              </a:rPr>
              <a:t>Chapter 12 - The C Language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1E49AD-65FC-431E-9E7E-EC810F8BB5EF}" type="slidenum">
              <a:rPr lang="en-US" sz="1400" smtClean="0">
                <a:latin typeface="Tahoma" pitchFamily="34" charset="0"/>
              </a:rPr>
              <a:pPr eaLnBrk="1" hangingPunct="1"/>
              <a:t>4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93929" y="381000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08113"/>
            <a:ext cx="8164513" cy="5292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mtClean="0"/>
              <a:t>Use lots of comments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smtClean="0">
                <a:latin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</a:rPr>
              <a:t>/* This is a comment */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</a:rPr>
              <a:t>  // This is a single line comment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Comment each procedure telling: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	/*----------------------------------*</a:t>
            </a:r>
            <a:br>
              <a:rPr lang="en-US" sz="2000" b="1" smtClean="0">
                <a:latin typeface="Courier New" pitchFamily="49" charset="0"/>
              </a:rPr>
            </a:br>
            <a:r>
              <a:rPr lang="en-US" sz="2000" b="1" smtClean="0">
                <a:latin typeface="Courier New" pitchFamily="49" charset="0"/>
              </a:rPr>
              <a:t> * ProcedureName – what it does     *</a:t>
            </a:r>
            <a:br>
              <a:rPr lang="en-US" sz="2000" b="1" smtClean="0">
                <a:latin typeface="Courier New" pitchFamily="49" charset="0"/>
              </a:rPr>
            </a:br>
            <a:r>
              <a:rPr lang="en-US" sz="2000" b="1" smtClean="0">
                <a:latin typeface="Courier New" pitchFamily="49" charset="0"/>
              </a:rPr>
              <a:t> * Parameters:                      *</a:t>
            </a:r>
            <a:br>
              <a:rPr lang="en-US" sz="2000" b="1" smtClean="0">
                <a:latin typeface="Courier New" pitchFamily="49" charset="0"/>
              </a:rPr>
            </a:br>
            <a:r>
              <a:rPr lang="en-US" sz="2000" b="1" smtClean="0">
                <a:latin typeface="Courier New" pitchFamily="49" charset="0"/>
              </a:rPr>
              <a:t> *   Param1 – what param1 is        *</a:t>
            </a:r>
            <a:br>
              <a:rPr lang="en-US" sz="2000" b="1" smtClean="0">
                <a:latin typeface="Courier New" pitchFamily="49" charset="0"/>
              </a:rPr>
            </a:br>
            <a:r>
              <a:rPr lang="en-US" sz="2000" b="1" smtClean="0">
                <a:latin typeface="Courier New" pitchFamily="49" charset="0"/>
              </a:rPr>
              <a:t> *   Param2 – what param2 is        *</a:t>
            </a:r>
            <a:br>
              <a:rPr lang="en-US" sz="2000" b="1" smtClean="0">
                <a:latin typeface="Courier New" pitchFamily="49" charset="0"/>
              </a:rPr>
            </a:br>
            <a:r>
              <a:rPr lang="en-US" sz="2000" b="1" smtClean="0">
                <a:latin typeface="Courier New" pitchFamily="49" charset="0"/>
              </a:rPr>
              <a:t> * Returns:                         *</a:t>
            </a:r>
            <a:br>
              <a:rPr lang="en-US" sz="2000" b="1" smtClean="0">
                <a:latin typeface="Courier New" pitchFamily="49" charset="0"/>
              </a:rPr>
            </a:br>
            <a:r>
              <a:rPr lang="en-US" sz="2000" b="1" smtClean="0">
                <a:latin typeface="Courier New" pitchFamily="49" charset="0"/>
              </a:rPr>
              <a:t> *   What is returned, if anything  *</a:t>
            </a:r>
            <a:br>
              <a:rPr lang="en-US" sz="2000" b="1" smtClean="0">
                <a:latin typeface="Courier New" pitchFamily="49" charset="0"/>
              </a:rPr>
            </a:br>
            <a:r>
              <a:rPr lang="en-US" sz="2000" b="1" smtClean="0">
                <a:latin typeface="Courier New" pitchFamily="49" charset="0"/>
              </a:rPr>
              <a:t> *----------------------------------*/</a:t>
            </a:r>
            <a:endParaRPr lang="en-US" sz="2000" b="1" smtClean="0"/>
          </a:p>
          <a:p>
            <a:pPr>
              <a:lnSpc>
                <a:spcPct val="90000"/>
              </a:lnSpc>
            </a:pPr>
            <a:r>
              <a:rPr lang="en-US" smtClean="0"/>
              <a:t>Use lots of white space (blank lines)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b="1"/>
              <a:t>C Style</a:t>
            </a:r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822325" y="3189288"/>
            <a:ext cx="5902325" cy="2301875"/>
            <a:chOff x="518" y="1913"/>
            <a:chExt cx="4432" cy="1684"/>
          </a:xfrm>
        </p:grpSpPr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518" y="1913"/>
              <a:ext cx="288" cy="288"/>
            </a:xfrm>
            <a:prstGeom prst="ellipse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4662" y="3309"/>
              <a:ext cx="288" cy="288"/>
            </a:xfrm>
            <a:prstGeom prst="ellipse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786" y="2120"/>
              <a:ext cx="3884" cy="130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199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16 - Arrays and Pointers</a:t>
            </a: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9724DB9C-A23B-445B-933A-9FA29409F060}" type="slidenum">
              <a:rPr lang="en-US"/>
              <a:pPr/>
              <a:t>40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39776" y="442913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Passing Arrays as Arguments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08113"/>
            <a:ext cx="8278813" cy="12985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3363" indent="-233363">
              <a:tabLst>
                <a:tab pos="339725" algn="l"/>
              </a:tabLst>
            </a:pPr>
            <a:r>
              <a:rPr lang="en-US" sz="2800" dirty="0" smtClean="0"/>
              <a:t>C passes parameters to functions by value.</a:t>
            </a:r>
          </a:p>
          <a:p>
            <a:pPr marL="233363" indent="-233363">
              <a:tabLst>
                <a:tab pos="339725" algn="l"/>
              </a:tabLst>
            </a:pPr>
            <a:r>
              <a:rPr lang="en-US" sz="2800" dirty="0" smtClean="0"/>
              <a:t>C passes the address of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element of an array.</a:t>
            </a:r>
            <a:endParaRPr lang="en-US" sz="2800" dirty="0"/>
          </a:p>
        </p:txBody>
      </p:sp>
      <p:sp>
        <p:nvSpPr>
          <p:cNvPr id="7" name="Text Box 79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Array Arguments</a:t>
            </a:r>
          </a:p>
        </p:txBody>
      </p:sp>
      <p:graphicFrame>
        <p:nvGraphicFramePr>
          <p:cNvPr id="8" name="Group 190"/>
          <p:cNvGraphicFramePr>
            <a:graphicFrameLocks noGrp="1"/>
          </p:cNvGraphicFramePr>
          <p:nvPr/>
        </p:nvGraphicFramePr>
        <p:xfrm>
          <a:off x="4749800" y="2849563"/>
          <a:ext cx="4032250" cy="3405194"/>
        </p:xfrm>
        <a:graphic>
          <a:graphicData uri="http://schemas.openxmlformats.org/drawingml/2006/table">
            <a:tbl>
              <a:tblPr/>
              <a:tblGrid>
                <a:gridCol w="1554163"/>
                <a:gridCol w="1001712"/>
                <a:gridCol w="1476375"/>
              </a:tblGrid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0x05e8</a:t>
                      </a:r>
                    </a:p>
                  </a:txBody>
                  <a:tcPr marT="9144" marB="9144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values</a:t>
                      </a:r>
                    </a:p>
                  </a:txBody>
                  <a:tcPr marT="9144" marB="914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0x05ea</a:t>
                      </a:r>
                    </a:p>
                  </a:txBody>
                  <a:tcPr marT="9144" marB="9144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</a:p>
                  </a:txBody>
                  <a:tcPr marT="9144" marB="914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0x05ec</a:t>
                      </a:r>
                    </a:p>
                  </a:txBody>
                  <a:tcPr marT="9144" marB="9144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sum</a:t>
                      </a:r>
                    </a:p>
                  </a:txBody>
                  <a:tcPr marT="9144" marB="914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0x05ee</a:t>
                      </a:r>
                    </a:p>
                  </a:txBody>
                  <a:tcPr marT="9144" marB="9144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0x05f0</a:t>
                      </a:r>
                    </a:p>
                  </a:txBody>
                  <a:tcPr marT="9144" marB="9144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Return Adr</a:t>
                      </a: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n[0]</a:t>
                      </a:r>
                    </a:p>
                  </a:txBody>
                  <a:tcPr marT="9144" marB="914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0x05f2</a:t>
                      </a:r>
                    </a:p>
                  </a:txBody>
                  <a:tcPr marT="9144" marB="9144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n[1]</a:t>
                      </a:r>
                    </a:p>
                  </a:txBody>
                  <a:tcPr marT="9144" marB="914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0x05f4</a:t>
                      </a:r>
                    </a:p>
                  </a:txBody>
                  <a:tcPr marT="9144" marB="9144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n[2]</a:t>
                      </a:r>
                    </a:p>
                  </a:txBody>
                  <a:tcPr marT="9144" marB="914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0x05f6</a:t>
                      </a:r>
                    </a:p>
                  </a:txBody>
                  <a:tcPr marT="9144" marB="9144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n[3]</a:t>
                      </a:r>
                    </a:p>
                  </a:txBody>
                  <a:tcPr marT="9144" marB="914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0x05f8</a:t>
                      </a:r>
                    </a:p>
                  </a:txBody>
                  <a:tcPr marT="9144" marB="9144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n[4]</a:t>
                      </a:r>
                    </a:p>
                  </a:txBody>
                  <a:tcPr marT="9144" marB="914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0x05fa</a:t>
                      </a:r>
                    </a:p>
                  </a:txBody>
                  <a:tcPr marT="9144" marB="9144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mean</a:t>
                      </a:r>
                    </a:p>
                  </a:txBody>
                  <a:tcPr marT="9144" marB="914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0x05fc</a:t>
                      </a:r>
                    </a:p>
                  </a:txBody>
                  <a:tcPr marT="9144" marB="9144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0x05fe</a:t>
                      </a:r>
                    </a:p>
                  </a:txBody>
                  <a:tcPr marT="9144" marB="9144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Return Adr</a:t>
                      </a: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0x0600</a:t>
                      </a:r>
                    </a:p>
                  </a:txBody>
                  <a:tcPr marT="9144" marB="9144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dash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153"/>
          <p:cNvSpPr>
            <a:spLocks noChangeArrowheads="1"/>
          </p:cNvSpPr>
          <p:nvPr/>
        </p:nvSpPr>
        <p:spPr bwMode="auto">
          <a:xfrm>
            <a:off x="7947025" y="4910138"/>
            <a:ext cx="306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latin typeface="Courier New" pitchFamily="49" charset="0"/>
              </a:rPr>
              <a:t>4</a:t>
            </a:r>
          </a:p>
        </p:txBody>
      </p:sp>
      <p:sp>
        <p:nvSpPr>
          <p:cNvPr id="10" name="Rectangle 154"/>
          <p:cNvSpPr>
            <a:spLocks noChangeArrowheads="1"/>
          </p:cNvSpPr>
          <p:nvPr/>
        </p:nvSpPr>
        <p:spPr bwMode="auto">
          <a:xfrm>
            <a:off x="7947025" y="5437188"/>
            <a:ext cx="306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latin typeface="Courier New" pitchFamily="49" charset="0"/>
              </a:rPr>
              <a:t>3</a:t>
            </a:r>
          </a:p>
        </p:txBody>
      </p:sp>
      <p:sp>
        <p:nvSpPr>
          <p:cNvPr id="11" name="Rectangle 155"/>
          <p:cNvSpPr>
            <a:spLocks noChangeArrowheads="1"/>
          </p:cNvSpPr>
          <p:nvPr/>
        </p:nvSpPr>
        <p:spPr bwMode="auto">
          <a:xfrm>
            <a:off x="7947025" y="5170488"/>
            <a:ext cx="306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latin typeface="Courier New" pitchFamily="49" charset="0"/>
              </a:rPr>
              <a:t>5</a:t>
            </a:r>
          </a:p>
        </p:txBody>
      </p:sp>
      <p:sp>
        <p:nvSpPr>
          <p:cNvPr id="12" name="Rectangle 156"/>
          <p:cNvSpPr>
            <a:spLocks noChangeArrowheads="1"/>
          </p:cNvSpPr>
          <p:nvPr/>
        </p:nvSpPr>
        <p:spPr bwMode="auto">
          <a:xfrm>
            <a:off x="7947025" y="4652963"/>
            <a:ext cx="306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latin typeface="Courier New" pitchFamily="49" charset="0"/>
              </a:rPr>
              <a:t>3</a:t>
            </a:r>
          </a:p>
        </p:txBody>
      </p:sp>
      <p:sp>
        <p:nvSpPr>
          <p:cNvPr id="13" name="Rectangle 162"/>
          <p:cNvSpPr>
            <a:spLocks noChangeArrowheads="1"/>
          </p:cNvSpPr>
          <p:nvPr/>
        </p:nvSpPr>
        <p:spPr bwMode="auto">
          <a:xfrm>
            <a:off x="534988" y="2640013"/>
            <a:ext cx="4630737" cy="369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lnSpc>
                <a:spcPct val="90000"/>
              </a:lnSpc>
              <a:buClr>
                <a:schemeClr val="accent2"/>
              </a:buClr>
              <a:buSzPct val="75000"/>
              <a:buFont typeface="Monotype Sorts" pitchFamily="2" charset="2"/>
              <a:buNone/>
              <a:tabLst>
                <a:tab pos="452438" algn="l"/>
                <a:tab pos="914400" algn="l"/>
              </a:tabLst>
            </a:pPr>
            <a:r>
              <a:rPr lang="en-US" sz="1600" b="1" dirty="0">
                <a:latin typeface="Courier New" pitchFamily="49" charset="0"/>
              </a:rPr>
              <a:t>#define MAX_NUMS 5</a:t>
            </a:r>
          </a:p>
          <a:p>
            <a:pPr eaLnBrk="0" hangingPunct="0">
              <a:lnSpc>
                <a:spcPct val="90000"/>
              </a:lnSpc>
              <a:buClr>
                <a:schemeClr val="accent2"/>
              </a:buClr>
              <a:buSzPct val="75000"/>
              <a:buFont typeface="Monotype Sorts" pitchFamily="2" charset="2"/>
              <a:buNone/>
              <a:tabLst>
                <a:tab pos="452438" algn="l"/>
                <a:tab pos="914400" algn="l"/>
              </a:tabLst>
            </a:pP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average(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values[])</a:t>
            </a:r>
          </a:p>
          <a:p>
            <a:pPr eaLnBrk="0" hangingPunct="0">
              <a:lnSpc>
                <a:spcPct val="90000"/>
              </a:lnSpc>
              <a:buClr>
                <a:schemeClr val="accent2"/>
              </a:buClr>
              <a:buSzPct val="75000"/>
              <a:buFont typeface="Monotype Sorts" pitchFamily="2" charset="2"/>
              <a:buNone/>
              <a:tabLst>
                <a:tab pos="452438" algn="l"/>
                <a:tab pos="914400" algn="l"/>
              </a:tabLst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eaLnBrk="0" hangingPunct="0">
              <a:lnSpc>
                <a:spcPct val="90000"/>
              </a:lnSpc>
              <a:buClr>
                <a:schemeClr val="accent2"/>
              </a:buClr>
              <a:buSzPct val="75000"/>
              <a:buFont typeface="Monotype Sorts" pitchFamily="2" charset="2"/>
              <a:buNone/>
              <a:tabLst>
                <a:tab pos="452438" algn="l"/>
                <a:tab pos="914400" algn="l"/>
              </a:tabLst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, sum = 0;</a:t>
            </a:r>
          </a:p>
          <a:p>
            <a:pPr eaLnBrk="0" hangingPunct="0">
              <a:lnSpc>
                <a:spcPct val="90000"/>
              </a:lnSpc>
              <a:buClr>
                <a:schemeClr val="accent2"/>
              </a:buClr>
              <a:buSzPct val="75000"/>
              <a:buFont typeface="Monotype Sorts" pitchFamily="2" charset="2"/>
              <a:buNone/>
              <a:tabLst>
                <a:tab pos="452438" algn="l"/>
                <a:tab pos="914400" algn="l"/>
              </a:tabLst>
            </a:pPr>
            <a:r>
              <a:rPr lang="en-US" sz="1600" b="1" dirty="0">
                <a:latin typeface="Courier New" pitchFamily="49" charset="0"/>
              </a:rPr>
              <a:t>	for 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0;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&lt; MAX_NUMS;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++) 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		sum = sum + values[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];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	return (sum / MAX_NUMS);</a:t>
            </a:r>
          </a:p>
          <a:p>
            <a:pPr eaLnBrk="0" hangingPunct="0">
              <a:lnSpc>
                <a:spcPct val="90000"/>
              </a:lnSpc>
              <a:buClr>
                <a:schemeClr val="accent2"/>
              </a:buClr>
              <a:buSzPct val="75000"/>
              <a:buFont typeface="Monotype Sorts" pitchFamily="2" charset="2"/>
              <a:buNone/>
              <a:tabLst>
                <a:tab pos="452438" algn="l"/>
                <a:tab pos="914400" algn="l"/>
              </a:tabLst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eaLnBrk="0" hangingPunct="0">
              <a:lnSpc>
                <a:spcPct val="90000"/>
              </a:lnSpc>
              <a:buClr>
                <a:schemeClr val="accent2"/>
              </a:buClr>
              <a:buSzPct val="75000"/>
              <a:buFont typeface="Monotype Sorts" pitchFamily="2" charset="2"/>
              <a:buNone/>
              <a:tabLst>
                <a:tab pos="452438" algn="l"/>
                <a:tab pos="914400" algn="l"/>
              </a:tabLst>
            </a:pPr>
            <a:endParaRPr lang="en-US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>
              <a:lnSpc>
                <a:spcPct val="90000"/>
              </a:lnSpc>
              <a:tabLst>
                <a:tab pos="452438" algn="l"/>
                <a:tab pos="914400" algn="l"/>
              </a:tabLst>
            </a:pP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main()</a:t>
            </a:r>
          </a:p>
          <a:p>
            <a:pPr eaLnBrk="0" hangingPunct="0">
              <a:lnSpc>
                <a:spcPct val="90000"/>
              </a:lnSpc>
              <a:tabLst>
                <a:tab pos="452438" algn="l"/>
                <a:tab pos="914400" algn="l"/>
              </a:tabLst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eaLnBrk="0" hangingPunct="0">
              <a:lnSpc>
                <a:spcPct val="90000"/>
              </a:lnSpc>
              <a:tabLst>
                <a:tab pos="452438" algn="l"/>
                <a:tab pos="914400" algn="l"/>
              </a:tabLst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nums</a:t>
            </a:r>
            <a:r>
              <a:rPr lang="en-US" sz="1600" b="1" dirty="0">
                <a:latin typeface="Courier New" pitchFamily="49" charset="0"/>
              </a:rPr>
              <a:t>[MAX_NUMS] =</a:t>
            </a:r>
          </a:p>
          <a:p>
            <a:pPr eaLnBrk="0" hangingPunct="0">
              <a:lnSpc>
                <a:spcPct val="90000"/>
              </a:lnSpc>
              <a:tabLst>
                <a:tab pos="452438" algn="l"/>
                <a:tab pos="914400" algn="l"/>
              </a:tabLst>
            </a:pPr>
            <a:r>
              <a:rPr lang="en-US" sz="1600" b="1" dirty="0">
                <a:latin typeface="Courier New" pitchFamily="49" charset="0"/>
              </a:rPr>
              <a:t>		{ 1, 2, 3, 4, 5 };</a:t>
            </a:r>
          </a:p>
          <a:p>
            <a:pPr eaLnBrk="0" hangingPunct="0">
              <a:lnSpc>
                <a:spcPct val="90000"/>
              </a:lnSpc>
              <a:tabLst>
                <a:tab pos="452438" algn="l"/>
                <a:tab pos="914400" algn="l"/>
              </a:tabLst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mean = average(</a:t>
            </a:r>
            <a:r>
              <a:rPr lang="en-US" sz="1600" b="1" dirty="0" err="1">
                <a:latin typeface="Courier New" pitchFamily="49" charset="0"/>
              </a:rPr>
              <a:t>nums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eaLnBrk="0" hangingPunct="0">
              <a:lnSpc>
                <a:spcPct val="90000"/>
              </a:lnSpc>
              <a:tabLst>
                <a:tab pos="452438" algn="l"/>
                <a:tab pos="914400" algn="l"/>
              </a:tabLst>
            </a:pPr>
            <a:r>
              <a:rPr lang="en-US" sz="1600" b="1" dirty="0">
                <a:latin typeface="Courier New" pitchFamily="49" charset="0"/>
              </a:rPr>
              <a:t>	return 0;</a:t>
            </a:r>
          </a:p>
          <a:p>
            <a:pPr eaLnBrk="0" hangingPunct="0">
              <a:lnSpc>
                <a:spcPct val="90000"/>
              </a:lnSpc>
              <a:tabLst>
                <a:tab pos="452438" algn="l"/>
                <a:tab pos="914400" algn="l"/>
              </a:tabLst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14" name="Rectangle 166"/>
          <p:cNvSpPr>
            <a:spLocks noChangeArrowheads="1"/>
          </p:cNvSpPr>
          <p:nvPr/>
        </p:nvSpPr>
        <p:spPr bwMode="auto">
          <a:xfrm>
            <a:off x="7947025" y="4376738"/>
            <a:ext cx="306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latin typeface="Courier New" pitchFamily="49" charset="0"/>
              </a:rPr>
              <a:t>2</a:t>
            </a:r>
          </a:p>
        </p:txBody>
      </p:sp>
      <p:sp>
        <p:nvSpPr>
          <p:cNvPr id="15" name="Rectangle 167"/>
          <p:cNvSpPr>
            <a:spLocks noChangeArrowheads="1"/>
          </p:cNvSpPr>
          <p:nvPr/>
        </p:nvSpPr>
        <p:spPr bwMode="auto">
          <a:xfrm>
            <a:off x="7947025" y="4129088"/>
            <a:ext cx="306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latin typeface="Courier New" pitchFamily="49" charset="0"/>
              </a:rPr>
              <a:t>1</a:t>
            </a:r>
          </a:p>
        </p:txBody>
      </p:sp>
      <p:sp>
        <p:nvSpPr>
          <p:cNvPr id="16" name="Rectangle 170"/>
          <p:cNvSpPr>
            <a:spLocks noChangeArrowheads="1"/>
          </p:cNvSpPr>
          <p:nvPr/>
        </p:nvSpPr>
        <p:spPr bwMode="auto">
          <a:xfrm>
            <a:off x="7862888" y="3605213"/>
            <a:ext cx="428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latin typeface="Courier New" pitchFamily="49" charset="0"/>
              </a:rPr>
              <a:t>15</a:t>
            </a:r>
          </a:p>
        </p:txBody>
      </p:sp>
      <p:sp>
        <p:nvSpPr>
          <p:cNvPr id="17" name="Rectangle 171"/>
          <p:cNvSpPr>
            <a:spLocks noChangeArrowheads="1"/>
          </p:cNvSpPr>
          <p:nvPr/>
        </p:nvSpPr>
        <p:spPr bwMode="auto">
          <a:xfrm>
            <a:off x="7947025" y="3338513"/>
            <a:ext cx="306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latin typeface="Courier New" pitchFamily="49" charset="0"/>
              </a:rPr>
              <a:t>5</a:t>
            </a:r>
          </a:p>
        </p:txBody>
      </p:sp>
      <p:sp>
        <p:nvSpPr>
          <p:cNvPr id="18" name="Rectangle 175"/>
          <p:cNvSpPr>
            <a:spLocks noChangeArrowheads="1"/>
          </p:cNvSpPr>
          <p:nvPr/>
        </p:nvSpPr>
        <p:spPr bwMode="auto">
          <a:xfrm>
            <a:off x="7615238" y="3081338"/>
            <a:ext cx="917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latin typeface="Courier New" pitchFamily="49" charset="0"/>
              </a:rPr>
              <a:t>0x05f2</a:t>
            </a:r>
          </a:p>
        </p:txBody>
      </p:sp>
      <p:sp>
        <p:nvSpPr>
          <p:cNvPr id="19" name="Text Box 191"/>
          <p:cNvSpPr txBox="1">
            <a:spLocks noChangeArrowheads="1"/>
          </p:cNvSpPr>
          <p:nvPr/>
        </p:nvSpPr>
        <p:spPr bwMode="auto">
          <a:xfrm>
            <a:off x="4756150" y="3108325"/>
            <a:ext cx="730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/>
              <a:t>SP </a:t>
            </a:r>
            <a:r>
              <a:rPr lang="en-US" sz="1200" b="1">
                <a:sym typeface="Symbol" pitchFamily="18" charset="2"/>
              </a:rPr>
              <a:t></a:t>
            </a:r>
          </a:p>
        </p:txBody>
      </p:sp>
      <p:sp>
        <p:nvSpPr>
          <p:cNvPr id="20" name="Text Box 192"/>
          <p:cNvSpPr txBox="1">
            <a:spLocks noChangeArrowheads="1"/>
          </p:cNvSpPr>
          <p:nvPr/>
        </p:nvSpPr>
        <p:spPr bwMode="auto">
          <a:xfrm>
            <a:off x="4756150" y="4184650"/>
            <a:ext cx="730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/>
              <a:t>SP </a:t>
            </a:r>
            <a:r>
              <a:rPr lang="en-US" sz="1200" b="1">
                <a:sym typeface="Symbol" pitchFamily="18" charset="2"/>
              </a:rPr>
              <a:t></a:t>
            </a:r>
          </a:p>
        </p:txBody>
      </p:sp>
    </p:spTree>
    <p:extLst>
      <p:ext uri="{BB962C8B-B14F-4D97-AF65-F5344CB8AC3E}">
        <p14:creationId xmlns:p14="http://schemas.microsoft.com/office/powerpoint/2010/main" val="293269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28625" y="6324600"/>
            <a:ext cx="1905000" cy="45720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smtClean="0">
                <a:latin typeface="Tahoma" pitchFamily="34" charset="0"/>
              </a:rPr>
              <a:t>BYU CS/ECEn 124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latin typeface="Tahoma" pitchFamily="34" charset="0"/>
              </a:rPr>
              <a:t>Chapter 12 - The C Language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06CC82-35F9-452F-8206-3B944D260E7E}" type="slidenum">
              <a:rPr lang="en-US" sz="1400" smtClean="0">
                <a:latin typeface="Tahoma" pitchFamily="34" charset="0"/>
              </a:rPr>
              <a:pPr eaLnBrk="1" hangingPunct="1"/>
              <a:t>5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7537" y="304800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Indenting Style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408113"/>
            <a:ext cx="8164513" cy="14922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dirty="0" smtClean="0"/>
              <a:t>Each </a:t>
            </a:r>
            <a:r>
              <a:rPr lang="en-US" sz="2800" i="1" dirty="0" smtClean="0"/>
              <a:t>new scope</a:t>
            </a:r>
            <a:r>
              <a:rPr lang="en-US" sz="2800" dirty="0" smtClean="0"/>
              <a:t> is indented 2 spaces from previous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Put { on end of previous line, or start of next line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Line matching } up below</a:t>
            </a:r>
            <a:endParaRPr lang="en-US" sz="28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28638" y="2909888"/>
            <a:ext cx="3048000" cy="3152775"/>
          </a:xfrm>
          <a:prstGeom prst="rect">
            <a:avLst/>
          </a:prstGeom>
          <a:noFill/>
          <a:ln w="12700">
            <a:solidFill>
              <a:srgbClr val="0033CC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ED181E"/>
                </a:solidFill>
              </a:rPr>
              <a:t>Style is something of a personal matter.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 b="1">
              <a:solidFill>
                <a:srgbClr val="ED181E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ED181E"/>
                </a:solidFill>
              </a:rPr>
              <a:t>Everyone has their own opinions…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 b="1">
              <a:solidFill>
                <a:srgbClr val="ED181E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ED181E"/>
                </a:solidFill>
              </a:rPr>
              <a:t>What is presented here is similar to that in common use and a good place to start...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3813175" y="3190875"/>
            <a:ext cx="2432050" cy="3054350"/>
            <a:chOff x="2354" y="1866"/>
            <a:chExt cx="1532" cy="1924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354" y="2194"/>
              <a:ext cx="1532" cy="159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if(a &lt; b) {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  b = a;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  a = 0;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}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else {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  a = b;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  b = 0;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}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421" y="1866"/>
              <a:ext cx="13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Style 1</a:t>
              </a:r>
            </a:p>
          </p:txBody>
        </p:sp>
      </p:grp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6513513" y="2625725"/>
            <a:ext cx="2452687" cy="3665538"/>
            <a:chOff x="4103" y="1498"/>
            <a:chExt cx="1545" cy="2309"/>
          </a:xfrm>
        </p:grpSpPr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4103" y="1827"/>
              <a:ext cx="1545" cy="19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if(a &lt; b)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{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  b = a;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  a = 0;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}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else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{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  a = b;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  b = 0;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 }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4189" y="1498"/>
              <a:ext cx="13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Style 2</a:t>
              </a:r>
            </a:p>
          </p:txBody>
        </p:sp>
      </p:grp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b="1"/>
              <a:t>C Style</a:t>
            </a:r>
          </a:p>
        </p:txBody>
      </p:sp>
    </p:spTree>
    <p:extLst>
      <p:ext uri="{BB962C8B-B14F-4D97-AF65-F5344CB8AC3E}">
        <p14:creationId xmlns:p14="http://schemas.microsoft.com/office/powerpoint/2010/main" val="310000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28625" y="6324600"/>
            <a:ext cx="1905000" cy="45720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smtClean="0">
                <a:latin typeface="Tahoma" pitchFamily="34" charset="0"/>
              </a:rPr>
              <a:t>BYU CS/ECEn 124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latin typeface="Tahoma" pitchFamily="34" charset="0"/>
              </a:rPr>
              <a:t>Chapter 12 - The C Language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9B37D6-0873-487E-AB4B-CC49F2A6B7D4}" type="slidenum">
              <a:rPr lang="en-US" sz="1400" smtClean="0">
                <a:latin typeface="Tahoma" pitchFamily="34" charset="0"/>
              </a:rPr>
              <a:pPr eaLnBrk="1" hangingPunct="1"/>
              <a:t>6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39593" y="418524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C Preprocessor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4975" y="1409700"/>
            <a:ext cx="8543925" cy="48926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#define  </a:t>
            </a:r>
            <a:r>
              <a:rPr lang="en-US" sz="2000" i="1" smtClean="0"/>
              <a:t>symbol code</a:t>
            </a:r>
          </a:p>
          <a:p>
            <a:pPr lvl="1"/>
            <a:r>
              <a:rPr lang="en-US" sz="1800" smtClean="0"/>
              <a:t>The preprocessor replaces </a:t>
            </a:r>
            <a:r>
              <a:rPr lang="en-US" sz="1800" i="1" smtClean="0"/>
              <a:t>symbol</a:t>
            </a:r>
            <a:r>
              <a:rPr lang="en-US" sz="1800" smtClean="0"/>
              <a:t> with </a:t>
            </a:r>
            <a:r>
              <a:rPr lang="en-US" sz="1800" i="1" smtClean="0"/>
              <a:t>code</a:t>
            </a:r>
            <a:r>
              <a:rPr lang="en-US" sz="1800" smtClean="0"/>
              <a:t> everywhere it appears in the program below</a:t>
            </a:r>
          </a:p>
          <a:p>
            <a:pPr lvl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</a:rPr>
              <a:t>	#</a:t>
            </a:r>
            <a:r>
              <a:rPr lang="en-US" sz="1600" b="1" smtClean="0">
                <a:solidFill>
                  <a:schemeClr val="hlink"/>
                </a:solidFill>
                <a:latin typeface="Courier New" pitchFamily="49" charset="0"/>
              </a:rPr>
              <a:t>define</a:t>
            </a:r>
            <a:r>
              <a:rPr lang="en-US" sz="1600" b="1" smtClean="0">
                <a:latin typeface="Courier New" pitchFamily="49" charset="0"/>
              </a:rPr>
              <a:t> NUMBER_OF_MONKEYS 259</a:t>
            </a:r>
          </a:p>
          <a:p>
            <a:pPr lvl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</a:rPr>
              <a:t>	#</a:t>
            </a:r>
            <a:r>
              <a:rPr lang="en-US" sz="1600" b="1" smtClean="0">
                <a:solidFill>
                  <a:schemeClr val="hlink"/>
                </a:solidFill>
                <a:latin typeface="Courier New" pitchFamily="49" charset="0"/>
              </a:rPr>
              <a:t>define</a:t>
            </a:r>
            <a:r>
              <a:rPr lang="en-US" sz="1600" b="1" smtClean="0">
                <a:latin typeface="Courier New" pitchFamily="49" charset="0"/>
              </a:rPr>
              <a:t> MAX_LENGTH 80</a:t>
            </a:r>
          </a:p>
          <a:p>
            <a:pPr lvl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</a:rPr>
              <a:t>	#</a:t>
            </a:r>
            <a:r>
              <a:rPr lang="en-US" sz="1600" b="1" smtClean="0">
                <a:solidFill>
                  <a:schemeClr val="hlink"/>
                </a:solidFill>
                <a:latin typeface="Courier New" pitchFamily="49" charset="0"/>
              </a:rPr>
              <a:t>define</a:t>
            </a:r>
            <a:r>
              <a:rPr lang="en-US" sz="1600" b="1" smtClean="0">
                <a:latin typeface="Courier New" pitchFamily="49" charset="0"/>
              </a:rPr>
              <a:t> PI 3.14159</a:t>
            </a:r>
          </a:p>
          <a:p>
            <a:r>
              <a:rPr lang="en-US" sz="2000" smtClean="0"/>
              <a:t>#include  </a:t>
            </a:r>
            <a:r>
              <a:rPr lang="en-US" sz="2000" i="1" smtClean="0"/>
              <a:t>filename.h</a:t>
            </a:r>
          </a:p>
          <a:p>
            <a:pPr lvl="1"/>
            <a:r>
              <a:rPr lang="en-US" sz="1800" smtClean="0"/>
              <a:t>The preprocessor replaces the #include directive itself with the contents of header file </a:t>
            </a:r>
            <a:r>
              <a:rPr lang="en-US" sz="1800" i="1" smtClean="0"/>
              <a:t>filename.h</a:t>
            </a:r>
            <a:endParaRPr lang="en-US" sz="1800" smtClean="0"/>
          </a:p>
          <a:p>
            <a:pPr lvl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</a:rPr>
              <a:t>	#</a:t>
            </a:r>
            <a:r>
              <a:rPr lang="en-US" sz="1600" b="1" smtClean="0">
                <a:solidFill>
                  <a:schemeClr val="hlink"/>
                </a:solidFill>
                <a:latin typeface="Courier New" pitchFamily="49" charset="0"/>
              </a:rPr>
              <a:t>include</a:t>
            </a:r>
            <a:r>
              <a:rPr lang="en-US" sz="1600" b="1" smtClean="0">
                <a:latin typeface="Courier New" pitchFamily="49" charset="0"/>
              </a:rPr>
              <a:t> &lt;stdio.h&gt;     /* a system header file */</a:t>
            </a:r>
          </a:p>
          <a:p>
            <a:pPr lvl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</a:rPr>
              <a:t>	#</a:t>
            </a:r>
            <a:r>
              <a:rPr lang="en-US" sz="1600" b="1" smtClean="0">
                <a:solidFill>
                  <a:schemeClr val="hlink"/>
                </a:solidFill>
                <a:latin typeface="Courier New" pitchFamily="49" charset="0"/>
              </a:rPr>
              <a:t>include</a:t>
            </a:r>
            <a:r>
              <a:rPr lang="en-US" sz="1600" b="1" smtClean="0">
                <a:latin typeface="Courier New" pitchFamily="49" charset="0"/>
              </a:rPr>
              <a:t> "myheader.h"  /* a user header file */</a:t>
            </a:r>
          </a:p>
          <a:p>
            <a:r>
              <a:rPr lang="en-US" sz="2000" smtClean="0"/>
              <a:t>Macros</a:t>
            </a:r>
            <a:endParaRPr lang="en-US" sz="2000" i="1" smtClean="0"/>
          </a:p>
          <a:p>
            <a:pPr lvl="1"/>
            <a:r>
              <a:rPr lang="en-US" sz="1800" smtClean="0"/>
              <a:t>Pass arguments</a:t>
            </a:r>
          </a:p>
          <a:p>
            <a:pPr lvl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</a:rPr>
              <a:t>	#</a:t>
            </a:r>
            <a:r>
              <a:rPr lang="en-US" sz="1600" b="1" smtClean="0">
                <a:solidFill>
                  <a:schemeClr val="hlink"/>
                </a:solidFill>
                <a:latin typeface="Courier New" pitchFamily="49" charset="0"/>
              </a:rPr>
              <a:t>define add(x,y) x+y</a:t>
            </a:r>
            <a:endParaRPr lang="en-US" sz="1600" b="1" smtClean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</a:rPr>
              <a:t>	#</a:t>
            </a:r>
            <a:r>
              <a:rPr lang="en-US" sz="1600" b="1" smtClean="0">
                <a:solidFill>
                  <a:schemeClr val="hlink"/>
                </a:solidFill>
                <a:latin typeface="Courier New" pitchFamily="49" charset="0"/>
              </a:rPr>
              <a:t>define concatenate(x,y) x##y</a:t>
            </a:r>
            <a:endParaRPr lang="en-US" sz="1600" b="1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b="1"/>
              <a:t>C Preprocessor</a:t>
            </a:r>
          </a:p>
        </p:txBody>
      </p:sp>
    </p:spTree>
    <p:extLst>
      <p:ext uri="{BB962C8B-B14F-4D97-AF65-F5344CB8AC3E}">
        <p14:creationId xmlns:p14="http://schemas.microsoft.com/office/powerpoint/2010/main" val="161987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28625" y="6324600"/>
            <a:ext cx="1905000" cy="45720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smtClean="0">
                <a:latin typeface="Tahoma" pitchFamily="34" charset="0"/>
              </a:rPr>
              <a:t>BYU CS/ECEn 124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latin typeface="Tahoma" pitchFamily="34" charset="0"/>
              </a:rPr>
              <a:t>Chapter 12 - The C Language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42E580-97BD-4CDC-9E7F-8AF4E694EF1B}" type="slidenum">
              <a:rPr lang="en-US" sz="1400" smtClean="0">
                <a:latin typeface="Tahoma" pitchFamily="34" charset="0"/>
              </a:rPr>
              <a:pPr eaLnBrk="1" hangingPunct="1"/>
              <a:t>7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07231" y="211283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Output in C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25450" y="1409700"/>
            <a:ext cx="8356600" cy="50149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dirty="0" smtClean="0"/>
              <a:t>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 </a:t>
            </a:r>
            <a:r>
              <a:rPr lang="en-US" sz="2400" i="1" dirty="0" err="1" smtClean="0"/>
              <a:t>format_string</a:t>
            </a:r>
            <a:r>
              <a:rPr lang="en-US" sz="2400" dirty="0" smtClean="0"/>
              <a:t>, </a:t>
            </a:r>
            <a:r>
              <a:rPr lang="en-US" sz="2400" i="1" dirty="0" smtClean="0"/>
              <a:t>parameters</a:t>
            </a:r>
            <a:r>
              <a:rPr lang="en-US" sz="2400" dirty="0" smtClean="0"/>
              <a:t> )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</a:rPr>
              <a:t>("Hello World");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</a:rPr>
              <a:t>("\</a:t>
            </a:r>
            <a:r>
              <a:rPr lang="en-US" sz="2000" b="1" dirty="0" err="1" smtClean="0">
                <a:latin typeface="Courier New" pitchFamily="49" charset="0"/>
              </a:rPr>
              <a:t>n%d</a:t>
            </a:r>
            <a:r>
              <a:rPr lang="en-US" sz="2000" b="1" dirty="0" smtClean="0">
                <a:latin typeface="Courier New" pitchFamily="49" charset="0"/>
              </a:rPr>
              <a:t> plus %d is %d", x, y, </a:t>
            </a:r>
            <a:r>
              <a:rPr lang="en-US" sz="2000" b="1" dirty="0" err="1" smtClean="0">
                <a:latin typeface="Courier New" pitchFamily="49" charset="0"/>
              </a:rPr>
              <a:t>x+y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</a:rPr>
              <a:t>("\</a:t>
            </a:r>
            <a:r>
              <a:rPr lang="en-US" sz="2000" b="1" dirty="0" err="1" smtClean="0">
                <a:latin typeface="Courier New" pitchFamily="49" charset="0"/>
              </a:rPr>
              <a:t>nIn</a:t>
            </a:r>
            <a:r>
              <a:rPr lang="en-US" sz="2000" b="1" dirty="0" smtClean="0">
                <a:latin typeface="Courier New" pitchFamily="49" charset="0"/>
              </a:rPr>
              <a:t> hex it is %x", </a:t>
            </a:r>
            <a:r>
              <a:rPr lang="en-US" sz="2000" b="1" dirty="0" err="1" smtClean="0">
                <a:latin typeface="Courier New" pitchFamily="49" charset="0"/>
              </a:rPr>
              <a:t>x+y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</a:rPr>
              <a:t>("\</a:t>
            </a:r>
            <a:r>
              <a:rPr lang="en-US" sz="2000" b="1" dirty="0" err="1" smtClean="0">
                <a:latin typeface="Courier New" pitchFamily="49" charset="0"/>
              </a:rPr>
              <a:t>nHello</a:t>
            </a:r>
            <a:r>
              <a:rPr lang="en-US" sz="2000" b="1" dirty="0" smtClean="0">
                <a:latin typeface="Courier New" pitchFamily="49" charset="0"/>
              </a:rPr>
              <a:t>, I am %s. ", </a:t>
            </a:r>
            <a:r>
              <a:rPr lang="en-US" sz="2000" b="1" dirty="0" err="1" smtClean="0">
                <a:latin typeface="Courier New" pitchFamily="49" charset="0"/>
              </a:rPr>
              <a:t>myname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</a:rPr>
              <a:t>("\</a:t>
            </a:r>
            <a:r>
              <a:rPr lang="en-US" sz="2000" b="1" dirty="0" err="1" smtClean="0">
                <a:latin typeface="Courier New" pitchFamily="49" charset="0"/>
              </a:rPr>
              <a:t>nIn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ascii</a:t>
            </a:r>
            <a:r>
              <a:rPr lang="en-US" sz="2000" b="1" dirty="0" smtClean="0">
                <a:latin typeface="Courier New" pitchFamily="49" charset="0"/>
              </a:rPr>
              <a:t>, 65 is %c. ", 65);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dirty="0" smtClean="0"/>
              <a:t> Output: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</a:t>
            </a:r>
            <a:r>
              <a:rPr lang="en-US" sz="2000" b="1" dirty="0" smtClean="0">
                <a:latin typeface="Courier New" pitchFamily="49" charset="0"/>
              </a:rPr>
              <a:t>Hello world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5 plus 6 is 11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In hex it is b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Hello, I am Bambi.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In </a:t>
            </a:r>
            <a:r>
              <a:rPr lang="en-US" sz="1600" b="1" dirty="0" err="1" smtClean="0">
                <a:latin typeface="Courier New" pitchFamily="49" charset="0"/>
              </a:rPr>
              <a:t>ascii</a:t>
            </a:r>
            <a:r>
              <a:rPr lang="en-US" sz="1600" b="1" dirty="0" smtClean="0">
                <a:latin typeface="Courier New" pitchFamily="49" charset="0"/>
              </a:rPr>
              <a:t>, 65 is A.</a:t>
            </a:r>
            <a:endParaRPr lang="en-US" sz="1600" b="1" dirty="0" smtClean="0"/>
          </a:p>
          <a:p>
            <a:pPr lvl="2">
              <a:lnSpc>
                <a:spcPct val="90000"/>
              </a:lnSpc>
            </a:pP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4879975" y="617538"/>
            <a:ext cx="2459038" cy="495300"/>
          </a:xfrm>
          <a:prstGeom prst="wedgeRoundRectCallout">
            <a:avLst>
              <a:gd name="adj1" fmla="val -81440"/>
              <a:gd name="adj2" fmla="val 25320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/>
              <a:t>String literal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7280275" y="1427163"/>
            <a:ext cx="1644650" cy="839787"/>
          </a:xfrm>
          <a:prstGeom prst="wedgeRoundRectCallout">
            <a:avLst>
              <a:gd name="adj1" fmla="val -164574"/>
              <a:gd name="adj2" fmla="val 7419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/>
              <a:t>Decimal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/>
              <a:t>Integer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7548563" y="2987675"/>
            <a:ext cx="1435100" cy="839788"/>
          </a:xfrm>
          <a:prstGeom prst="wedgeRoundRectCallout">
            <a:avLst>
              <a:gd name="adj1" fmla="val -206194"/>
              <a:gd name="adj2" fmla="val -5813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/>
              <a:t>Hex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/>
              <a:t>Integer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335588" y="4610100"/>
            <a:ext cx="1435100" cy="506413"/>
          </a:xfrm>
          <a:prstGeom prst="wedgeRoundRectCallout">
            <a:avLst>
              <a:gd name="adj1" fmla="val -68917"/>
              <a:gd name="adj2" fmla="val -31238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/>
              <a:t>String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7031038" y="4241800"/>
            <a:ext cx="1866900" cy="469900"/>
          </a:xfrm>
          <a:prstGeom prst="wedgeRoundRectCallout">
            <a:avLst>
              <a:gd name="adj1" fmla="val -120662"/>
              <a:gd name="adj2" fmla="val -19020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/>
              <a:t>Character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3275013" y="4170363"/>
            <a:ext cx="1435100" cy="506412"/>
          </a:xfrm>
          <a:prstGeom prst="wedgeRoundRectCallout">
            <a:avLst>
              <a:gd name="adj1" fmla="val -75773"/>
              <a:gd name="adj2" fmla="val -15407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/>
              <a:t>Newline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b="1" dirty="0"/>
              <a:t>C </a:t>
            </a:r>
            <a:r>
              <a:rPr lang="en-US" sz="1800" b="1" dirty="0" smtClean="0"/>
              <a:t>Stream I/O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4110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13 - Variables and Operators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427AE7E1-1DD0-43A6-A5AE-3026D93FD180}" type="slidenum">
              <a:rPr lang="en-US"/>
              <a:pPr/>
              <a:t>8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8200" y="259556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MSP430 C Variable Data Types</a:t>
            </a:r>
            <a:endParaRPr lang="en-US" dirty="0"/>
          </a:p>
        </p:txBody>
      </p:sp>
      <p:graphicFrame>
        <p:nvGraphicFramePr>
          <p:cNvPr id="6" name="Group 110"/>
          <p:cNvGraphicFramePr>
            <a:graphicFrameLocks/>
          </p:cNvGraphicFramePr>
          <p:nvPr/>
        </p:nvGraphicFramePr>
        <p:xfrm>
          <a:off x="546100" y="1384300"/>
          <a:ext cx="8285163" cy="5020945"/>
        </p:xfrm>
        <a:graphic>
          <a:graphicData uri="http://schemas.openxmlformats.org/drawingml/2006/table">
            <a:tbl>
              <a:tblPr/>
              <a:tblGrid>
                <a:gridCol w="2130425"/>
                <a:gridCol w="1158875"/>
                <a:gridCol w="1746250"/>
                <a:gridCol w="1565275"/>
                <a:gridCol w="1684338"/>
              </a:tblGrid>
              <a:tr h="327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Type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Size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Representation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Minimum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Maximum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char, signed char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 bits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ASCII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-128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unsigned char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bool 8 bits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ASCII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255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short, signed short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 bits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2's complement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-32768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32767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unsigned short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 bits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Binary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65535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int, signed int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 bits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2's complement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-32768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32767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unsigned int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 bits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Binary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65535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long, signed long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32 bits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2's complement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-2,147,483,648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2,147,483,647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unsigned long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32 bits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Binary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4,294,967,295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enum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 bits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2's complement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-32768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32767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float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32 bits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IEEE 32-bit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1.175495e-38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3.4028235e+38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double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32 bits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IEEE 32-bit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1.175495e-38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3.4028235e+38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long double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32 bits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IEEE 32-bit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1.175495e-38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3.4028235e+38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pointers, references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 bits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Binary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0xFFFF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function pointers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 bits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Binary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0xFFFF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108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Variables &amp; Operators</a:t>
            </a:r>
          </a:p>
        </p:txBody>
      </p:sp>
    </p:spTree>
    <p:extLst>
      <p:ext uri="{BB962C8B-B14F-4D97-AF65-F5344CB8AC3E}">
        <p14:creationId xmlns:p14="http://schemas.microsoft.com/office/powerpoint/2010/main" val="599914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428625" y="6324600"/>
            <a:ext cx="1905000" cy="457200"/>
          </a:xfrm>
        </p:spPr>
        <p:txBody>
          <a:bodyPr/>
          <a:lstStyle/>
          <a:p>
            <a:r>
              <a:rPr lang="en-US" smtClean="0"/>
              <a:t>BYU CS/ECEn 124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40000" y="6324600"/>
            <a:ext cx="4691063" cy="457200"/>
          </a:xfrm>
        </p:spPr>
        <p:txBody>
          <a:bodyPr/>
          <a:lstStyle/>
          <a:p>
            <a:r>
              <a:rPr lang="en-US" smtClean="0"/>
              <a:t>Chapter 13 - Variables and Operators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15150" y="6324600"/>
            <a:ext cx="1905000" cy="457200"/>
          </a:xfrm>
        </p:spPr>
        <p:txBody>
          <a:bodyPr/>
          <a:lstStyle/>
          <a:p>
            <a:fld id="{88DD74EF-14B2-479D-978E-2F73CEC78515}" type="slidenum">
              <a:rPr lang="en-US"/>
              <a:pPr/>
              <a:t>9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74687" y="442913"/>
            <a:ext cx="7793037" cy="866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Variable Declarations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92125" y="1584325"/>
            <a:ext cx="8158163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CC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i,j,k</a:t>
            </a:r>
            <a:r>
              <a:rPr lang="en-US" sz="1600" b="1" dirty="0">
                <a:latin typeface="Courier New" pitchFamily="49" charset="0"/>
              </a:rPr>
              <a:t>;               // declaring more than one variable</a:t>
            </a:r>
          </a:p>
          <a:p>
            <a:pPr eaLnBrk="0" hangingPunct="0"/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 i1, i2, i3, c3po;    // numbers OK, except for first letter</a:t>
            </a:r>
          </a:p>
          <a:p>
            <a:pPr eaLnBrk="0" hangingPunct="0"/>
            <a:endParaRPr lang="en-US" sz="1600" b="1" dirty="0">
              <a:latin typeface="Courier New" pitchFamily="49" charset="0"/>
            </a:endParaRPr>
          </a:p>
          <a:p>
            <a:pPr eaLnBrk="0" hangingPunct="0"/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 bananas = 10;        // using an initializer</a:t>
            </a:r>
          </a:p>
          <a:p>
            <a:pPr eaLnBrk="0" hangingPunct="0"/>
            <a:endParaRPr lang="en-US" sz="1600" b="1" dirty="0">
              <a:latin typeface="Courier New" pitchFamily="49" charset="0"/>
            </a:endParaRPr>
          </a:p>
          <a:p>
            <a:pPr eaLnBrk="0" hangingPunct="0"/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monkey_count</a:t>
            </a:r>
            <a:r>
              <a:rPr lang="en-US" sz="1600" b="1" dirty="0">
                <a:latin typeface="Courier New" pitchFamily="49" charset="0"/>
              </a:rPr>
              <a:t> = 0;    // two ways of doing ...</a:t>
            </a:r>
          </a:p>
          <a:p>
            <a:pPr eaLnBrk="0" hangingPunct="0"/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monkeyCount</a:t>
            </a:r>
            <a:r>
              <a:rPr lang="en-US" sz="1600" b="1" dirty="0">
                <a:latin typeface="Courier New" pitchFamily="49" charset="0"/>
              </a:rPr>
              <a:t> = 0;     // ... multi-word names</a:t>
            </a:r>
          </a:p>
          <a:p>
            <a:pPr eaLnBrk="0" hangingPunct="0"/>
            <a:endParaRPr lang="en-US" sz="1600" b="1" dirty="0">
              <a:latin typeface="Courier New" pitchFamily="49" charset="0"/>
            </a:endParaRPr>
          </a:p>
          <a:p>
            <a:pPr eaLnBrk="0" hangingPunct="0"/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ab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</a:rPr>
              <a:t>Ab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</a:rPr>
              <a:t>aB</a:t>
            </a:r>
            <a:r>
              <a:rPr lang="en-US" sz="1600" b="1" dirty="0">
                <a:latin typeface="Courier New" pitchFamily="49" charset="0"/>
              </a:rPr>
              <a:t>, AB;       // case sensitive names</a:t>
            </a:r>
          </a:p>
          <a:p>
            <a:pPr eaLnBrk="0" hangingPunct="0"/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_</a:t>
            </a:r>
            <a:r>
              <a:rPr lang="en-US" sz="1600" b="1" dirty="0" err="1">
                <a:latin typeface="Courier New" pitchFamily="49" charset="0"/>
              </a:rPr>
              <a:t>compilerVar</a:t>
            </a:r>
            <a:r>
              <a:rPr lang="en-US" sz="1600" b="1" dirty="0">
                <a:latin typeface="Courier New" pitchFamily="49" charset="0"/>
              </a:rPr>
              <a:t>;         // compiler uses _ as first char</a:t>
            </a:r>
          </a:p>
          <a:p>
            <a:pPr eaLnBrk="0" hangingPunct="0"/>
            <a:endParaRPr lang="en-US" sz="1600" b="1" dirty="0">
              <a:latin typeface="Courier New" pitchFamily="49" charset="0"/>
            </a:endParaRPr>
          </a:p>
          <a:p>
            <a:pPr eaLnBrk="0" hangingPunct="0"/>
            <a:r>
              <a:rPr lang="en-US" sz="1600" b="1" dirty="0">
                <a:latin typeface="Courier New" pitchFamily="49" charset="0"/>
              </a:rPr>
              <a:t>char newline = ‘\n’;      // a character with an initializer</a:t>
            </a:r>
          </a:p>
          <a:p>
            <a:pPr eaLnBrk="0" hangingPunct="0"/>
            <a:r>
              <a:rPr lang="en-US" sz="1600" b="1" dirty="0">
                <a:latin typeface="Courier New" pitchFamily="49" charset="0"/>
              </a:rPr>
              <a:t>char </a:t>
            </a:r>
            <a:r>
              <a:rPr lang="en-US" sz="1600" b="1" dirty="0" err="1">
                <a:latin typeface="Courier New" pitchFamily="49" charset="0"/>
              </a:rPr>
              <a:t>lineBuffer</a:t>
            </a:r>
            <a:r>
              <a:rPr lang="en-US" sz="1600" b="1" dirty="0">
                <a:latin typeface="Courier New" pitchFamily="49" charset="0"/>
              </a:rPr>
              <a:t>[32];      // an array of 32 chars (a string)</a:t>
            </a:r>
          </a:p>
          <a:p>
            <a:pPr eaLnBrk="0" hangingPunct="0"/>
            <a:endParaRPr lang="en-US" sz="1600" b="1" dirty="0">
              <a:latin typeface="Courier New" pitchFamily="49" charset="0"/>
            </a:endParaRPr>
          </a:p>
          <a:p>
            <a:pPr eaLnBrk="0" hangingPunct="0"/>
            <a:r>
              <a:rPr lang="en-US" sz="1600" b="1" dirty="0">
                <a:latin typeface="Courier New" pitchFamily="49" charset="0"/>
              </a:rPr>
              <a:t>double </a:t>
            </a:r>
            <a:r>
              <a:rPr lang="en-US" sz="1600" b="1" dirty="0" err="1">
                <a:latin typeface="Courier New" pitchFamily="49" charset="0"/>
              </a:rPr>
              <a:t>bananasPerMonkey</a:t>
            </a:r>
            <a:r>
              <a:rPr lang="en-US" sz="1600" b="1" dirty="0">
                <a:latin typeface="Courier New" pitchFamily="49" charset="0"/>
              </a:rPr>
              <a:t>;        // floating point declarations</a:t>
            </a:r>
          </a:p>
          <a:p>
            <a:pPr eaLnBrk="0" hangingPunct="0"/>
            <a:r>
              <a:rPr lang="en-US" sz="1600" b="1" dirty="0">
                <a:latin typeface="Courier New" pitchFamily="49" charset="0"/>
              </a:rPr>
              <a:t>double </a:t>
            </a:r>
            <a:r>
              <a:rPr lang="en-US" sz="1600" b="1" dirty="0" err="1">
                <a:latin typeface="Courier New" pitchFamily="49" charset="0"/>
              </a:rPr>
              <a:t>hugeNumber</a:t>
            </a:r>
            <a:r>
              <a:rPr lang="en-US" sz="1600" b="1" dirty="0">
                <a:latin typeface="Courier New" pitchFamily="49" charset="0"/>
              </a:rPr>
              <a:t> = 1.0E33;     // positive exponent</a:t>
            </a:r>
          </a:p>
          <a:p>
            <a:pPr eaLnBrk="0" hangingPunct="0"/>
            <a:r>
              <a:rPr lang="en-US" sz="1600" b="1" dirty="0">
                <a:latin typeface="Courier New" pitchFamily="49" charset="0"/>
              </a:rPr>
              <a:t>double </a:t>
            </a:r>
            <a:r>
              <a:rPr lang="en-US" sz="1600" b="1" dirty="0" err="1">
                <a:latin typeface="Courier New" pitchFamily="49" charset="0"/>
              </a:rPr>
              <a:t>tinyNumber</a:t>
            </a:r>
            <a:r>
              <a:rPr lang="en-US" sz="1600" b="1" dirty="0">
                <a:latin typeface="Courier New" pitchFamily="49" charset="0"/>
              </a:rPr>
              <a:t> = 1.0E-33;    // negative exponent</a:t>
            </a:r>
          </a:p>
          <a:p>
            <a:pPr eaLnBrk="0" hangingPunct="0"/>
            <a:r>
              <a:rPr lang="en-US" sz="1600" b="1" dirty="0">
                <a:latin typeface="Courier New" pitchFamily="49" charset="0"/>
              </a:rPr>
              <a:t>double </a:t>
            </a:r>
            <a:r>
              <a:rPr lang="en-US" sz="1600" b="1" dirty="0" err="1">
                <a:latin typeface="Courier New" pitchFamily="49" charset="0"/>
              </a:rPr>
              <a:t>fractionThing</a:t>
            </a:r>
            <a:r>
              <a:rPr lang="en-US" sz="1600" b="1" dirty="0">
                <a:latin typeface="Courier New" pitchFamily="49" charset="0"/>
              </a:rPr>
              <a:t> = 3.33333; // no exponent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418138" y="76200"/>
            <a:ext cx="367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Variables &amp; Operators</a:t>
            </a:r>
          </a:p>
        </p:txBody>
      </p:sp>
    </p:spTree>
    <p:extLst>
      <p:ext uri="{BB962C8B-B14F-4D97-AF65-F5344CB8AC3E}">
        <p14:creationId xmlns:p14="http://schemas.microsoft.com/office/powerpoint/2010/main" val="688399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4029</Words>
  <Application>Microsoft Office PowerPoint</Application>
  <PresentationFormat>On-screen Show (4:3)</PresentationFormat>
  <Paragraphs>1148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Montana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</cp:revision>
  <dcterms:created xsi:type="dcterms:W3CDTF">2013-10-28T16:07:45Z</dcterms:created>
  <dcterms:modified xsi:type="dcterms:W3CDTF">2013-10-28T16:37:10Z</dcterms:modified>
</cp:coreProperties>
</file>