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19"/>
  </p:notesMasterIdLst>
  <p:handoutMasterIdLst>
    <p:handoutMasterId r:id="rId20"/>
  </p:handoutMasterIdLst>
  <p:sldIdLst>
    <p:sldId id="566" r:id="rId2"/>
    <p:sldId id="599" r:id="rId3"/>
    <p:sldId id="645" r:id="rId4"/>
    <p:sldId id="646" r:id="rId5"/>
    <p:sldId id="647" r:id="rId6"/>
    <p:sldId id="648" r:id="rId7"/>
    <p:sldId id="649" r:id="rId8"/>
    <p:sldId id="650" r:id="rId9"/>
    <p:sldId id="651" r:id="rId10"/>
    <p:sldId id="652" r:id="rId11"/>
    <p:sldId id="653" r:id="rId12"/>
    <p:sldId id="654" r:id="rId13"/>
    <p:sldId id="655" r:id="rId14"/>
    <p:sldId id="656" r:id="rId15"/>
    <p:sldId id="657" r:id="rId16"/>
    <p:sldId id="660" r:id="rId17"/>
    <p:sldId id="668" r:id="rId18"/>
  </p:sldIdLst>
  <p:sldSz cx="9144000" cy="6858000" type="letter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11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22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4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5558" algn="l" defTabSz="914223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2670" algn="l" defTabSz="914223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199781" algn="l" defTabSz="914223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6893" algn="l" defTabSz="914223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535"/>
    <a:srgbClr val="FFFFD9"/>
    <a:srgbClr val="EDEE75"/>
    <a:srgbClr val="0000FF"/>
    <a:srgbClr val="E6EDF6"/>
    <a:srgbClr val="007635"/>
    <a:srgbClr val="EAEAEA"/>
    <a:srgbClr val="FFE6E9"/>
    <a:srgbClr val="FFCACA"/>
    <a:srgbClr val="FFA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3" autoAdjust="0"/>
    <p:restoredTop sz="87696" autoAdjust="0"/>
  </p:normalViewPr>
  <p:slideViewPr>
    <p:cSldViewPr showGuides="1">
      <p:cViewPr varScale="1">
        <p:scale>
          <a:sx n="184" d="100"/>
          <a:sy n="184" d="100"/>
        </p:scale>
        <p:origin x="1032" y="168"/>
      </p:cViewPr>
      <p:guideLst>
        <p:guide orient="horz" pos="43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howGuides="1">
      <p:cViewPr varScale="1">
        <p:scale>
          <a:sx n="123" d="100"/>
          <a:sy n="123" d="100"/>
        </p:scale>
        <p:origin x="-660" y="-102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84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A448C742-C260-48EA-BB46-457770EA97FE}" type="datetimeFigureOut">
              <a:rPr lang="en-US"/>
              <a:pPr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829429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8A06F955-92DB-47E2-88BC-6C6ADFBA6A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54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11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2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4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5558" algn="l" defTabSz="9142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0" algn="l" defTabSz="9142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81" algn="l" defTabSz="9142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93" algn="l" defTabSz="9142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24020-955A-4662-BC60-28DA23CD5AE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06151-68B6-4373-A7DC-47404FCF282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5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1A7A8-D955-4EF0-AD21-F92EAE84365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DCEA5-AD69-40FF-BA1E-4A3E5E6A84C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6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22AFD-C8FC-4800-899D-7DF9C88E28B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7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C1620-8BE2-42E6-A669-306CCE9EFA6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6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4D5BB-7D95-4CA0-8325-2918E614559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241D9-A65B-44EF-A045-3AAF58C95A0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09E08-DA76-485D-A36F-A34F201B289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E99633-E277-4777-BC9E-D666B199BA8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5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D28D8-42F0-4749-8095-499CF4F6922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695CA-F4D1-495B-8570-468AF1A6544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CD1CC-E3C6-43C1-BD36-57926BF8FAA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C52E0-7E79-4F84-9FD8-7402385DBEA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551E6A7-33D4-4339-81C3-A6141479D88F}" type="datetime1">
              <a:rPr lang="en-US" smtClean="0"/>
              <a:t>12/3/2021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7F09-4E1E-45B1-A7C2-6B5FBF3388FC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ED4B0-0AC1-4842-9669-8F0C6EA44AB4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45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998-0A18-44CE-9024-02F4039E22C9}" type="datetime1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C0D4-CA4C-4A05-ADF8-4FAF4F0C2924}" type="datetime1">
              <a:rPr lang="en-US" smtClean="0"/>
              <a:t>12/3/2021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7E025C-EB20-4701-98C7-A23A262A1264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 userDrawn="1"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898C4-3398-43CE-9B81-471B0160A134}" type="datetime1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BDC4-E5C5-47E4-87CA-C9CD2DDCC40C}" type="datetime1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2990-28BB-41D3-8975-C28316AAB416}" type="datetime1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5A05A5-686A-4F3B-82D0-7C3346646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6E85-E7D9-445C-9C18-6B4B758A6CAA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DA352A8-471B-4025-8E4A-1E86D0BA6704}" type="datetime1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B5910DBD-11F7-445A-A11B-60E35C976C45}" type="datetime1">
              <a:rPr lang="en-US" sz="800" smtClean="0">
                <a:solidFill>
                  <a:schemeClr val="accent2"/>
                </a:solidFill>
              </a:rPr>
              <a:t>12/3/2021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3957" r:id="rId12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719572" y="836712"/>
            <a:ext cx="8001000" cy="1088740"/>
          </a:xfrm>
        </p:spPr>
        <p:txBody>
          <a:bodyPr/>
          <a:lstStyle/>
          <a:p>
            <a:r>
              <a:rPr lang="en-US" altLang="en-US" sz="3200" dirty="0"/>
              <a:t>Software Testing</a:t>
            </a:r>
            <a:endParaRPr lang="en-US" sz="3200" dirty="0">
              <a:latin typeface="Calibri" charset="0"/>
            </a:endParaRPr>
          </a:p>
        </p:txBody>
      </p:sp>
      <p:pic>
        <p:nvPicPr>
          <p:cNvPr id="2050" name="Picture 2" descr="http://www.shino.de/images/blog/84%20Waterfall%20in%20The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68860"/>
            <a:ext cx="4744939" cy="437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752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3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Blackbox Approaches to </a:t>
            </a:r>
            <a:br>
              <a:rPr lang="en-US" altLang="en-US"/>
            </a:br>
            <a:r>
              <a:rPr lang="en-US" altLang="en-US"/>
              <a:t>Unit Testing</a:t>
            </a:r>
          </a:p>
        </p:txBody>
      </p:sp>
      <p:sp>
        <p:nvSpPr>
          <p:cNvPr id="35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Functional testing – exercise code with valid or nearly valid input for which the expected outcome is known (outcome includes global state and exceptions as well as output)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Exhaustive testing usually infeasible, so need way(s) to select test cases and determine when “done” testing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Choose test cases to attempt to find </a:t>
            </a:r>
            <a:r>
              <a:rPr lang="en-US" altLang="en-US" sz="2800" u="sng"/>
              <a:t>different</a:t>
            </a:r>
            <a:r>
              <a:rPr lang="en-US" altLang="en-US" sz="2800"/>
              <a:t> faults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Equivalence partitioning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Boundary value analysis</a:t>
            </a:r>
          </a:p>
        </p:txBody>
      </p:sp>
    </p:spTree>
    <p:extLst>
      <p:ext uri="{BB962C8B-B14F-4D97-AF65-F5344CB8AC3E}">
        <p14:creationId xmlns:p14="http://schemas.microsoft.com/office/powerpoint/2010/main" val="346670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Equivalence Partitioning</a:t>
            </a:r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Assume similar inputs will evoke similar responses</a:t>
            </a:r>
          </a:p>
          <a:p>
            <a:pPr>
              <a:lnSpc>
                <a:spcPct val="90000"/>
              </a:lnSpc>
            </a:pPr>
            <a:endParaRPr lang="en-US" altLang="en-US" i="1" dirty="0"/>
          </a:p>
          <a:p>
            <a:pPr>
              <a:lnSpc>
                <a:spcPct val="90000"/>
              </a:lnSpc>
            </a:pPr>
            <a:r>
              <a:rPr lang="en-US" altLang="en-US" i="1" dirty="0"/>
              <a:t>Equivalence class</a:t>
            </a:r>
            <a:r>
              <a:rPr lang="en-US" altLang="en-US" dirty="0"/>
              <a:t> is a related set of valid or invalid values or states 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/>
              <a:t>Valid inputs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/>
              <a:t>Invalid inputs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/>
              <a:t>Errors, exceptions, and events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/>
              <a:t>Boundary conditions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dirty="0"/>
              <a:t>Everything that could possibly break!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Only one or a few examples are selected to represent an entire equivalence class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Good for basic functionality testing</a:t>
            </a:r>
          </a:p>
        </p:txBody>
      </p:sp>
    </p:spTree>
    <p:extLst>
      <p:ext uri="{BB962C8B-B14F-4D97-AF65-F5344CB8AC3E}">
        <p14:creationId xmlns:p14="http://schemas.microsoft.com/office/powerpoint/2010/main" val="65638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Equivalence Partitioning</a:t>
            </a:r>
          </a:p>
        </p:txBody>
      </p:sp>
      <p:sp>
        <p:nvSpPr>
          <p:cNvPr id="35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Divide </a:t>
            </a:r>
            <a:r>
              <a:rPr lang="en-US" altLang="en-US" u="sng"/>
              <a:t>input</a:t>
            </a:r>
            <a:r>
              <a:rPr lang="en-US" altLang="en-US"/>
              <a:t> domain into equivalence classes </a:t>
            </a:r>
          </a:p>
          <a:p>
            <a:endParaRPr lang="en-US" altLang="en-US"/>
          </a:p>
          <a:p>
            <a:r>
              <a:rPr lang="en-US" altLang="en-US"/>
              <a:t>Divide </a:t>
            </a:r>
            <a:r>
              <a:rPr lang="en-US" altLang="en-US" u="sng"/>
              <a:t>outcome</a:t>
            </a:r>
            <a:r>
              <a:rPr lang="en-US" altLang="en-US"/>
              <a:t> domain into equivalence classes </a:t>
            </a:r>
          </a:p>
          <a:p>
            <a:pPr lvl="1"/>
            <a:r>
              <a:rPr lang="en-US" altLang="en-US" sz="3200"/>
              <a:t>Need to determine inputs to cover each output equivalence class </a:t>
            </a:r>
          </a:p>
          <a:p>
            <a:pPr lvl="1"/>
            <a:r>
              <a:rPr lang="en-US" altLang="en-US" sz="3200"/>
              <a:t>Also attempt to cover classes of errors, exceptions and external state changes </a:t>
            </a:r>
          </a:p>
        </p:txBody>
      </p:sp>
    </p:spTree>
    <p:extLst>
      <p:ext uri="{BB962C8B-B14F-4D97-AF65-F5344CB8AC3E}">
        <p14:creationId xmlns:p14="http://schemas.microsoft.com/office/powerpoint/2010/main" val="165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Boundary Value Analysis</a:t>
            </a:r>
          </a:p>
        </p:txBody>
      </p:sp>
      <p:sp>
        <p:nvSpPr>
          <p:cNvPr id="37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input values that are “between” different expectations of functionality</a:t>
            </a:r>
          </a:p>
          <a:p>
            <a:pPr lvl="1"/>
            <a:r>
              <a:rPr lang="en-US" altLang="en-US"/>
              <a:t>Sometimes called “corner cases”</a:t>
            </a:r>
          </a:p>
          <a:p>
            <a:pPr lvl="1"/>
            <a:endParaRPr lang="en-US" altLang="en-US"/>
          </a:p>
          <a:p>
            <a:r>
              <a:rPr lang="en-US" altLang="en-US"/>
              <a:t>Programmers tend to make common errors</a:t>
            </a:r>
          </a:p>
          <a:p>
            <a:pPr lvl="1"/>
            <a:r>
              <a:rPr lang="en-US" altLang="en-US"/>
              <a:t>Off-by-one</a:t>
            </a:r>
          </a:p>
          <a:p>
            <a:pPr lvl="1"/>
            <a:r>
              <a:rPr lang="en-US" altLang="en-US"/>
              <a:t>“&lt;” instead of “&lt;=”</a:t>
            </a:r>
          </a:p>
        </p:txBody>
      </p:sp>
    </p:spTree>
    <p:extLst>
      <p:ext uri="{BB962C8B-B14F-4D97-AF65-F5344CB8AC3E}">
        <p14:creationId xmlns:p14="http://schemas.microsoft.com/office/powerpoint/2010/main" val="494790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6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student must be registered for at least 12 points to be considered full-time</a:t>
            </a:r>
          </a:p>
          <a:p>
            <a:pPr lvl="1"/>
            <a:r>
              <a:rPr lang="en-US" altLang="en-US" sz="3200"/>
              <a:t>Full-time: some number 12 or greater</a:t>
            </a:r>
          </a:p>
          <a:p>
            <a:pPr lvl="1"/>
            <a:r>
              <a:rPr lang="en-US" altLang="en-US" sz="3200"/>
              <a:t>Not full-time: some number less than 12</a:t>
            </a:r>
          </a:p>
          <a:p>
            <a:pPr lvl="1"/>
            <a:endParaRPr lang="en-US" altLang="en-US" sz="3200"/>
          </a:p>
          <a:p>
            <a:r>
              <a:rPr lang="en-US" altLang="en-US"/>
              <a:t>The method </a:t>
            </a:r>
            <a:r>
              <a:rPr lang="en-US" altLang="en-US">
                <a:latin typeface="Courier New" pitchFamily="49" charset="0"/>
              </a:rPr>
              <a:t>isFullTime</a:t>
            </a:r>
            <a:r>
              <a:rPr lang="en-US" altLang="en-US"/>
              <a:t> takes an int and returns a boolean</a:t>
            </a:r>
          </a:p>
          <a:p>
            <a:endParaRPr lang="en-US" altLang="en-US"/>
          </a:p>
          <a:p>
            <a:r>
              <a:rPr lang="en-US" altLang="en-US"/>
              <a:t>What inputs should we use to test it?</a:t>
            </a:r>
          </a:p>
        </p:txBody>
      </p:sp>
    </p:spTree>
    <p:extLst>
      <p:ext uri="{BB962C8B-B14F-4D97-AF65-F5344CB8AC3E}">
        <p14:creationId xmlns:p14="http://schemas.microsoft.com/office/powerpoint/2010/main" val="3842955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Example</a:t>
            </a:r>
          </a:p>
        </p:txBody>
      </p:sp>
      <p:sp>
        <p:nvSpPr>
          <p:cNvPr id="37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function </a:t>
            </a:r>
            <a:r>
              <a:rPr lang="en-US" altLang="en-US">
                <a:latin typeface="Courier New" pitchFamily="49" charset="0"/>
              </a:rPr>
              <a:t>stringSqrRoot</a:t>
            </a:r>
            <a:r>
              <a:rPr lang="en-US" altLang="en-US"/>
              <a:t> takes a String as input, converts it to a number, and returns that number’s square root</a:t>
            </a:r>
          </a:p>
          <a:p>
            <a:r>
              <a:rPr lang="en-US" altLang="en-US"/>
              <a:t>It throws an exception if the String is not numeric</a:t>
            </a:r>
          </a:p>
          <a:p>
            <a:endParaRPr lang="en-US" altLang="en-US"/>
          </a:p>
          <a:p>
            <a:r>
              <a:rPr lang="en-US" altLang="en-US"/>
              <a:t>What inputs should we use to test it?</a:t>
            </a:r>
          </a:p>
        </p:txBody>
      </p:sp>
    </p:spTree>
    <p:extLst>
      <p:ext uri="{BB962C8B-B14F-4D97-AF65-F5344CB8AC3E}">
        <p14:creationId xmlns:p14="http://schemas.microsoft.com/office/powerpoint/2010/main" val="1021783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Unit Testing Summary</a:t>
            </a:r>
          </a:p>
        </p:txBody>
      </p:sp>
      <p:sp>
        <p:nvSpPr>
          <p:cNvPr id="36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Unit testing is testing some program unit in isolation from the rest of the system 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Usually the programmer is responsible for testing a unit during its implementation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Strategies: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Black box (specification-based) testing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White box (program-based) testing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Normally perform </a:t>
            </a:r>
            <a:r>
              <a:rPr lang="en-US" altLang="en-US" u="sng"/>
              <a:t>both</a:t>
            </a:r>
            <a:r>
              <a:rPr lang="en-US" altLang="en-US"/>
              <a:t> (not alternatives!)</a:t>
            </a:r>
          </a:p>
        </p:txBody>
      </p:sp>
    </p:spTree>
    <p:extLst>
      <p:ext uri="{BB962C8B-B14F-4D97-AF65-F5344CB8AC3E}">
        <p14:creationId xmlns:p14="http://schemas.microsoft.com/office/powerpoint/2010/main" val="457149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unittest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unittest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from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import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isLegalURL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URLTestCase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unittest.TestCase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test_valid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self.assertTrue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isLegalURL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('cs.mtech.edu'))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test_space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self.assertFalse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isLegalURL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cs.m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tech.edu'))</a:t>
            </a:r>
          </a:p>
          <a:p>
            <a:pPr marL="0" indent="0">
              <a:buNone/>
            </a:pP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 … and a whole bunch of other tests in here…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test_quote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valid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isLegalURL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cs.mtech"edu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self.assertEqual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(valid, False)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test_valid2(self):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valid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isLegalURL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('www.google.com')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self.assertEqual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(valid, True)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__name__ == '__main__':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unittest.main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0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2722076" cy="4572000"/>
          </a:xfrm>
        </p:spPr>
        <p:txBody>
          <a:bodyPr>
            <a:normAutofit/>
          </a:bodyPr>
          <a:lstStyle/>
          <a:p>
            <a:r>
              <a:rPr lang="en-US" altLang="en-US" dirty="0"/>
              <a:t>Software Quality</a:t>
            </a:r>
          </a:p>
          <a:p>
            <a:r>
              <a:rPr lang="en-US" altLang="en-US" dirty="0"/>
              <a:t>Unit Testing</a:t>
            </a:r>
          </a:p>
          <a:p>
            <a:r>
              <a:rPr lang="en-US" altLang="en-US" dirty="0"/>
              <a:t>Integration Testing</a:t>
            </a:r>
          </a:p>
          <a:p>
            <a:r>
              <a:rPr lang="en-US" altLang="en-US" dirty="0"/>
              <a:t>Acceptance Testing</a:t>
            </a:r>
          </a:p>
          <a:p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stephenhaunts.files.wordpress.com/2015/09/5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8" y="1520788"/>
            <a:ext cx="594066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30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Unit Testing Overview</a:t>
            </a:r>
          </a:p>
        </p:txBody>
      </p:sp>
      <p:sp>
        <p:nvSpPr>
          <p:cNvPr id="35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Unit testing is testing some program unit in isolation from the rest of the system</a:t>
            </a:r>
          </a:p>
          <a:p>
            <a:endParaRPr lang="en-US" altLang="en-US"/>
          </a:p>
          <a:p>
            <a:r>
              <a:rPr lang="en-US" altLang="en-US"/>
              <a:t>Usually the programmer is responsible for testing a unit during its implementation</a:t>
            </a:r>
          </a:p>
          <a:p>
            <a:endParaRPr lang="en-US" altLang="en-US"/>
          </a:p>
          <a:p>
            <a:r>
              <a:rPr lang="en-US" altLang="en-US"/>
              <a:t>Easier to debug when a test finds a bug (compared to full-system testing)</a:t>
            </a:r>
          </a:p>
        </p:txBody>
      </p:sp>
    </p:spTree>
    <p:extLst>
      <p:ext uri="{BB962C8B-B14F-4D97-AF65-F5344CB8AC3E}">
        <p14:creationId xmlns:p14="http://schemas.microsoft.com/office/powerpoint/2010/main" val="186568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Unit Testing Strategies</a:t>
            </a:r>
          </a:p>
        </p:txBody>
      </p:sp>
      <p:sp>
        <p:nvSpPr>
          <p:cNvPr id="35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Black box (specification-based) testing</a:t>
            </a:r>
          </a:p>
          <a:p>
            <a:endParaRPr lang="en-US" altLang="en-US"/>
          </a:p>
          <a:p>
            <a:r>
              <a:rPr lang="en-US" altLang="en-US"/>
              <a:t>White box (program-based) testing, aka glass-box</a:t>
            </a:r>
          </a:p>
          <a:p>
            <a:endParaRPr lang="en-US" altLang="en-US"/>
          </a:p>
          <a:p>
            <a:r>
              <a:rPr lang="en-US" altLang="en-US"/>
              <a:t>Normally perform </a:t>
            </a:r>
            <a:r>
              <a:rPr lang="en-US" altLang="en-US" u="sng"/>
              <a:t>both</a:t>
            </a:r>
            <a:r>
              <a:rPr lang="en-US" altLang="en-US"/>
              <a:t> (not alternatives!)</a:t>
            </a:r>
          </a:p>
        </p:txBody>
      </p:sp>
      <p:pic>
        <p:nvPicPr>
          <p:cNvPr id="35727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05400"/>
            <a:ext cx="2095500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727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105400"/>
            <a:ext cx="260985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0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White Box Testing</a:t>
            </a:r>
          </a:p>
        </p:txBody>
      </p:sp>
      <p:sp>
        <p:nvSpPr>
          <p:cNvPr id="35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/>
              <a:t>Test suite constructed by inspecting the </a:t>
            </a:r>
            <a:r>
              <a:rPr lang="en-US" altLang="en-US" sz="2800" i="1"/>
              <a:t>program </a:t>
            </a:r>
            <a:r>
              <a:rPr lang="en-US" altLang="en-US" sz="2800"/>
              <a:t>(code)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Look at specification (requirements, design, etc.) only to determine what is an error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Attempt to exercise all statements, all branches, or all paths (control flow and/or data flow)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Intuition: If you never tested that part of the code, how can you have any reason to believe that it works?</a:t>
            </a:r>
          </a:p>
        </p:txBody>
      </p:sp>
    </p:spTree>
    <p:extLst>
      <p:ext uri="{BB962C8B-B14F-4D97-AF65-F5344CB8AC3E}">
        <p14:creationId xmlns:p14="http://schemas.microsoft.com/office/powerpoint/2010/main" val="35545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Whitebox Approaches </a:t>
            </a:r>
            <a:br>
              <a:rPr lang="en-US" altLang="en-US"/>
            </a:br>
            <a:r>
              <a:rPr lang="en-US" altLang="en-US"/>
              <a:t>to Unit Testing</a:t>
            </a:r>
          </a:p>
        </p:txBody>
      </p:sp>
      <p:sp>
        <p:nvSpPr>
          <p:cNvPr id="35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6868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800"/>
              <a:t>Execute all (reachable) statements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800"/>
              <a:t>Execute all branches of logical decisions, including boundaries of loops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800"/>
              <a:t>Execute all (feasible) control flow paths in combination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altLang="en-US" sz="2800"/>
              <a:t>Execute all data flow paths (from each variable definition to all its uses) </a:t>
            </a:r>
          </a:p>
          <a:p>
            <a:pPr marL="533400" indent="-533400"/>
            <a:r>
              <a:rPr lang="en-US" altLang="en-US" sz="2800"/>
              <a:t>Usually applied only to individual subroutines rather than larger unit (due to combinatorics)</a:t>
            </a:r>
          </a:p>
        </p:txBody>
      </p:sp>
    </p:spTree>
    <p:extLst>
      <p:ext uri="{BB962C8B-B14F-4D97-AF65-F5344CB8AC3E}">
        <p14:creationId xmlns:p14="http://schemas.microsoft.com/office/powerpoint/2010/main" val="413083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5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Consider a function that takes as input a string assumed to be a URL and checks to see if it contains any characters that are illegal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Illegal URL characters are control characters (ascii 0-31, 127), space (ascii 32), and delimiter characters ("&gt;", "&lt;", "#", "%", and the double quote character)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The function returns true if the URL is valid (does not contain an illegal character), and false if the URL is invalid (contains an illegal character)</a:t>
            </a:r>
          </a:p>
        </p:txBody>
      </p:sp>
    </p:spTree>
    <p:extLst>
      <p:ext uri="{BB962C8B-B14F-4D97-AF65-F5344CB8AC3E}">
        <p14:creationId xmlns:p14="http://schemas.microsoft.com/office/powerpoint/2010/main" val="144909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0788"/>
            <a:ext cx="8229600" cy="48038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def</a:t>
            </a:r>
            <a:r>
              <a:rPr lang="en-US" altLang="en-US" sz="2000" b="1" dirty="0">
                <a:latin typeface="Courier New" pitchFamily="49" charset="0"/>
              </a:rPr>
              <a:t> </a:t>
            </a:r>
            <a:r>
              <a:rPr lang="en-US" altLang="en-US" sz="2000" b="1" dirty="0" err="1">
                <a:latin typeface="Courier New" pitchFamily="49" charset="0"/>
              </a:rPr>
              <a:t>isLegalURL</a:t>
            </a:r>
            <a:r>
              <a:rPr lang="en-US" altLang="en-US" sz="2000" b="1" dirty="0">
                <a:latin typeface="Courier New" pitchFamily="49" charset="0"/>
              </a:rPr>
              <a:t> (</a:t>
            </a:r>
            <a:r>
              <a:rPr lang="en-US" altLang="en-US" sz="2000" b="1" dirty="0" err="1">
                <a:latin typeface="Courier New" pitchFamily="49" charset="0"/>
              </a:rPr>
              <a:t>url</a:t>
            </a:r>
            <a:r>
              <a:rPr lang="en-US" altLang="en-US" sz="2000" b="1" dirty="0">
                <a:latin typeface="Courier New" pitchFamily="49" charset="0"/>
              </a:rPr>
              <a:t>):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valid = True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i = 0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while i &lt; </a:t>
            </a:r>
            <a:r>
              <a:rPr lang="en-US" altLang="en-US" sz="2000" b="1" dirty="0" err="1">
                <a:latin typeface="Courier New" pitchFamily="49" charset="0"/>
              </a:rPr>
              <a:t>len</a:t>
            </a:r>
            <a:r>
              <a:rPr lang="en-US" altLang="en-US" sz="2000" b="1" dirty="0">
                <a:latin typeface="Courier New" pitchFamily="49" charset="0"/>
              </a:rPr>
              <a:t>(</a:t>
            </a:r>
            <a:r>
              <a:rPr lang="en-US" altLang="en-US" sz="2000" b="1" dirty="0" err="1">
                <a:latin typeface="Courier New" pitchFamily="49" charset="0"/>
              </a:rPr>
              <a:t>url</a:t>
            </a:r>
            <a:r>
              <a:rPr lang="en-US" altLang="en-US" sz="2000" b="1" dirty="0">
                <a:latin typeface="Courier New" pitchFamily="49" charset="0"/>
              </a:rPr>
              <a:t>) and valid: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c = </a:t>
            </a:r>
            <a:r>
              <a:rPr lang="en-US" altLang="en-US" sz="2000" b="1" dirty="0" err="1">
                <a:latin typeface="Courier New" pitchFamily="49" charset="0"/>
              </a:rPr>
              <a:t>url</a:t>
            </a:r>
            <a:r>
              <a:rPr lang="en-US" altLang="en-US" sz="2000" b="1" dirty="0">
                <a:latin typeface="Courier New" pitchFamily="49" charset="0"/>
              </a:rPr>
              <a:t>[i]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if </a:t>
            </a:r>
            <a:r>
              <a:rPr lang="en-US" altLang="en-US" sz="2000" b="1" dirty="0" err="1">
                <a:latin typeface="Courier New" pitchFamily="49" charset="0"/>
              </a:rPr>
              <a:t>ord</a:t>
            </a:r>
            <a:r>
              <a:rPr lang="en-US" altLang="en-US" sz="2000" b="1" dirty="0">
                <a:latin typeface="Courier New" pitchFamily="49" charset="0"/>
              </a:rPr>
              <a:t>(c) &gt;= 0 and </a:t>
            </a:r>
            <a:r>
              <a:rPr lang="en-US" altLang="en-US" sz="2000" b="1" dirty="0" err="1">
                <a:latin typeface="Courier New" pitchFamily="49" charset="0"/>
              </a:rPr>
              <a:t>ord</a:t>
            </a:r>
            <a:r>
              <a:rPr lang="en-US" altLang="en-US" sz="2000" b="1" dirty="0">
                <a:latin typeface="Courier New" pitchFamily="49" charset="0"/>
              </a:rPr>
              <a:t>(c) &lt;= 32: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    valid = False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else: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    if c == '&gt;' or c == '&lt;' or </a:t>
            </a:r>
            <a:br>
              <a:rPr lang="en-US" altLang="en-US" sz="2000" b="1" dirty="0">
                <a:latin typeface="Courier New" pitchFamily="49" charset="0"/>
              </a:rPr>
            </a:br>
            <a:r>
              <a:rPr lang="en-US" altLang="en-US" sz="2000" b="1" dirty="0">
                <a:latin typeface="Courier New" pitchFamily="49" charset="0"/>
              </a:rPr>
              <a:t>             c == '#' or c == '%' or c == '\\':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        valid = False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    i += 1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return valid</a:t>
            </a:r>
          </a:p>
        </p:txBody>
      </p:sp>
    </p:spTree>
    <p:extLst>
      <p:ext uri="{BB962C8B-B14F-4D97-AF65-F5344CB8AC3E}">
        <p14:creationId xmlns:p14="http://schemas.microsoft.com/office/powerpoint/2010/main" val="28690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Black Box Testing</a:t>
            </a:r>
          </a:p>
        </p:txBody>
      </p:sp>
      <p:sp>
        <p:nvSpPr>
          <p:cNvPr id="35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Test suite constructed by inspecting the </a:t>
            </a:r>
            <a:r>
              <a:rPr lang="en-US" altLang="en-US" i="1"/>
              <a:t>specification </a:t>
            </a:r>
            <a:r>
              <a:rPr lang="en-US" altLang="en-US"/>
              <a:t>(requirements, design, etc.), not the source code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Tests unit against functional and, sometimes, extra-functional specifications (e.g., resource utilization, performance, security)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Attempts to force behavior (outcome) that doesn't match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65118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13647</TotalTime>
  <Words>943</Words>
  <Application>Microsoft Office PowerPoint</Application>
  <PresentationFormat>Letter Paper (8.5x11 in)</PresentationFormat>
  <Paragraphs>150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MS PGothic</vt:lpstr>
      <vt:lpstr>Arial</vt:lpstr>
      <vt:lpstr>Calibri</vt:lpstr>
      <vt:lpstr>Consolas</vt:lpstr>
      <vt:lpstr>Courier New</vt:lpstr>
      <vt:lpstr>Georgia</vt:lpstr>
      <vt:lpstr>Wingdings</vt:lpstr>
      <vt:lpstr>Wingdings 2</vt:lpstr>
      <vt:lpstr>Civic</vt:lpstr>
      <vt:lpstr>Software Testing</vt:lpstr>
      <vt:lpstr>Outline</vt:lpstr>
      <vt:lpstr>Unit Testing Overview</vt:lpstr>
      <vt:lpstr>Unit Testing Strategies</vt:lpstr>
      <vt:lpstr>White Box Testing</vt:lpstr>
      <vt:lpstr>Whitebox Approaches  to Unit Testing</vt:lpstr>
      <vt:lpstr>Example</vt:lpstr>
      <vt:lpstr>PowerPoint Presentation</vt:lpstr>
      <vt:lpstr>Black Box Testing</vt:lpstr>
      <vt:lpstr>Blackbox Approaches to  Unit Testing</vt:lpstr>
      <vt:lpstr>Equivalence Partitioning</vt:lpstr>
      <vt:lpstr>Equivalence Partitioning</vt:lpstr>
      <vt:lpstr>Boundary Value Analysis</vt:lpstr>
      <vt:lpstr>Example</vt:lpstr>
      <vt:lpstr>Another Example</vt:lpstr>
      <vt:lpstr>Unit Testing Summary</vt:lpstr>
      <vt:lpstr>unittest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Science and Programming in Java</dc:title>
  <dc:creator>keith</dc:creator>
  <cp:lastModifiedBy>Donoven, Brent</cp:lastModifiedBy>
  <cp:revision>886</cp:revision>
  <cp:lastPrinted>2018-10-26T15:05:44Z</cp:lastPrinted>
  <dcterms:created xsi:type="dcterms:W3CDTF">2011-08-10T04:05:27Z</dcterms:created>
  <dcterms:modified xsi:type="dcterms:W3CDTF">2021-12-03T17:28:27Z</dcterms:modified>
</cp:coreProperties>
</file>