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72" r:id="rId16"/>
    <p:sldId id="270"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088A94-D580-C14E-9D25-69FF4E742C77}" v="62" dt="2018-11-28T15:42:56.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57652"/>
  </p:normalViewPr>
  <p:slideViewPr>
    <p:cSldViewPr snapToGrid="0" snapToObjects="1">
      <p:cViewPr varScale="1">
        <p:scale>
          <a:sx n="64" d="100"/>
          <a:sy n="64" d="100"/>
        </p:scale>
        <p:origin x="23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BF29BC-2039-4402-B2A7-3C0FAE69C709}" type="doc">
      <dgm:prSet loTypeId="urn:microsoft.com/office/officeart/2005/8/layout/vList5" loCatId="list" qsTypeId="urn:microsoft.com/office/officeart/2005/8/quickstyle/simple2" qsCatId="simple" csTypeId="urn:microsoft.com/office/officeart/2005/8/colors/colorful2" csCatId="colorful"/>
      <dgm:spPr/>
      <dgm:t>
        <a:bodyPr/>
        <a:lstStyle/>
        <a:p>
          <a:endParaRPr lang="en-US"/>
        </a:p>
      </dgm:t>
    </dgm:pt>
    <dgm:pt modelId="{9BF13E70-F640-470F-AE26-97C57BB59F07}">
      <dgm:prSet/>
      <dgm:spPr/>
      <dgm:t>
        <a:bodyPr/>
        <a:lstStyle/>
        <a:p>
          <a:r>
            <a:rPr lang="en-US"/>
            <a:t>What is NLP</a:t>
          </a:r>
        </a:p>
      </dgm:t>
    </dgm:pt>
    <dgm:pt modelId="{09BE10ED-9075-4233-AA48-6AECCFE930DD}" type="parTrans" cxnId="{B13EA10F-2BB2-4CF1-9DD9-D59FE382EE43}">
      <dgm:prSet/>
      <dgm:spPr/>
      <dgm:t>
        <a:bodyPr/>
        <a:lstStyle/>
        <a:p>
          <a:endParaRPr lang="en-US"/>
        </a:p>
      </dgm:t>
    </dgm:pt>
    <dgm:pt modelId="{EC35623A-F003-41AE-B6EC-05664747AEDF}" type="sibTrans" cxnId="{B13EA10F-2BB2-4CF1-9DD9-D59FE382EE43}">
      <dgm:prSet/>
      <dgm:spPr/>
      <dgm:t>
        <a:bodyPr/>
        <a:lstStyle/>
        <a:p>
          <a:endParaRPr lang="en-US"/>
        </a:p>
      </dgm:t>
    </dgm:pt>
    <dgm:pt modelId="{EB48B1EA-A558-4BAD-9AD3-23CBE5C25017}">
      <dgm:prSet/>
      <dgm:spPr/>
      <dgm:t>
        <a:bodyPr/>
        <a:lstStyle/>
        <a:p>
          <a:r>
            <a:rPr lang="en-US"/>
            <a:t>Main challenges with NLP</a:t>
          </a:r>
        </a:p>
      </dgm:t>
    </dgm:pt>
    <dgm:pt modelId="{93CB5B72-E72D-4E6D-81AF-5A354A55C2DC}" type="parTrans" cxnId="{D1E36BF3-826D-408B-9E01-7A2E5DB2A0F2}">
      <dgm:prSet/>
      <dgm:spPr/>
      <dgm:t>
        <a:bodyPr/>
        <a:lstStyle/>
        <a:p>
          <a:endParaRPr lang="en-US"/>
        </a:p>
      </dgm:t>
    </dgm:pt>
    <dgm:pt modelId="{D57BE0D8-DE56-4C15-87ED-E85E4B31A4A6}" type="sibTrans" cxnId="{D1E36BF3-826D-408B-9E01-7A2E5DB2A0F2}">
      <dgm:prSet/>
      <dgm:spPr/>
      <dgm:t>
        <a:bodyPr/>
        <a:lstStyle/>
        <a:p>
          <a:endParaRPr lang="en-US"/>
        </a:p>
      </dgm:t>
    </dgm:pt>
    <dgm:pt modelId="{2653B911-8B38-4B5F-B057-15E8EC2244D9}">
      <dgm:prSet/>
      <dgm:spPr/>
      <dgm:t>
        <a:bodyPr/>
        <a:lstStyle/>
        <a:p>
          <a:r>
            <a:rPr lang="en-US"/>
            <a:t>Rule-based vs Statistical NLP</a:t>
          </a:r>
        </a:p>
      </dgm:t>
    </dgm:pt>
    <dgm:pt modelId="{9E4C4B02-3BC8-4B99-8E87-23315B9FAC5C}" type="parTrans" cxnId="{CF903189-F7AC-46C0-BDF5-785DCDD740B5}">
      <dgm:prSet/>
      <dgm:spPr/>
      <dgm:t>
        <a:bodyPr/>
        <a:lstStyle/>
        <a:p>
          <a:endParaRPr lang="en-US"/>
        </a:p>
      </dgm:t>
    </dgm:pt>
    <dgm:pt modelId="{AF7CEC82-BBA5-458A-B7D2-8B8157B54FEF}" type="sibTrans" cxnId="{CF903189-F7AC-46C0-BDF5-785DCDD740B5}">
      <dgm:prSet/>
      <dgm:spPr/>
      <dgm:t>
        <a:bodyPr/>
        <a:lstStyle/>
        <a:p>
          <a:endParaRPr lang="en-US"/>
        </a:p>
      </dgm:t>
    </dgm:pt>
    <dgm:pt modelId="{46A47F59-98AD-479E-8F9C-52C092D49D5E}">
      <dgm:prSet/>
      <dgm:spPr/>
      <dgm:t>
        <a:bodyPr/>
        <a:lstStyle/>
        <a:p>
          <a:r>
            <a:rPr lang="en-US"/>
            <a:t>Hidden Markov Models</a:t>
          </a:r>
        </a:p>
      </dgm:t>
    </dgm:pt>
    <dgm:pt modelId="{D3195FF0-BF8F-4F13-9E5A-C15FE4C99691}" type="parTrans" cxnId="{B6D85D57-33B4-40CB-8089-C863F502B547}">
      <dgm:prSet/>
      <dgm:spPr/>
      <dgm:t>
        <a:bodyPr/>
        <a:lstStyle/>
        <a:p>
          <a:endParaRPr lang="en-US"/>
        </a:p>
      </dgm:t>
    </dgm:pt>
    <dgm:pt modelId="{7C79CB32-AAA3-492A-AFD2-AF4324DAE565}" type="sibTrans" cxnId="{B6D85D57-33B4-40CB-8089-C863F502B547}">
      <dgm:prSet/>
      <dgm:spPr/>
      <dgm:t>
        <a:bodyPr/>
        <a:lstStyle/>
        <a:p>
          <a:endParaRPr lang="en-US"/>
        </a:p>
      </dgm:t>
    </dgm:pt>
    <dgm:pt modelId="{D840D56B-1A13-4BF6-9606-B37271DA7ABE}">
      <dgm:prSet/>
      <dgm:spPr/>
      <dgm:t>
        <a:bodyPr/>
        <a:lstStyle/>
        <a:p>
          <a:r>
            <a:rPr lang="en-US"/>
            <a:t>Modern Applications of NLP</a:t>
          </a:r>
        </a:p>
      </dgm:t>
    </dgm:pt>
    <dgm:pt modelId="{CE6A54BE-EE34-4A68-A52D-AA1170C34CD7}" type="parTrans" cxnId="{B39277DE-CEFE-4991-89C8-1A51FD058006}">
      <dgm:prSet/>
      <dgm:spPr/>
      <dgm:t>
        <a:bodyPr/>
        <a:lstStyle/>
        <a:p>
          <a:endParaRPr lang="en-US"/>
        </a:p>
      </dgm:t>
    </dgm:pt>
    <dgm:pt modelId="{3704A662-89E4-424F-92BD-72883AE395B8}" type="sibTrans" cxnId="{B39277DE-CEFE-4991-89C8-1A51FD058006}">
      <dgm:prSet/>
      <dgm:spPr/>
      <dgm:t>
        <a:bodyPr/>
        <a:lstStyle/>
        <a:p>
          <a:endParaRPr lang="en-US"/>
        </a:p>
      </dgm:t>
    </dgm:pt>
    <dgm:pt modelId="{35ACC4A3-DF79-D942-9844-69E3937A468F}" type="pres">
      <dgm:prSet presAssocID="{91BF29BC-2039-4402-B2A7-3C0FAE69C709}" presName="Name0" presStyleCnt="0">
        <dgm:presLayoutVars>
          <dgm:dir/>
          <dgm:animLvl val="lvl"/>
          <dgm:resizeHandles val="exact"/>
        </dgm:presLayoutVars>
      </dgm:prSet>
      <dgm:spPr/>
    </dgm:pt>
    <dgm:pt modelId="{8CEFF931-F1B5-E84D-834D-3A26C2707F87}" type="pres">
      <dgm:prSet presAssocID="{9BF13E70-F640-470F-AE26-97C57BB59F07}" presName="linNode" presStyleCnt="0"/>
      <dgm:spPr/>
    </dgm:pt>
    <dgm:pt modelId="{8DD0B7F5-E435-F84F-A743-32753DBAB4F3}" type="pres">
      <dgm:prSet presAssocID="{9BF13E70-F640-470F-AE26-97C57BB59F07}" presName="parentText" presStyleLbl="node1" presStyleIdx="0" presStyleCnt="5">
        <dgm:presLayoutVars>
          <dgm:chMax val="1"/>
          <dgm:bulletEnabled val="1"/>
        </dgm:presLayoutVars>
      </dgm:prSet>
      <dgm:spPr/>
    </dgm:pt>
    <dgm:pt modelId="{7493A656-FA62-3E46-9E8F-8BA5363D33E7}" type="pres">
      <dgm:prSet presAssocID="{EC35623A-F003-41AE-B6EC-05664747AEDF}" presName="sp" presStyleCnt="0"/>
      <dgm:spPr/>
    </dgm:pt>
    <dgm:pt modelId="{7BEA3C15-D372-E240-982C-017155D5F727}" type="pres">
      <dgm:prSet presAssocID="{EB48B1EA-A558-4BAD-9AD3-23CBE5C25017}" presName="linNode" presStyleCnt="0"/>
      <dgm:spPr/>
    </dgm:pt>
    <dgm:pt modelId="{0F8D3103-6D78-2141-A518-FCF4EADA1F40}" type="pres">
      <dgm:prSet presAssocID="{EB48B1EA-A558-4BAD-9AD3-23CBE5C25017}" presName="parentText" presStyleLbl="node1" presStyleIdx="1" presStyleCnt="5">
        <dgm:presLayoutVars>
          <dgm:chMax val="1"/>
          <dgm:bulletEnabled val="1"/>
        </dgm:presLayoutVars>
      </dgm:prSet>
      <dgm:spPr/>
    </dgm:pt>
    <dgm:pt modelId="{3E1A0FBD-33AC-6F42-BEE9-16243D7A8BF4}" type="pres">
      <dgm:prSet presAssocID="{D57BE0D8-DE56-4C15-87ED-E85E4B31A4A6}" presName="sp" presStyleCnt="0"/>
      <dgm:spPr/>
    </dgm:pt>
    <dgm:pt modelId="{7495DE99-914F-0645-BDED-EE96DAA28EF9}" type="pres">
      <dgm:prSet presAssocID="{2653B911-8B38-4B5F-B057-15E8EC2244D9}" presName="linNode" presStyleCnt="0"/>
      <dgm:spPr/>
    </dgm:pt>
    <dgm:pt modelId="{A6597953-8B08-5C43-A90C-2D829F9CE199}" type="pres">
      <dgm:prSet presAssocID="{2653B911-8B38-4B5F-B057-15E8EC2244D9}" presName="parentText" presStyleLbl="node1" presStyleIdx="2" presStyleCnt="5">
        <dgm:presLayoutVars>
          <dgm:chMax val="1"/>
          <dgm:bulletEnabled val="1"/>
        </dgm:presLayoutVars>
      </dgm:prSet>
      <dgm:spPr/>
    </dgm:pt>
    <dgm:pt modelId="{A347B84C-CCDC-B94D-93C4-F0F9FBFCC700}" type="pres">
      <dgm:prSet presAssocID="{AF7CEC82-BBA5-458A-B7D2-8B8157B54FEF}" presName="sp" presStyleCnt="0"/>
      <dgm:spPr/>
    </dgm:pt>
    <dgm:pt modelId="{4D1988B4-4B5D-E64F-9BFD-8FFA18123B57}" type="pres">
      <dgm:prSet presAssocID="{46A47F59-98AD-479E-8F9C-52C092D49D5E}" presName="linNode" presStyleCnt="0"/>
      <dgm:spPr/>
    </dgm:pt>
    <dgm:pt modelId="{FDC6E387-FD9B-1B41-BB93-3CC9E026AEB7}" type="pres">
      <dgm:prSet presAssocID="{46A47F59-98AD-479E-8F9C-52C092D49D5E}" presName="parentText" presStyleLbl="node1" presStyleIdx="3" presStyleCnt="5">
        <dgm:presLayoutVars>
          <dgm:chMax val="1"/>
          <dgm:bulletEnabled val="1"/>
        </dgm:presLayoutVars>
      </dgm:prSet>
      <dgm:spPr/>
    </dgm:pt>
    <dgm:pt modelId="{A8A4DD9D-3F8E-A142-8D1B-B73A2D44B6A6}" type="pres">
      <dgm:prSet presAssocID="{7C79CB32-AAA3-492A-AFD2-AF4324DAE565}" presName="sp" presStyleCnt="0"/>
      <dgm:spPr/>
    </dgm:pt>
    <dgm:pt modelId="{EF6CEF1B-9295-F54E-9D6D-2BD10FEF31AD}" type="pres">
      <dgm:prSet presAssocID="{D840D56B-1A13-4BF6-9606-B37271DA7ABE}" presName="linNode" presStyleCnt="0"/>
      <dgm:spPr/>
    </dgm:pt>
    <dgm:pt modelId="{C25CF1D9-36CB-544B-A3EE-53A0E08CB982}" type="pres">
      <dgm:prSet presAssocID="{D840D56B-1A13-4BF6-9606-B37271DA7ABE}" presName="parentText" presStyleLbl="node1" presStyleIdx="4" presStyleCnt="5">
        <dgm:presLayoutVars>
          <dgm:chMax val="1"/>
          <dgm:bulletEnabled val="1"/>
        </dgm:presLayoutVars>
      </dgm:prSet>
      <dgm:spPr/>
    </dgm:pt>
  </dgm:ptLst>
  <dgm:cxnLst>
    <dgm:cxn modelId="{B13EA10F-2BB2-4CF1-9DD9-D59FE382EE43}" srcId="{91BF29BC-2039-4402-B2A7-3C0FAE69C709}" destId="{9BF13E70-F640-470F-AE26-97C57BB59F07}" srcOrd="0" destOrd="0" parTransId="{09BE10ED-9075-4233-AA48-6AECCFE930DD}" sibTransId="{EC35623A-F003-41AE-B6EC-05664747AEDF}"/>
    <dgm:cxn modelId="{533CB333-955A-974E-86BA-FC1BB684D0FF}" type="presOf" srcId="{D840D56B-1A13-4BF6-9606-B37271DA7ABE}" destId="{C25CF1D9-36CB-544B-A3EE-53A0E08CB982}" srcOrd="0" destOrd="0" presId="urn:microsoft.com/office/officeart/2005/8/layout/vList5"/>
    <dgm:cxn modelId="{0413134B-CF4E-594C-B8BB-31D1A53D882B}" type="presOf" srcId="{EB48B1EA-A558-4BAD-9AD3-23CBE5C25017}" destId="{0F8D3103-6D78-2141-A518-FCF4EADA1F40}" srcOrd="0" destOrd="0" presId="urn:microsoft.com/office/officeart/2005/8/layout/vList5"/>
    <dgm:cxn modelId="{B6D85D57-33B4-40CB-8089-C863F502B547}" srcId="{91BF29BC-2039-4402-B2A7-3C0FAE69C709}" destId="{46A47F59-98AD-479E-8F9C-52C092D49D5E}" srcOrd="3" destOrd="0" parTransId="{D3195FF0-BF8F-4F13-9E5A-C15FE4C99691}" sibTransId="{7C79CB32-AAA3-492A-AFD2-AF4324DAE565}"/>
    <dgm:cxn modelId="{CF903189-F7AC-46C0-BDF5-785DCDD740B5}" srcId="{91BF29BC-2039-4402-B2A7-3C0FAE69C709}" destId="{2653B911-8B38-4B5F-B057-15E8EC2244D9}" srcOrd="2" destOrd="0" parTransId="{9E4C4B02-3BC8-4B99-8E87-23315B9FAC5C}" sibTransId="{AF7CEC82-BBA5-458A-B7D2-8B8157B54FEF}"/>
    <dgm:cxn modelId="{37FAD2B4-42B9-4747-A310-06EF4F5CE59F}" type="presOf" srcId="{9BF13E70-F640-470F-AE26-97C57BB59F07}" destId="{8DD0B7F5-E435-F84F-A743-32753DBAB4F3}" srcOrd="0" destOrd="0" presId="urn:microsoft.com/office/officeart/2005/8/layout/vList5"/>
    <dgm:cxn modelId="{6BDE65D5-6FDC-1E44-8825-8CC294741018}" type="presOf" srcId="{91BF29BC-2039-4402-B2A7-3C0FAE69C709}" destId="{35ACC4A3-DF79-D942-9844-69E3937A468F}" srcOrd="0" destOrd="0" presId="urn:microsoft.com/office/officeart/2005/8/layout/vList5"/>
    <dgm:cxn modelId="{97A5A6DD-856F-9A42-8C99-B9E6B6561759}" type="presOf" srcId="{2653B911-8B38-4B5F-B057-15E8EC2244D9}" destId="{A6597953-8B08-5C43-A90C-2D829F9CE199}" srcOrd="0" destOrd="0" presId="urn:microsoft.com/office/officeart/2005/8/layout/vList5"/>
    <dgm:cxn modelId="{B39277DE-CEFE-4991-89C8-1A51FD058006}" srcId="{91BF29BC-2039-4402-B2A7-3C0FAE69C709}" destId="{D840D56B-1A13-4BF6-9606-B37271DA7ABE}" srcOrd="4" destOrd="0" parTransId="{CE6A54BE-EE34-4A68-A52D-AA1170C34CD7}" sibTransId="{3704A662-89E4-424F-92BD-72883AE395B8}"/>
    <dgm:cxn modelId="{FFBC7FE6-B956-FB4D-BB14-76C0C298A282}" type="presOf" srcId="{46A47F59-98AD-479E-8F9C-52C092D49D5E}" destId="{FDC6E387-FD9B-1B41-BB93-3CC9E026AEB7}" srcOrd="0" destOrd="0" presId="urn:microsoft.com/office/officeart/2005/8/layout/vList5"/>
    <dgm:cxn modelId="{D1E36BF3-826D-408B-9E01-7A2E5DB2A0F2}" srcId="{91BF29BC-2039-4402-B2A7-3C0FAE69C709}" destId="{EB48B1EA-A558-4BAD-9AD3-23CBE5C25017}" srcOrd="1" destOrd="0" parTransId="{93CB5B72-E72D-4E6D-81AF-5A354A55C2DC}" sibTransId="{D57BE0D8-DE56-4C15-87ED-E85E4B31A4A6}"/>
    <dgm:cxn modelId="{2006D872-5F56-DC41-86E5-43CA9A9EA109}" type="presParOf" srcId="{35ACC4A3-DF79-D942-9844-69E3937A468F}" destId="{8CEFF931-F1B5-E84D-834D-3A26C2707F87}" srcOrd="0" destOrd="0" presId="urn:microsoft.com/office/officeart/2005/8/layout/vList5"/>
    <dgm:cxn modelId="{2C88F3FF-3557-4B4A-B444-5BE48802B9BF}" type="presParOf" srcId="{8CEFF931-F1B5-E84D-834D-3A26C2707F87}" destId="{8DD0B7F5-E435-F84F-A743-32753DBAB4F3}" srcOrd="0" destOrd="0" presId="urn:microsoft.com/office/officeart/2005/8/layout/vList5"/>
    <dgm:cxn modelId="{5AD16CFF-5D5B-8F48-A010-975ECF572604}" type="presParOf" srcId="{35ACC4A3-DF79-D942-9844-69E3937A468F}" destId="{7493A656-FA62-3E46-9E8F-8BA5363D33E7}" srcOrd="1" destOrd="0" presId="urn:microsoft.com/office/officeart/2005/8/layout/vList5"/>
    <dgm:cxn modelId="{8C6B5962-0BAA-0C4D-B308-7EA5614A8BB7}" type="presParOf" srcId="{35ACC4A3-DF79-D942-9844-69E3937A468F}" destId="{7BEA3C15-D372-E240-982C-017155D5F727}" srcOrd="2" destOrd="0" presId="urn:microsoft.com/office/officeart/2005/8/layout/vList5"/>
    <dgm:cxn modelId="{2F46F3B1-D4BA-B549-9670-46DC6DA363B6}" type="presParOf" srcId="{7BEA3C15-D372-E240-982C-017155D5F727}" destId="{0F8D3103-6D78-2141-A518-FCF4EADA1F40}" srcOrd="0" destOrd="0" presId="urn:microsoft.com/office/officeart/2005/8/layout/vList5"/>
    <dgm:cxn modelId="{DB04E420-C75C-F645-A743-FED8FDA62D73}" type="presParOf" srcId="{35ACC4A3-DF79-D942-9844-69E3937A468F}" destId="{3E1A0FBD-33AC-6F42-BEE9-16243D7A8BF4}" srcOrd="3" destOrd="0" presId="urn:microsoft.com/office/officeart/2005/8/layout/vList5"/>
    <dgm:cxn modelId="{5D261F88-7ADC-2B4D-B901-F818FDE0A34E}" type="presParOf" srcId="{35ACC4A3-DF79-D942-9844-69E3937A468F}" destId="{7495DE99-914F-0645-BDED-EE96DAA28EF9}" srcOrd="4" destOrd="0" presId="urn:microsoft.com/office/officeart/2005/8/layout/vList5"/>
    <dgm:cxn modelId="{252A45CC-A09B-3B48-9D61-A81C2D1E0A1A}" type="presParOf" srcId="{7495DE99-914F-0645-BDED-EE96DAA28EF9}" destId="{A6597953-8B08-5C43-A90C-2D829F9CE199}" srcOrd="0" destOrd="0" presId="urn:microsoft.com/office/officeart/2005/8/layout/vList5"/>
    <dgm:cxn modelId="{2D11FBA6-ADCB-404C-BF33-7750414A698E}" type="presParOf" srcId="{35ACC4A3-DF79-D942-9844-69E3937A468F}" destId="{A347B84C-CCDC-B94D-93C4-F0F9FBFCC700}" srcOrd="5" destOrd="0" presId="urn:microsoft.com/office/officeart/2005/8/layout/vList5"/>
    <dgm:cxn modelId="{64CECE07-85C4-F048-A762-3F24C0C1956B}" type="presParOf" srcId="{35ACC4A3-DF79-D942-9844-69E3937A468F}" destId="{4D1988B4-4B5D-E64F-9BFD-8FFA18123B57}" srcOrd="6" destOrd="0" presId="urn:microsoft.com/office/officeart/2005/8/layout/vList5"/>
    <dgm:cxn modelId="{9733F744-3BBC-AF4A-8856-B99DED8B4E47}" type="presParOf" srcId="{4D1988B4-4B5D-E64F-9BFD-8FFA18123B57}" destId="{FDC6E387-FD9B-1B41-BB93-3CC9E026AEB7}" srcOrd="0" destOrd="0" presId="urn:microsoft.com/office/officeart/2005/8/layout/vList5"/>
    <dgm:cxn modelId="{7C3D7971-D3BF-FC49-9D86-73F6C5677EF0}" type="presParOf" srcId="{35ACC4A3-DF79-D942-9844-69E3937A468F}" destId="{A8A4DD9D-3F8E-A142-8D1B-B73A2D44B6A6}" srcOrd="7" destOrd="0" presId="urn:microsoft.com/office/officeart/2005/8/layout/vList5"/>
    <dgm:cxn modelId="{7971959D-8573-704C-BC0F-47BAB996074F}" type="presParOf" srcId="{35ACC4A3-DF79-D942-9844-69E3937A468F}" destId="{EF6CEF1B-9295-F54E-9D6D-2BD10FEF31AD}" srcOrd="8" destOrd="0" presId="urn:microsoft.com/office/officeart/2005/8/layout/vList5"/>
    <dgm:cxn modelId="{113E7E4C-0C3D-DB43-98CF-EDD2E7C7B2D0}" type="presParOf" srcId="{EF6CEF1B-9295-F54E-9D6D-2BD10FEF31AD}" destId="{C25CF1D9-36CB-544B-A3EE-53A0E08CB982}"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94F623-7B2A-4734-A580-F15610E491F1}" type="doc">
      <dgm:prSet loTypeId="urn:microsoft.com/office/officeart/2005/8/layout/matrix3" loCatId="matrix" qsTypeId="urn:microsoft.com/office/officeart/2005/8/quickstyle/simple2" qsCatId="simple" csTypeId="urn:microsoft.com/office/officeart/2005/8/colors/colorful2" csCatId="colorful"/>
      <dgm:spPr/>
      <dgm:t>
        <a:bodyPr/>
        <a:lstStyle/>
        <a:p>
          <a:endParaRPr lang="en-US"/>
        </a:p>
      </dgm:t>
    </dgm:pt>
    <dgm:pt modelId="{9F6E96A7-3CC1-4B97-861D-153943323276}">
      <dgm:prSet/>
      <dgm:spPr/>
      <dgm:t>
        <a:bodyPr/>
        <a:lstStyle/>
        <a:p>
          <a:r>
            <a:rPr lang="en-US"/>
            <a:t>Document Similarity</a:t>
          </a:r>
        </a:p>
      </dgm:t>
    </dgm:pt>
    <dgm:pt modelId="{CEEE7502-B937-4D4F-96B2-D756A1D840D9}" type="parTrans" cxnId="{13EC7AB9-9A83-4F8A-B2D8-95AA9FCAE889}">
      <dgm:prSet/>
      <dgm:spPr/>
      <dgm:t>
        <a:bodyPr/>
        <a:lstStyle/>
        <a:p>
          <a:endParaRPr lang="en-US"/>
        </a:p>
      </dgm:t>
    </dgm:pt>
    <dgm:pt modelId="{7347B2D9-248C-44DE-96F2-5C8F08653C7B}" type="sibTrans" cxnId="{13EC7AB9-9A83-4F8A-B2D8-95AA9FCAE889}">
      <dgm:prSet/>
      <dgm:spPr/>
      <dgm:t>
        <a:bodyPr/>
        <a:lstStyle/>
        <a:p>
          <a:endParaRPr lang="en-US"/>
        </a:p>
      </dgm:t>
    </dgm:pt>
    <dgm:pt modelId="{1BBB4309-03AC-405C-AF68-AF36771D3ECC}">
      <dgm:prSet/>
      <dgm:spPr/>
      <dgm:t>
        <a:bodyPr/>
        <a:lstStyle/>
        <a:p>
          <a:r>
            <a:rPr lang="en-US"/>
            <a:t>Optical Character Recognition (OCR)</a:t>
          </a:r>
        </a:p>
      </dgm:t>
    </dgm:pt>
    <dgm:pt modelId="{0249A51E-0E02-40CF-983D-990D3C26F916}" type="parTrans" cxnId="{1B26B502-7662-499F-A4C9-B3250C873BB8}">
      <dgm:prSet/>
      <dgm:spPr/>
      <dgm:t>
        <a:bodyPr/>
        <a:lstStyle/>
        <a:p>
          <a:endParaRPr lang="en-US"/>
        </a:p>
      </dgm:t>
    </dgm:pt>
    <dgm:pt modelId="{E52ABFDE-299A-4960-B05E-F2AAA6CDA9B8}" type="sibTrans" cxnId="{1B26B502-7662-499F-A4C9-B3250C873BB8}">
      <dgm:prSet/>
      <dgm:spPr/>
      <dgm:t>
        <a:bodyPr/>
        <a:lstStyle/>
        <a:p>
          <a:endParaRPr lang="en-US"/>
        </a:p>
      </dgm:t>
    </dgm:pt>
    <dgm:pt modelId="{CE63EFD8-0CE5-47D4-BA55-F312A5CC47B9}">
      <dgm:prSet/>
      <dgm:spPr/>
      <dgm:t>
        <a:bodyPr/>
        <a:lstStyle/>
        <a:p>
          <a:r>
            <a:rPr lang="en-US"/>
            <a:t>Speech Recognition</a:t>
          </a:r>
        </a:p>
      </dgm:t>
    </dgm:pt>
    <dgm:pt modelId="{0F7B43CE-87EA-4F00-9FE6-4BDC3EC8B485}" type="parTrans" cxnId="{CB30B76F-7526-4813-B3FF-C35213AE361F}">
      <dgm:prSet/>
      <dgm:spPr/>
      <dgm:t>
        <a:bodyPr/>
        <a:lstStyle/>
        <a:p>
          <a:endParaRPr lang="en-US"/>
        </a:p>
      </dgm:t>
    </dgm:pt>
    <dgm:pt modelId="{E17916A5-7C9D-4723-B4BF-DDD0C550BF0E}" type="sibTrans" cxnId="{CB30B76F-7526-4813-B3FF-C35213AE361F}">
      <dgm:prSet/>
      <dgm:spPr/>
      <dgm:t>
        <a:bodyPr/>
        <a:lstStyle/>
        <a:p>
          <a:endParaRPr lang="en-US"/>
        </a:p>
      </dgm:t>
    </dgm:pt>
    <dgm:pt modelId="{D275BA56-F815-4969-B4D0-769B643E208C}">
      <dgm:prSet/>
      <dgm:spPr/>
      <dgm:t>
        <a:bodyPr/>
        <a:lstStyle/>
        <a:p>
          <a:r>
            <a:rPr lang="en-US"/>
            <a:t>Natural Language Generation (NLG)</a:t>
          </a:r>
        </a:p>
      </dgm:t>
    </dgm:pt>
    <dgm:pt modelId="{1F9CB730-478A-47A4-A421-ADCE15218267}" type="parTrans" cxnId="{6117D1DA-15E1-4E68-BE9C-198C3D907A25}">
      <dgm:prSet/>
      <dgm:spPr/>
      <dgm:t>
        <a:bodyPr/>
        <a:lstStyle/>
        <a:p>
          <a:endParaRPr lang="en-US"/>
        </a:p>
      </dgm:t>
    </dgm:pt>
    <dgm:pt modelId="{0ECB384B-A0A8-4C74-929C-C0AB14449AF5}" type="sibTrans" cxnId="{6117D1DA-15E1-4E68-BE9C-198C3D907A25}">
      <dgm:prSet/>
      <dgm:spPr/>
      <dgm:t>
        <a:bodyPr/>
        <a:lstStyle/>
        <a:p>
          <a:endParaRPr lang="en-US"/>
        </a:p>
      </dgm:t>
    </dgm:pt>
    <dgm:pt modelId="{2327FD61-D605-024E-A6BA-7F0636C2BC73}" type="pres">
      <dgm:prSet presAssocID="{1B94F623-7B2A-4734-A580-F15610E491F1}" presName="matrix" presStyleCnt="0">
        <dgm:presLayoutVars>
          <dgm:chMax val="1"/>
          <dgm:dir/>
          <dgm:resizeHandles val="exact"/>
        </dgm:presLayoutVars>
      </dgm:prSet>
      <dgm:spPr/>
    </dgm:pt>
    <dgm:pt modelId="{DE225654-012D-A84C-9A5E-5A76A6F9ECBD}" type="pres">
      <dgm:prSet presAssocID="{1B94F623-7B2A-4734-A580-F15610E491F1}" presName="diamond" presStyleLbl="bgShp" presStyleIdx="0" presStyleCnt="1"/>
      <dgm:spPr/>
    </dgm:pt>
    <dgm:pt modelId="{7D1F19AB-C858-144E-B12B-03EC16D0D856}" type="pres">
      <dgm:prSet presAssocID="{1B94F623-7B2A-4734-A580-F15610E491F1}" presName="quad1" presStyleLbl="node1" presStyleIdx="0" presStyleCnt="4">
        <dgm:presLayoutVars>
          <dgm:chMax val="0"/>
          <dgm:chPref val="0"/>
          <dgm:bulletEnabled val="1"/>
        </dgm:presLayoutVars>
      </dgm:prSet>
      <dgm:spPr/>
    </dgm:pt>
    <dgm:pt modelId="{907239F1-0967-2F45-A521-E31C3EC96E63}" type="pres">
      <dgm:prSet presAssocID="{1B94F623-7B2A-4734-A580-F15610E491F1}" presName="quad2" presStyleLbl="node1" presStyleIdx="1" presStyleCnt="4">
        <dgm:presLayoutVars>
          <dgm:chMax val="0"/>
          <dgm:chPref val="0"/>
          <dgm:bulletEnabled val="1"/>
        </dgm:presLayoutVars>
      </dgm:prSet>
      <dgm:spPr/>
    </dgm:pt>
    <dgm:pt modelId="{FC6E24CF-3E65-C94E-8EA6-9B709D33920C}" type="pres">
      <dgm:prSet presAssocID="{1B94F623-7B2A-4734-A580-F15610E491F1}" presName="quad3" presStyleLbl="node1" presStyleIdx="2" presStyleCnt="4">
        <dgm:presLayoutVars>
          <dgm:chMax val="0"/>
          <dgm:chPref val="0"/>
          <dgm:bulletEnabled val="1"/>
        </dgm:presLayoutVars>
      </dgm:prSet>
      <dgm:spPr/>
    </dgm:pt>
    <dgm:pt modelId="{C13B2D0B-6B92-2042-9663-C810BF5C0FFF}" type="pres">
      <dgm:prSet presAssocID="{1B94F623-7B2A-4734-A580-F15610E491F1}" presName="quad4" presStyleLbl="node1" presStyleIdx="3" presStyleCnt="4">
        <dgm:presLayoutVars>
          <dgm:chMax val="0"/>
          <dgm:chPref val="0"/>
          <dgm:bulletEnabled val="1"/>
        </dgm:presLayoutVars>
      </dgm:prSet>
      <dgm:spPr/>
    </dgm:pt>
  </dgm:ptLst>
  <dgm:cxnLst>
    <dgm:cxn modelId="{1B26B502-7662-499F-A4C9-B3250C873BB8}" srcId="{1B94F623-7B2A-4734-A580-F15610E491F1}" destId="{1BBB4309-03AC-405C-AF68-AF36771D3ECC}" srcOrd="1" destOrd="0" parTransId="{0249A51E-0E02-40CF-983D-990D3C26F916}" sibTransId="{E52ABFDE-299A-4960-B05E-F2AAA6CDA9B8}"/>
    <dgm:cxn modelId="{7A505D1F-14E7-3942-A96F-8CF9180D5E37}" type="presOf" srcId="{CE63EFD8-0CE5-47D4-BA55-F312A5CC47B9}" destId="{FC6E24CF-3E65-C94E-8EA6-9B709D33920C}" srcOrd="0" destOrd="0" presId="urn:microsoft.com/office/officeart/2005/8/layout/matrix3"/>
    <dgm:cxn modelId="{CB30B76F-7526-4813-B3FF-C35213AE361F}" srcId="{1B94F623-7B2A-4734-A580-F15610E491F1}" destId="{CE63EFD8-0CE5-47D4-BA55-F312A5CC47B9}" srcOrd="2" destOrd="0" parTransId="{0F7B43CE-87EA-4F00-9FE6-4BDC3EC8B485}" sibTransId="{E17916A5-7C9D-4723-B4BF-DDD0C550BF0E}"/>
    <dgm:cxn modelId="{DC292E92-EFF5-6049-A06A-161303DF63D2}" type="presOf" srcId="{9F6E96A7-3CC1-4B97-861D-153943323276}" destId="{7D1F19AB-C858-144E-B12B-03EC16D0D856}" srcOrd="0" destOrd="0" presId="urn:microsoft.com/office/officeart/2005/8/layout/matrix3"/>
    <dgm:cxn modelId="{0202D59C-4BB5-EB4E-9419-A678D62B851A}" type="presOf" srcId="{1B94F623-7B2A-4734-A580-F15610E491F1}" destId="{2327FD61-D605-024E-A6BA-7F0636C2BC73}" srcOrd="0" destOrd="0" presId="urn:microsoft.com/office/officeart/2005/8/layout/matrix3"/>
    <dgm:cxn modelId="{0A2232A5-5EAA-0847-A990-0F89BAC3FED9}" type="presOf" srcId="{1BBB4309-03AC-405C-AF68-AF36771D3ECC}" destId="{907239F1-0967-2F45-A521-E31C3EC96E63}" srcOrd="0" destOrd="0" presId="urn:microsoft.com/office/officeart/2005/8/layout/matrix3"/>
    <dgm:cxn modelId="{13EC7AB9-9A83-4F8A-B2D8-95AA9FCAE889}" srcId="{1B94F623-7B2A-4734-A580-F15610E491F1}" destId="{9F6E96A7-3CC1-4B97-861D-153943323276}" srcOrd="0" destOrd="0" parTransId="{CEEE7502-B937-4D4F-96B2-D756A1D840D9}" sibTransId="{7347B2D9-248C-44DE-96F2-5C8F08653C7B}"/>
    <dgm:cxn modelId="{6117D1DA-15E1-4E68-BE9C-198C3D907A25}" srcId="{1B94F623-7B2A-4734-A580-F15610E491F1}" destId="{D275BA56-F815-4969-B4D0-769B643E208C}" srcOrd="3" destOrd="0" parTransId="{1F9CB730-478A-47A4-A421-ADCE15218267}" sibTransId="{0ECB384B-A0A8-4C74-929C-C0AB14449AF5}"/>
    <dgm:cxn modelId="{963335F9-5997-3F44-8DD7-FF4995FAD41C}" type="presOf" srcId="{D275BA56-F815-4969-B4D0-769B643E208C}" destId="{C13B2D0B-6B92-2042-9663-C810BF5C0FFF}" srcOrd="0" destOrd="0" presId="urn:microsoft.com/office/officeart/2005/8/layout/matrix3"/>
    <dgm:cxn modelId="{B415F438-35B5-CB4C-B118-BAD98CB76C71}" type="presParOf" srcId="{2327FD61-D605-024E-A6BA-7F0636C2BC73}" destId="{DE225654-012D-A84C-9A5E-5A76A6F9ECBD}" srcOrd="0" destOrd="0" presId="urn:microsoft.com/office/officeart/2005/8/layout/matrix3"/>
    <dgm:cxn modelId="{65DC0EF2-E81E-284E-BB2E-4C1FD0EE3D38}" type="presParOf" srcId="{2327FD61-D605-024E-A6BA-7F0636C2BC73}" destId="{7D1F19AB-C858-144E-B12B-03EC16D0D856}" srcOrd="1" destOrd="0" presId="urn:microsoft.com/office/officeart/2005/8/layout/matrix3"/>
    <dgm:cxn modelId="{198EBD01-4C27-C043-BBD6-51F8F302FE4F}" type="presParOf" srcId="{2327FD61-D605-024E-A6BA-7F0636C2BC73}" destId="{907239F1-0967-2F45-A521-E31C3EC96E63}" srcOrd="2" destOrd="0" presId="urn:microsoft.com/office/officeart/2005/8/layout/matrix3"/>
    <dgm:cxn modelId="{87CE294E-CCDB-BA43-8274-33171B4D1C63}" type="presParOf" srcId="{2327FD61-D605-024E-A6BA-7F0636C2BC73}" destId="{FC6E24CF-3E65-C94E-8EA6-9B709D33920C}" srcOrd="3" destOrd="0" presId="urn:microsoft.com/office/officeart/2005/8/layout/matrix3"/>
    <dgm:cxn modelId="{00C68DFF-9376-1242-8EFB-50BE76243563}" type="presParOf" srcId="{2327FD61-D605-024E-A6BA-7F0636C2BC73}" destId="{C13B2D0B-6B92-2042-9663-C810BF5C0FFF}"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0B7F5-E435-F84F-A743-32753DBAB4F3}">
      <dsp:nvSpPr>
        <dsp:cNvPr id="0" name=""/>
        <dsp:cNvSpPr/>
      </dsp:nvSpPr>
      <dsp:spPr>
        <a:xfrm>
          <a:off x="2012872" y="2394"/>
          <a:ext cx="2264481" cy="104672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What is NLP</a:t>
          </a:r>
        </a:p>
      </dsp:txBody>
      <dsp:txXfrm>
        <a:off x="2063969" y="53491"/>
        <a:ext cx="2162287" cy="944528"/>
      </dsp:txXfrm>
    </dsp:sp>
    <dsp:sp modelId="{0F8D3103-6D78-2141-A518-FCF4EADA1F40}">
      <dsp:nvSpPr>
        <dsp:cNvPr id="0" name=""/>
        <dsp:cNvSpPr/>
      </dsp:nvSpPr>
      <dsp:spPr>
        <a:xfrm>
          <a:off x="2012872" y="1101452"/>
          <a:ext cx="2264481" cy="1046722"/>
        </a:xfrm>
        <a:prstGeom prst="roundRect">
          <a:avLst/>
        </a:prstGeom>
        <a:solidFill>
          <a:schemeClr val="accent2">
            <a:hueOff val="287373"/>
            <a:satOff val="-4693"/>
            <a:lumOff val="29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Main challenges with NLP</a:t>
          </a:r>
        </a:p>
      </dsp:txBody>
      <dsp:txXfrm>
        <a:off x="2063969" y="1152549"/>
        <a:ext cx="2162287" cy="944528"/>
      </dsp:txXfrm>
    </dsp:sp>
    <dsp:sp modelId="{A6597953-8B08-5C43-A90C-2D829F9CE199}">
      <dsp:nvSpPr>
        <dsp:cNvPr id="0" name=""/>
        <dsp:cNvSpPr/>
      </dsp:nvSpPr>
      <dsp:spPr>
        <a:xfrm>
          <a:off x="2012872" y="2200511"/>
          <a:ext cx="2264481" cy="1046722"/>
        </a:xfrm>
        <a:prstGeom prst="roundRect">
          <a:avLst/>
        </a:prstGeom>
        <a:solidFill>
          <a:schemeClr val="accent2">
            <a:hueOff val="574745"/>
            <a:satOff val="-9386"/>
            <a:lumOff val="58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Rule-based vs Statistical NLP</a:t>
          </a:r>
        </a:p>
      </dsp:txBody>
      <dsp:txXfrm>
        <a:off x="2063969" y="2251608"/>
        <a:ext cx="2162287" cy="944528"/>
      </dsp:txXfrm>
    </dsp:sp>
    <dsp:sp modelId="{FDC6E387-FD9B-1B41-BB93-3CC9E026AEB7}">
      <dsp:nvSpPr>
        <dsp:cNvPr id="0" name=""/>
        <dsp:cNvSpPr/>
      </dsp:nvSpPr>
      <dsp:spPr>
        <a:xfrm>
          <a:off x="2012872" y="3299569"/>
          <a:ext cx="2264481" cy="1046722"/>
        </a:xfrm>
        <a:prstGeom prst="roundRect">
          <a:avLst/>
        </a:prstGeom>
        <a:solidFill>
          <a:schemeClr val="accent2">
            <a:hueOff val="862118"/>
            <a:satOff val="-14079"/>
            <a:lumOff val="88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Hidden Markov Models</a:t>
          </a:r>
        </a:p>
      </dsp:txBody>
      <dsp:txXfrm>
        <a:off x="2063969" y="3350666"/>
        <a:ext cx="2162287" cy="944528"/>
      </dsp:txXfrm>
    </dsp:sp>
    <dsp:sp modelId="{C25CF1D9-36CB-544B-A3EE-53A0E08CB982}">
      <dsp:nvSpPr>
        <dsp:cNvPr id="0" name=""/>
        <dsp:cNvSpPr/>
      </dsp:nvSpPr>
      <dsp:spPr>
        <a:xfrm>
          <a:off x="2012872" y="4398628"/>
          <a:ext cx="2264481" cy="1046722"/>
        </a:xfrm>
        <a:prstGeom prst="roundRect">
          <a:avLst/>
        </a:prstGeom>
        <a:solidFill>
          <a:schemeClr val="accent2">
            <a:hueOff val="1149490"/>
            <a:satOff val="-18772"/>
            <a:lumOff val="117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Modern Applications of NLP</a:t>
          </a:r>
        </a:p>
      </dsp:txBody>
      <dsp:txXfrm>
        <a:off x="2063969" y="4449725"/>
        <a:ext cx="2162287" cy="944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25654-012D-A84C-9A5E-5A76A6F9ECBD}">
      <dsp:nvSpPr>
        <dsp:cNvPr id="0" name=""/>
        <dsp:cNvSpPr/>
      </dsp:nvSpPr>
      <dsp:spPr>
        <a:xfrm>
          <a:off x="421240" y="0"/>
          <a:ext cx="5447744" cy="544774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1F19AB-C858-144E-B12B-03EC16D0D856}">
      <dsp:nvSpPr>
        <dsp:cNvPr id="0" name=""/>
        <dsp:cNvSpPr/>
      </dsp:nvSpPr>
      <dsp:spPr>
        <a:xfrm>
          <a:off x="938776" y="517535"/>
          <a:ext cx="2124620" cy="21246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Document Similarity</a:t>
          </a:r>
        </a:p>
      </dsp:txBody>
      <dsp:txXfrm>
        <a:off x="1042491" y="621250"/>
        <a:ext cx="1917190" cy="1917190"/>
      </dsp:txXfrm>
    </dsp:sp>
    <dsp:sp modelId="{907239F1-0967-2F45-A521-E31C3EC96E63}">
      <dsp:nvSpPr>
        <dsp:cNvPr id="0" name=""/>
        <dsp:cNvSpPr/>
      </dsp:nvSpPr>
      <dsp:spPr>
        <a:xfrm>
          <a:off x="3226829" y="517535"/>
          <a:ext cx="2124620" cy="2124620"/>
        </a:xfrm>
        <a:prstGeom prst="roundRect">
          <a:avLst/>
        </a:prstGeom>
        <a:solidFill>
          <a:schemeClr val="accent2">
            <a:hueOff val="383163"/>
            <a:satOff val="-6257"/>
            <a:lumOff val="39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Optical Character Recognition (OCR)</a:t>
          </a:r>
        </a:p>
      </dsp:txBody>
      <dsp:txXfrm>
        <a:off x="3330544" y="621250"/>
        <a:ext cx="1917190" cy="1917190"/>
      </dsp:txXfrm>
    </dsp:sp>
    <dsp:sp modelId="{FC6E24CF-3E65-C94E-8EA6-9B709D33920C}">
      <dsp:nvSpPr>
        <dsp:cNvPr id="0" name=""/>
        <dsp:cNvSpPr/>
      </dsp:nvSpPr>
      <dsp:spPr>
        <a:xfrm>
          <a:off x="938776" y="2805588"/>
          <a:ext cx="2124620" cy="2124620"/>
        </a:xfrm>
        <a:prstGeom prst="roundRect">
          <a:avLst/>
        </a:prstGeom>
        <a:solidFill>
          <a:schemeClr val="accent2">
            <a:hueOff val="766327"/>
            <a:satOff val="-12515"/>
            <a:lumOff val="78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Speech Recognition</a:t>
          </a:r>
        </a:p>
      </dsp:txBody>
      <dsp:txXfrm>
        <a:off x="1042491" y="2909303"/>
        <a:ext cx="1917190" cy="1917190"/>
      </dsp:txXfrm>
    </dsp:sp>
    <dsp:sp modelId="{C13B2D0B-6B92-2042-9663-C810BF5C0FFF}">
      <dsp:nvSpPr>
        <dsp:cNvPr id="0" name=""/>
        <dsp:cNvSpPr/>
      </dsp:nvSpPr>
      <dsp:spPr>
        <a:xfrm>
          <a:off x="3226829" y="2805588"/>
          <a:ext cx="2124620" cy="2124620"/>
        </a:xfrm>
        <a:prstGeom prst="roundRect">
          <a:avLst/>
        </a:prstGeom>
        <a:solidFill>
          <a:schemeClr val="accent2">
            <a:hueOff val="1149490"/>
            <a:satOff val="-18772"/>
            <a:lumOff val="117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Natural Language Generation (NLG)</a:t>
          </a:r>
        </a:p>
      </dsp:txBody>
      <dsp:txXfrm>
        <a:off x="3330544" y="2909303"/>
        <a:ext cx="1917190" cy="191719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67A38E-A38D-3B41-AF45-454CC93430F6}" type="datetimeFigureOut">
              <a:rPr lang="en-US" smtClean="0"/>
              <a:t>11/27/18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BFE08F-DB8E-AA4D-815B-921E670C7DA8}" type="slidenum">
              <a:rPr lang="en-US" smtClean="0"/>
              <a:t>‹#›</a:t>
            </a:fld>
            <a:endParaRPr lang="en-US"/>
          </a:p>
        </p:txBody>
      </p:sp>
    </p:spTree>
    <p:extLst>
      <p:ext uri="{BB962C8B-B14F-4D97-AF65-F5344CB8AC3E}">
        <p14:creationId xmlns:p14="http://schemas.microsoft.com/office/powerpoint/2010/main" val="515264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brief overview of NLP – very large field </a:t>
            </a:r>
            <a:r>
              <a:rPr lang="en-US"/>
              <a:t>of study</a:t>
            </a:r>
          </a:p>
        </p:txBody>
      </p:sp>
      <p:sp>
        <p:nvSpPr>
          <p:cNvPr id="4" name="Slide Number Placeholder 3"/>
          <p:cNvSpPr>
            <a:spLocks noGrp="1"/>
          </p:cNvSpPr>
          <p:nvPr>
            <p:ph type="sldNum" sz="quarter" idx="5"/>
          </p:nvPr>
        </p:nvSpPr>
        <p:spPr/>
        <p:txBody>
          <a:bodyPr/>
          <a:lstStyle/>
          <a:p>
            <a:fld id="{34BFE08F-DB8E-AA4D-815B-921E670C7DA8}" type="slidenum">
              <a:rPr lang="en-US" smtClean="0"/>
              <a:t>1</a:t>
            </a:fld>
            <a:endParaRPr lang="en-US"/>
          </a:p>
        </p:txBody>
      </p:sp>
    </p:spTree>
    <p:extLst>
      <p:ext uri="{BB962C8B-B14F-4D97-AF65-F5344CB8AC3E}">
        <p14:creationId xmlns:p14="http://schemas.microsoft.com/office/powerpoint/2010/main" val="3600773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Tokenize: The system will need to be able to extract words, sentences, and punctuations into tokens.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Analyze: The system will need to be able to extract the features of these tokenized words and sentences. Features can range from the sequence of words the preceded this word, to the morphology of a word, to even as simple as the number of times a word appears in a document.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Interpret the data: Run the features through some probabilistic model that will produce an output that gives direction or meaning to the NLP system.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third task as mentioned above refers to having a probabilistic model with parameters and features that the system can update and tweak. This updating and tweaking of the model is what is how a machine can “learn”. There are many different types of probabilistic models in NLP, but two popular ones are Hidden Markov Models (HMMs) and Neural Networks.</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4BFE08F-DB8E-AA4D-815B-921E670C7DA8}" type="slidenum">
              <a:rPr lang="en-US" smtClean="0"/>
              <a:t>12</a:t>
            </a:fld>
            <a:endParaRPr lang="en-US"/>
          </a:p>
        </p:txBody>
      </p:sp>
    </p:spTree>
    <p:extLst>
      <p:ext uri="{BB962C8B-B14F-4D97-AF65-F5344CB8AC3E}">
        <p14:creationId xmlns:p14="http://schemas.microsoft.com/office/powerpoint/2010/main" val="1776072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Machine Translation: </a:t>
            </a:r>
            <a:r>
              <a:rPr lang="en-US" sz="1200" kern="1200" dirty="0">
                <a:solidFill>
                  <a:schemeClr val="tx1"/>
                </a:solidFill>
                <a:effectLst/>
                <a:latin typeface="+mn-lt"/>
                <a:ea typeface="+mn-ea"/>
                <a:cs typeface="+mn-cs"/>
              </a:rPr>
              <a:t>machine translation is the transformation of text from one language to another performed automatically by a computer.</a:t>
            </a:r>
            <a:r>
              <a:rPr lang="en-US" dirty="0">
                <a:effectLst/>
              </a:rPr>
              <a:t> </a:t>
            </a:r>
            <a:endParaRPr lang="en-US" dirty="0"/>
          </a:p>
          <a:p>
            <a:endParaRPr lang="en-US" dirty="0"/>
          </a:p>
          <a:p>
            <a:r>
              <a:rPr lang="en-US" dirty="0"/>
              <a:t>2 training corpora</a:t>
            </a:r>
          </a:p>
          <a:p>
            <a:pPr marL="228600" indent="-228600">
              <a:buAutoNum type="arabicPeriod"/>
            </a:pPr>
            <a:r>
              <a:rPr lang="en-US" dirty="0"/>
              <a:t>Target language corpus – to learn what target language sentences look like, learn phrases</a:t>
            </a:r>
          </a:p>
          <a:p>
            <a:pPr marL="228600" indent="-228600">
              <a:buAutoNum type="arabicPeriod"/>
            </a:pPr>
            <a:r>
              <a:rPr lang="en-US" dirty="0"/>
              <a:t>Source-Target corpus – to find correspondences between languages</a:t>
            </a:r>
          </a:p>
        </p:txBody>
      </p:sp>
      <p:sp>
        <p:nvSpPr>
          <p:cNvPr id="4" name="Slide Number Placeholder 3"/>
          <p:cNvSpPr>
            <a:spLocks noGrp="1"/>
          </p:cNvSpPr>
          <p:nvPr>
            <p:ph type="sldNum" sz="quarter" idx="5"/>
          </p:nvPr>
        </p:nvSpPr>
        <p:spPr/>
        <p:txBody>
          <a:bodyPr/>
          <a:lstStyle/>
          <a:p>
            <a:fld id="{34BFE08F-DB8E-AA4D-815B-921E670C7DA8}" type="slidenum">
              <a:rPr lang="en-US" smtClean="0"/>
              <a:t>13</a:t>
            </a:fld>
            <a:endParaRPr lang="en-US"/>
          </a:p>
        </p:txBody>
      </p:sp>
    </p:spTree>
    <p:extLst>
      <p:ext uri="{BB962C8B-B14F-4D97-AF65-F5344CB8AC3E}">
        <p14:creationId xmlns:p14="http://schemas.microsoft.com/office/powerpoint/2010/main" val="1286538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 from </a:t>
            </a:r>
            <a:r>
              <a:rPr lang="en-US" sz="1200" i="1" kern="1200" dirty="0">
                <a:solidFill>
                  <a:schemeClr val="tx1"/>
                </a:solidFill>
                <a:effectLst/>
                <a:latin typeface="+mn-lt"/>
                <a:ea typeface="+mn-ea"/>
                <a:cs typeface="+mn-cs"/>
              </a:rPr>
              <a:t>International Journal of Pattern Recognition and Artificial Intelligence</a:t>
            </a:r>
            <a:r>
              <a:rPr lang="en-US" dirty="0">
                <a:effectLst/>
              </a:rPr>
              <a:t> </a:t>
            </a:r>
          </a:p>
          <a:p>
            <a:endParaRPr lang="en-US" dirty="0">
              <a:effectLst/>
            </a:endParaRPr>
          </a:p>
          <a:p>
            <a:r>
              <a:rPr lang="en-US" sz="1200" kern="1200" dirty="0">
                <a:solidFill>
                  <a:schemeClr val="tx1"/>
                </a:solidFill>
                <a:effectLst/>
                <a:latin typeface="+mn-lt"/>
                <a:ea typeface="+mn-ea"/>
                <a:cs typeface="+mn-cs"/>
              </a:rPr>
              <a:t>Markov Property - at a given state, all pertinent data is supplied to predict the future states</a:t>
            </a:r>
            <a:r>
              <a:rPr lang="en-US" dirty="0">
                <a:effectLst/>
              </a:rPr>
              <a:t> </a:t>
            </a:r>
          </a:p>
          <a:p>
            <a:endParaRPr lang="en-US" dirty="0">
              <a:effectLst/>
            </a:endParaRPr>
          </a:p>
          <a:p>
            <a:r>
              <a:rPr lang="en-US" dirty="0">
                <a:effectLst/>
              </a:rPr>
              <a:t>Through observations (like audio waves, the word(s) preceding a word, the part of speech of a given word) we can infer states</a:t>
            </a:r>
            <a:endParaRPr lang="en-US" dirty="0"/>
          </a:p>
        </p:txBody>
      </p:sp>
      <p:sp>
        <p:nvSpPr>
          <p:cNvPr id="4" name="Slide Number Placeholder 3"/>
          <p:cNvSpPr>
            <a:spLocks noGrp="1"/>
          </p:cNvSpPr>
          <p:nvPr>
            <p:ph type="sldNum" sz="quarter" idx="5"/>
          </p:nvPr>
        </p:nvSpPr>
        <p:spPr/>
        <p:txBody>
          <a:bodyPr/>
          <a:lstStyle/>
          <a:p>
            <a:fld id="{34BFE08F-DB8E-AA4D-815B-921E670C7DA8}" type="slidenum">
              <a:rPr lang="en-US" smtClean="0"/>
              <a:t>14</a:t>
            </a:fld>
            <a:endParaRPr lang="en-US"/>
          </a:p>
        </p:txBody>
      </p:sp>
    </p:spTree>
    <p:extLst>
      <p:ext uri="{BB962C8B-B14F-4D97-AF65-F5344CB8AC3E}">
        <p14:creationId xmlns:p14="http://schemas.microsoft.com/office/powerpoint/2010/main" val="3862639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History-based model: Every word depends on all the preceding words --- That’s a ton of parameters!!! Lots of conditional probabilities to compute and does not scale well</a:t>
            </a:r>
          </a:p>
          <a:p>
            <a:endParaRPr lang="en-US" dirty="0"/>
          </a:p>
          <a:p>
            <a:r>
              <a:rPr lang="en-US" dirty="0"/>
              <a:t>First-order HMM (sometimes referred to as a bigram HMM): satisfies </a:t>
            </a:r>
            <a:r>
              <a:rPr lang="en-US" dirty="0" err="1"/>
              <a:t>markov</a:t>
            </a:r>
            <a:r>
              <a:rPr lang="en-US" dirty="0"/>
              <a:t> property: probability of next state solely depends on previous state</a:t>
            </a:r>
          </a:p>
          <a:p>
            <a:r>
              <a:rPr lang="en-US" dirty="0"/>
              <a:t> - problem with this? Realistically, it’s insufficient to only consider the preceding word…it’s difficult to truly capture context</a:t>
            </a:r>
          </a:p>
          <a:p>
            <a:endParaRPr lang="en-US" dirty="0"/>
          </a:p>
          <a:p>
            <a:r>
              <a:rPr lang="en-US" dirty="0" err="1"/>
              <a:t>Mth</a:t>
            </a:r>
            <a:r>
              <a:rPr lang="en-US" dirty="0"/>
              <a:t>-order HMM: take the m preceding words into account</a:t>
            </a:r>
          </a:p>
        </p:txBody>
      </p:sp>
      <p:sp>
        <p:nvSpPr>
          <p:cNvPr id="4" name="Slide Number Placeholder 3"/>
          <p:cNvSpPr>
            <a:spLocks noGrp="1"/>
          </p:cNvSpPr>
          <p:nvPr>
            <p:ph type="sldNum" sz="quarter" idx="5"/>
          </p:nvPr>
        </p:nvSpPr>
        <p:spPr/>
        <p:txBody>
          <a:bodyPr/>
          <a:lstStyle/>
          <a:p>
            <a:fld id="{34BFE08F-DB8E-AA4D-815B-921E670C7DA8}" type="slidenum">
              <a:rPr lang="en-US" smtClean="0"/>
              <a:t>15</a:t>
            </a:fld>
            <a:endParaRPr lang="en-US"/>
          </a:p>
        </p:txBody>
      </p:sp>
    </p:spTree>
    <p:extLst>
      <p:ext uri="{BB962C8B-B14F-4D97-AF65-F5344CB8AC3E}">
        <p14:creationId xmlns:p14="http://schemas.microsoft.com/office/powerpoint/2010/main" val="222186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space is the current word we are trying to translate</a:t>
            </a:r>
          </a:p>
          <a:p>
            <a:r>
              <a:rPr lang="en-US" dirty="0"/>
              <a:t>Emission – the corresponding Spanish word</a:t>
            </a:r>
          </a:p>
          <a:p>
            <a:endParaRPr lang="en-US" dirty="0"/>
          </a:p>
          <a:p>
            <a:r>
              <a:rPr lang="en-US" dirty="0"/>
              <a:t>Differences – need to be sensitive to what is actually present on the English side (Is this truly an HMM – is state truly hidden??) and needs to remember context of current word</a:t>
            </a:r>
          </a:p>
          <a:p>
            <a:endParaRPr lang="en-US" dirty="0"/>
          </a:p>
          <a:p>
            <a:r>
              <a:rPr lang="en-US" dirty="0"/>
              <a:t>How do we keep track of context with HMM?</a:t>
            </a:r>
          </a:p>
          <a:p>
            <a:r>
              <a:rPr lang="en-US" dirty="0"/>
              <a:t>	- this type of HMM is more complicated</a:t>
            </a:r>
          </a:p>
          <a:p>
            <a:r>
              <a:rPr lang="en-US" dirty="0"/>
              <a:t>	- Probably use an </a:t>
            </a:r>
            <a:r>
              <a:rPr lang="en-US" dirty="0" err="1"/>
              <a:t>mth</a:t>
            </a:r>
            <a:r>
              <a:rPr lang="en-US" dirty="0"/>
              <a:t>-ordered HMM</a:t>
            </a:r>
          </a:p>
          <a:p>
            <a:r>
              <a:rPr lang="en-US" dirty="0"/>
              <a:t>	- Probably have a POS-tagger to help with translation for disambiguation</a:t>
            </a:r>
          </a:p>
        </p:txBody>
      </p:sp>
      <p:sp>
        <p:nvSpPr>
          <p:cNvPr id="4" name="Slide Number Placeholder 3"/>
          <p:cNvSpPr>
            <a:spLocks noGrp="1"/>
          </p:cNvSpPr>
          <p:nvPr>
            <p:ph type="sldNum" sz="quarter" idx="5"/>
          </p:nvPr>
        </p:nvSpPr>
        <p:spPr/>
        <p:txBody>
          <a:bodyPr/>
          <a:lstStyle/>
          <a:p>
            <a:fld id="{34BFE08F-DB8E-AA4D-815B-921E670C7DA8}" type="slidenum">
              <a:rPr lang="en-US" smtClean="0"/>
              <a:t>16</a:t>
            </a:fld>
            <a:endParaRPr lang="en-US"/>
          </a:p>
        </p:txBody>
      </p:sp>
    </p:spTree>
    <p:extLst>
      <p:ext uri="{BB962C8B-B14F-4D97-AF65-F5344CB8AC3E}">
        <p14:creationId xmlns:p14="http://schemas.microsoft.com/office/powerpoint/2010/main" val="1065468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Similarity – algorithm to determine how similar documents are</a:t>
            </a:r>
          </a:p>
          <a:p>
            <a:endParaRPr lang="en-US" dirty="0"/>
          </a:p>
          <a:p>
            <a:r>
              <a:rPr lang="en-US" dirty="0"/>
              <a:t>OCR - </a:t>
            </a:r>
            <a:r>
              <a:rPr lang="en-US" sz="1200" kern="1200" dirty="0">
                <a:solidFill>
                  <a:schemeClr val="tx1"/>
                </a:solidFill>
                <a:effectLst/>
                <a:latin typeface="+mn-lt"/>
                <a:ea typeface="+mn-ea"/>
                <a:cs typeface="+mn-cs"/>
              </a:rPr>
              <a:t>ABBYY FineReader OCR allows businesses to convert documents in just about any format into data that can be easily analyzed and manipulated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Speech Recognition – Google Assistant, Siri, Cortana – allows for humans to interact with computers (Google analogy of humans trying to communicate with each other by writing messages to each other)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NLG - Natural Language Generation is the process of consuming data, interpreting that data, and producing an unbiased summary of the data in human-understandable language</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34BFE08F-DB8E-AA4D-815B-921E670C7DA8}" type="slidenum">
              <a:rPr lang="en-US" smtClean="0"/>
              <a:t>17</a:t>
            </a:fld>
            <a:endParaRPr lang="en-US"/>
          </a:p>
        </p:txBody>
      </p:sp>
    </p:spTree>
    <p:extLst>
      <p:ext uri="{BB962C8B-B14F-4D97-AF65-F5344CB8AC3E}">
        <p14:creationId xmlns:p14="http://schemas.microsoft.com/office/powerpoint/2010/main" val="296435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goal of Natural Language Processing, as stated during the 2017 Lecture Video entitled “Advanced Topics NLP”,  (I think Adam Lopez??)</a:t>
            </a:r>
            <a:endParaRPr lang="en-US" dirty="0"/>
          </a:p>
        </p:txBody>
      </p:sp>
      <p:sp>
        <p:nvSpPr>
          <p:cNvPr id="4" name="Slide Number Placeholder 3"/>
          <p:cNvSpPr>
            <a:spLocks noGrp="1"/>
          </p:cNvSpPr>
          <p:nvPr>
            <p:ph type="sldNum" sz="quarter" idx="5"/>
          </p:nvPr>
        </p:nvSpPr>
        <p:spPr/>
        <p:txBody>
          <a:bodyPr/>
          <a:lstStyle/>
          <a:p>
            <a:fld id="{34BFE08F-DB8E-AA4D-815B-921E670C7DA8}" type="slidenum">
              <a:rPr lang="en-US" smtClean="0"/>
              <a:t>3</a:t>
            </a:fld>
            <a:endParaRPr lang="en-US"/>
          </a:p>
        </p:txBody>
      </p:sp>
    </p:spTree>
    <p:extLst>
      <p:ext uri="{BB962C8B-B14F-4D97-AF65-F5344CB8AC3E}">
        <p14:creationId xmlns:p14="http://schemas.microsoft.com/office/powerpoint/2010/main" val="4702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holding the ax?</a:t>
            </a:r>
          </a:p>
          <a:p>
            <a:endParaRPr lang="en-US" dirty="0"/>
          </a:p>
          <a:p>
            <a:r>
              <a:rPr lang="en-US" dirty="0"/>
              <a:t>How do we determine the answer of this question?</a:t>
            </a:r>
          </a:p>
          <a:p>
            <a:endParaRPr lang="en-US" dirty="0"/>
          </a:p>
          <a:p>
            <a:r>
              <a:rPr lang="en-US" dirty="0"/>
              <a:t>Context is key in understanding the meaning of the sentence</a:t>
            </a:r>
          </a:p>
        </p:txBody>
      </p:sp>
      <p:sp>
        <p:nvSpPr>
          <p:cNvPr id="4" name="Slide Number Placeholder 3"/>
          <p:cNvSpPr>
            <a:spLocks noGrp="1"/>
          </p:cNvSpPr>
          <p:nvPr>
            <p:ph type="sldNum" sz="quarter" idx="5"/>
          </p:nvPr>
        </p:nvSpPr>
        <p:spPr/>
        <p:txBody>
          <a:bodyPr/>
          <a:lstStyle/>
          <a:p>
            <a:fld id="{34BFE08F-DB8E-AA4D-815B-921E670C7DA8}" type="slidenum">
              <a:rPr lang="en-US" smtClean="0"/>
              <a:t>5</a:t>
            </a:fld>
            <a:endParaRPr lang="en-US"/>
          </a:p>
        </p:txBody>
      </p:sp>
    </p:spTree>
    <p:extLst>
      <p:ext uri="{BB962C8B-B14F-4D97-AF65-F5344CB8AC3E}">
        <p14:creationId xmlns:p14="http://schemas.microsoft.com/office/powerpoint/2010/main" val="734358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Words that have same pronunciation – hard to capture the semantics (meaning of words)</a:t>
            </a:r>
          </a:p>
          <a:p>
            <a:endParaRPr lang="en-US" dirty="0"/>
          </a:p>
          <a:p>
            <a:r>
              <a:rPr lang="en-US" dirty="0"/>
              <a:t>By reading this, it’s easy to know that soul is not referring to sole (right foot), because we can see the spelling (and bottom of foot would make no sense)</a:t>
            </a:r>
          </a:p>
          <a:p>
            <a:r>
              <a:rPr lang="en-US" dirty="0"/>
              <a:t>Imagine if you simply heard this quote?</a:t>
            </a:r>
          </a:p>
          <a:p>
            <a:endParaRPr lang="en-US" dirty="0"/>
          </a:p>
          <a:p>
            <a:r>
              <a:rPr lang="en-US" dirty="0"/>
              <a:t>How do we determine the meaning of soul? How do we differentiate soul from sole?</a:t>
            </a:r>
          </a:p>
          <a:p>
            <a:endParaRPr lang="en-US" dirty="0"/>
          </a:p>
          <a:p>
            <a:r>
              <a:rPr lang="en-US" dirty="0"/>
              <a:t>Probabilistic approaches – given the surrounding words, how often does the bottom of foot occur?</a:t>
            </a:r>
          </a:p>
        </p:txBody>
      </p:sp>
      <p:sp>
        <p:nvSpPr>
          <p:cNvPr id="4" name="Slide Number Placeholder 3"/>
          <p:cNvSpPr>
            <a:spLocks noGrp="1"/>
          </p:cNvSpPr>
          <p:nvPr>
            <p:ph type="sldNum" sz="quarter" idx="5"/>
          </p:nvPr>
        </p:nvSpPr>
        <p:spPr/>
        <p:txBody>
          <a:bodyPr/>
          <a:lstStyle/>
          <a:p>
            <a:fld id="{34BFE08F-DB8E-AA4D-815B-921E670C7DA8}" type="slidenum">
              <a:rPr lang="en-US" smtClean="0"/>
              <a:t>6</a:t>
            </a:fld>
            <a:endParaRPr lang="en-US"/>
          </a:p>
        </p:txBody>
      </p:sp>
    </p:spTree>
    <p:extLst>
      <p:ext uri="{BB962C8B-B14F-4D97-AF65-F5344CB8AC3E}">
        <p14:creationId xmlns:p14="http://schemas.microsoft.com/office/powerpoint/2010/main" val="246918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in speech recognition and in understanding written language</a:t>
            </a:r>
          </a:p>
          <a:p>
            <a:r>
              <a:rPr lang="en-US" dirty="0"/>
              <a:t>	- solve this with POS tagging</a:t>
            </a:r>
          </a:p>
          <a:p>
            <a:endParaRPr lang="en-US" dirty="0"/>
          </a:p>
          <a:p>
            <a:r>
              <a:rPr lang="en-US" dirty="0"/>
              <a:t>How do we humans understand this language? We know context!! Context is a major factor in understanding language</a:t>
            </a:r>
          </a:p>
        </p:txBody>
      </p:sp>
      <p:sp>
        <p:nvSpPr>
          <p:cNvPr id="4" name="Slide Number Placeholder 3"/>
          <p:cNvSpPr>
            <a:spLocks noGrp="1"/>
          </p:cNvSpPr>
          <p:nvPr>
            <p:ph type="sldNum" sz="quarter" idx="5"/>
          </p:nvPr>
        </p:nvSpPr>
        <p:spPr/>
        <p:txBody>
          <a:bodyPr/>
          <a:lstStyle/>
          <a:p>
            <a:fld id="{34BFE08F-DB8E-AA4D-815B-921E670C7DA8}" type="slidenum">
              <a:rPr lang="en-US" smtClean="0"/>
              <a:t>7</a:t>
            </a:fld>
            <a:endParaRPr lang="en-US"/>
          </a:p>
        </p:txBody>
      </p:sp>
    </p:spTree>
    <p:extLst>
      <p:ext uri="{BB962C8B-B14F-4D97-AF65-F5344CB8AC3E}">
        <p14:creationId xmlns:p14="http://schemas.microsoft.com/office/powerpoint/2010/main" val="3813170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Walking in Russia with dictionary in hand and no body language is allowed – expressing meaningful phrases would be nearly impossible</a:t>
            </a:r>
          </a:p>
        </p:txBody>
      </p:sp>
      <p:sp>
        <p:nvSpPr>
          <p:cNvPr id="4" name="Slide Number Placeholder 3"/>
          <p:cNvSpPr>
            <a:spLocks noGrp="1"/>
          </p:cNvSpPr>
          <p:nvPr>
            <p:ph type="sldNum" sz="quarter" idx="5"/>
          </p:nvPr>
        </p:nvSpPr>
        <p:spPr/>
        <p:txBody>
          <a:bodyPr/>
          <a:lstStyle/>
          <a:p>
            <a:fld id="{34BFE08F-DB8E-AA4D-815B-921E670C7DA8}" type="slidenum">
              <a:rPr lang="en-US" smtClean="0"/>
              <a:t>8</a:t>
            </a:fld>
            <a:endParaRPr lang="en-US"/>
          </a:p>
        </p:txBody>
      </p:sp>
    </p:spTree>
    <p:extLst>
      <p:ext uri="{BB962C8B-B14F-4D97-AF65-F5344CB8AC3E}">
        <p14:creationId xmlns:p14="http://schemas.microsoft.com/office/powerpoint/2010/main" val="419712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Noam Chomsky – linguist back in the mid 20</a:t>
            </a:r>
            <a:r>
              <a:rPr lang="en-US" baseline="30000" dirty="0"/>
              <a:t>th</a:t>
            </a:r>
            <a:r>
              <a:rPr lang="en-US" dirty="0"/>
              <a:t> century</a:t>
            </a:r>
          </a:p>
          <a:p>
            <a:r>
              <a:rPr lang="en-US" dirty="0"/>
              <a:t>Frontiers in Psychology journal explains the idea of Universal Grammar</a:t>
            </a:r>
          </a:p>
          <a:p>
            <a:r>
              <a:rPr lang="en-US" dirty="0"/>
              <a:t>Chomsky published Syntactic Structures which explains that every language has a set of rules (grammars) and that through these rules there is an infinite amount of sentences to express.</a:t>
            </a:r>
          </a:p>
          <a:p>
            <a:r>
              <a:rPr lang="en-US" dirty="0"/>
              <a:t>This idea that understanding the grammars (rules) was the key to unlocking the human language led people to focus on the syntax of languages to derive semantics</a:t>
            </a:r>
          </a:p>
          <a:p>
            <a:endParaRPr lang="en-US" dirty="0"/>
          </a:p>
          <a:p>
            <a:r>
              <a:rPr lang="en-US" dirty="0"/>
              <a:t>Boise State professor – simple mathematical proof that confirms this idea of grammar allows for infinite expressible sentences</a:t>
            </a:r>
          </a:p>
        </p:txBody>
      </p:sp>
      <p:sp>
        <p:nvSpPr>
          <p:cNvPr id="4" name="Slide Number Placeholder 3"/>
          <p:cNvSpPr>
            <a:spLocks noGrp="1"/>
          </p:cNvSpPr>
          <p:nvPr>
            <p:ph type="sldNum" sz="quarter" idx="5"/>
          </p:nvPr>
        </p:nvSpPr>
        <p:spPr/>
        <p:txBody>
          <a:bodyPr/>
          <a:lstStyle/>
          <a:p>
            <a:fld id="{34BFE08F-DB8E-AA4D-815B-921E670C7DA8}" type="slidenum">
              <a:rPr lang="en-US" smtClean="0"/>
              <a:t>9</a:t>
            </a:fld>
            <a:endParaRPr lang="en-US"/>
          </a:p>
        </p:txBody>
      </p:sp>
    </p:spTree>
    <p:extLst>
      <p:ext uri="{BB962C8B-B14F-4D97-AF65-F5344CB8AC3E}">
        <p14:creationId xmlns:p14="http://schemas.microsoft.com/office/powerpoint/2010/main" val="371338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example of a rule-based approach would be a context-free grammar. In a context-free grammar there is a start symbol, productions, nonterminating symbols, and terminating symbols. The productions are the rules that specify how to parse nonterminating symbols to eventually get to terminating symbols.</a:t>
            </a:r>
            <a:r>
              <a:rPr lang="en-US" dirty="0">
                <a:effectLst/>
              </a:rPr>
              <a:t> </a:t>
            </a:r>
          </a:p>
          <a:p>
            <a:endParaRPr lang="en-US" dirty="0">
              <a:effectLst/>
            </a:endParaRPr>
          </a:p>
          <a:p>
            <a:r>
              <a:rPr lang="en-US" sz="1200" kern="1200" dirty="0">
                <a:solidFill>
                  <a:schemeClr val="tx1"/>
                </a:solidFill>
                <a:effectLst/>
                <a:latin typeface="+mn-lt"/>
                <a:ea typeface="+mn-ea"/>
                <a:cs typeface="+mn-cs"/>
              </a:rPr>
              <a:t>The popularity of this approach is most likely due to the fact that, since there wasn’t much computing power (well at least not enough required to perform machine learning algorithms)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Lack of statistical techniques</a:t>
            </a:r>
            <a:endParaRPr lang="en-US" dirty="0"/>
          </a:p>
        </p:txBody>
      </p:sp>
      <p:sp>
        <p:nvSpPr>
          <p:cNvPr id="4" name="Slide Number Placeholder 3"/>
          <p:cNvSpPr>
            <a:spLocks noGrp="1"/>
          </p:cNvSpPr>
          <p:nvPr>
            <p:ph type="sldNum" sz="quarter" idx="5"/>
          </p:nvPr>
        </p:nvSpPr>
        <p:spPr/>
        <p:txBody>
          <a:bodyPr/>
          <a:lstStyle/>
          <a:p>
            <a:fld id="{34BFE08F-DB8E-AA4D-815B-921E670C7DA8}" type="slidenum">
              <a:rPr lang="en-US" smtClean="0"/>
              <a:t>10</a:t>
            </a:fld>
            <a:endParaRPr lang="en-US"/>
          </a:p>
        </p:txBody>
      </p:sp>
    </p:spTree>
    <p:extLst>
      <p:ext uri="{BB962C8B-B14F-4D97-AF65-F5344CB8AC3E}">
        <p14:creationId xmlns:p14="http://schemas.microsoft.com/office/powerpoint/2010/main" val="202639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systems the ability to automatically learn and improve from experience without being explicitly programmed.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Machine learning focuses on the development of computer programs that can access data and use it learn for themselves.” </a:t>
            </a:r>
            <a:endParaRPr lang="en-US" dirty="0"/>
          </a:p>
        </p:txBody>
      </p:sp>
      <p:sp>
        <p:nvSpPr>
          <p:cNvPr id="4" name="Slide Number Placeholder 3"/>
          <p:cNvSpPr>
            <a:spLocks noGrp="1"/>
          </p:cNvSpPr>
          <p:nvPr>
            <p:ph type="sldNum" sz="quarter" idx="5"/>
          </p:nvPr>
        </p:nvSpPr>
        <p:spPr/>
        <p:txBody>
          <a:bodyPr/>
          <a:lstStyle/>
          <a:p>
            <a:fld id="{34BFE08F-DB8E-AA4D-815B-921E670C7DA8}" type="slidenum">
              <a:rPr lang="en-US" smtClean="0"/>
              <a:t>11</a:t>
            </a:fld>
            <a:endParaRPr lang="en-US"/>
          </a:p>
        </p:txBody>
      </p:sp>
    </p:spTree>
    <p:extLst>
      <p:ext uri="{BB962C8B-B14F-4D97-AF65-F5344CB8AC3E}">
        <p14:creationId xmlns:p14="http://schemas.microsoft.com/office/powerpoint/2010/main" val="2283856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11/27/18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11/27/18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11/27/18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11/27/18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11/27/18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11/27/18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11/27/18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5DD1-F37A-E848-AF99-54550AD40338}"/>
              </a:ext>
            </a:extLst>
          </p:cNvPr>
          <p:cNvSpPr>
            <a:spLocks noGrp="1"/>
          </p:cNvSpPr>
          <p:nvPr>
            <p:ph type="ctrTitle"/>
          </p:nvPr>
        </p:nvSpPr>
        <p:spPr/>
        <p:txBody>
          <a:bodyPr/>
          <a:lstStyle/>
          <a:p>
            <a:r>
              <a:rPr lang="en-US" dirty="0"/>
              <a:t>Natural Language Processing</a:t>
            </a:r>
          </a:p>
        </p:txBody>
      </p:sp>
      <p:sp>
        <p:nvSpPr>
          <p:cNvPr id="3" name="Subtitle 2">
            <a:extLst>
              <a:ext uri="{FF2B5EF4-FFF2-40B4-BE49-F238E27FC236}">
                <a16:creationId xmlns:a16="http://schemas.microsoft.com/office/drawing/2014/main" id="{7821BA6D-F930-0F47-B20D-70344C3E8472}"/>
              </a:ext>
            </a:extLst>
          </p:cNvPr>
          <p:cNvSpPr>
            <a:spLocks noGrp="1"/>
          </p:cNvSpPr>
          <p:nvPr>
            <p:ph type="subTitle" idx="1"/>
          </p:nvPr>
        </p:nvSpPr>
        <p:spPr/>
        <p:txBody>
          <a:bodyPr/>
          <a:lstStyle/>
          <a:p>
            <a:r>
              <a:rPr lang="en-US" dirty="0"/>
              <a:t>Chris O’Neill</a:t>
            </a:r>
          </a:p>
        </p:txBody>
      </p:sp>
    </p:spTree>
    <p:extLst>
      <p:ext uri="{BB962C8B-B14F-4D97-AF65-F5344CB8AC3E}">
        <p14:creationId xmlns:p14="http://schemas.microsoft.com/office/powerpoint/2010/main" val="10544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6F7C-2443-9143-B788-2FCF5FE24C9F}"/>
              </a:ext>
            </a:extLst>
          </p:cNvPr>
          <p:cNvSpPr>
            <a:spLocks noGrp="1"/>
          </p:cNvSpPr>
          <p:nvPr>
            <p:ph type="title"/>
          </p:nvPr>
        </p:nvSpPr>
        <p:spPr/>
        <p:txBody>
          <a:bodyPr/>
          <a:lstStyle/>
          <a:p>
            <a:r>
              <a:rPr lang="en-US" dirty="0"/>
              <a:t>Rule-based NLP</a:t>
            </a:r>
          </a:p>
        </p:txBody>
      </p:sp>
      <p:sp>
        <p:nvSpPr>
          <p:cNvPr id="3" name="Content Placeholder 2">
            <a:extLst>
              <a:ext uri="{FF2B5EF4-FFF2-40B4-BE49-F238E27FC236}">
                <a16:creationId xmlns:a16="http://schemas.microsoft.com/office/drawing/2014/main" id="{25FBC035-0427-FA4D-9DCA-7C784ED484F1}"/>
              </a:ext>
            </a:extLst>
          </p:cNvPr>
          <p:cNvSpPr>
            <a:spLocks noGrp="1"/>
          </p:cNvSpPr>
          <p:nvPr>
            <p:ph type="body" idx="1"/>
          </p:nvPr>
        </p:nvSpPr>
        <p:spPr/>
        <p:txBody>
          <a:bodyPr/>
          <a:lstStyle/>
          <a:p>
            <a:r>
              <a:rPr lang="en-US" dirty="0"/>
              <a:t>What is it?</a:t>
            </a:r>
          </a:p>
        </p:txBody>
      </p:sp>
      <p:sp>
        <p:nvSpPr>
          <p:cNvPr id="7" name="Text Placeholder 6">
            <a:extLst>
              <a:ext uri="{FF2B5EF4-FFF2-40B4-BE49-F238E27FC236}">
                <a16:creationId xmlns:a16="http://schemas.microsoft.com/office/drawing/2014/main" id="{DD54806A-F5DB-D742-A2DA-C11A2E162EB4}"/>
              </a:ext>
            </a:extLst>
          </p:cNvPr>
          <p:cNvSpPr>
            <a:spLocks noGrp="1"/>
          </p:cNvSpPr>
          <p:nvPr>
            <p:ph type="body" sz="half" idx="15"/>
          </p:nvPr>
        </p:nvSpPr>
        <p:spPr/>
        <p:txBody>
          <a:bodyPr/>
          <a:lstStyle/>
          <a:p>
            <a:r>
              <a:rPr lang="en-US" dirty="0"/>
              <a:t>Hand-crafted rules</a:t>
            </a:r>
          </a:p>
          <a:p>
            <a:r>
              <a:rPr lang="en-US" dirty="0"/>
              <a:t>Linguists sit in a room and think of all possible rules associated with a language</a:t>
            </a:r>
          </a:p>
          <a:p>
            <a:r>
              <a:rPr lang="en-US" dirty="0"/>
              <a:t>Example: Context-Free Grammar</a:t>
            </a:r>
          </a:p>
        </p:txBody>
      </p:sp>
      <p:sp>
        <p:nvSpPr>
          <p:cNvPr id="5" name="Text Placeholder 4">
            <a:extLst>
              <a:ext uri="{FF2B5EF4-FFF2-40B4-BE49-F238E27FC236}">
                <a16:creationId xmlns:a16="http://schemas.microsoft.com/office/drawing/2014/main" id="{A02DA6F8-503D-934F-857D-D05E77AFB0C2}"/>
              </a:ext>
            </a:extLst>
          </p:cNvPr>
          <p:cNvSpPr>
            <a:spLocks noGrp="1"/>
          </p:cNvSpPr>
          <p:nvPr>
            <p:ph type="body" sz="quarter" idx="3"/>
          </p:nvPr>
        </p:nvSpPr>
        <p:spPr/>
        <p:txBody>
          <a:bodyPr/>
          <a:lstStyle/>
          <a:p>
            <a:r>
              <a:rPr lang="en-US" dirty="0"/>
              <a:t>Pros</a:t>
            </a:r>
          </a:p>
        </p:txBody>
      </p:sp>
      <p:sp>
        <p:nvSpPr>
          <p:cNvPr id="8" name="Text Placeholder 7">
            <a:extLst>
              <a:ext uri="{FF2B5EF4-FFF2-40B4-BE49-F238E27FC236}">
                <a16:creationId xmlns:a16="http://schemas.microsoft.com/office/drawing/2014/main" id="{79BA17FB-39C4-1846-B334-E81DA2E3804F}"/>
              </a:ext>
            </a:extLst>
          </p:cNvPr>
          <p:cNvSpPr>
            <a:spLocks noGrp="1"/>
          </p:cNvSpPr>
          <p:nvPr>
            <p:ph type="body" sz="half" idx="16"/>
          </p:nvPr>
        </p:nvSpPr>
        <p:spPr/>
        <p:txBody>
          <a:bodyPr/>
          <a:lstStyle/>
          <a:p>
            <a:r>
              <a:rPr lang="en-US" dirty="0"/>
              <a:t>There is minimal training required for the AI agent to function</a:t>
            </a:r>
          </a:p>
          <a:p>
            <a:r>
              <a:rPr lang="en-US" dirty="0"/>
              <a:t>Not much else</a:t>
            </a:r>
          </a:p>
        </p:txBody>
      </p:sp>
      <p:sp>
        <p:nvSpPr>
          <p:cNvPr id="6" name="Text Placeholder 5">
            <a:extLst>
              <a:ext uri="{FF2B5EF4-FFF2-40B4-BE49-F238E27FC236}">
                <a16:creationId xmlns:a16="http://schemas.microsoft.com/office/drawing/2014/main" id="{4BDFF41D-6736-B34F-961F-54CE8A1DBC71}"/>
              </a:ext>
            </a:extLst>
          </p:cNvPr>
          <p:cNvSpPr>
            <a:spLocks noGrp="1"/>
          </p:cNvSpPr>
          <p:nvPr>
            <p:ph type="body" sz="quarter" idx="13"/>
          </p:nvPr>
        </p:nvSpPr>
        <p:spPr/>
        <p:txBody>
          <a:bodyPr/>
          <a:lstStyle/>
          <a:p>
            <a:r>
              <a:rPr lang="en-US" dirty="0"/>
              <a:t>Cons</a:t>
            </a:r>
          </a:p>
        </p:txBody>
      </p:sp>
      <p:sp>
        <p:nvSpPr>
          <p:cNvPr id="9" name="Text Placeholder 8">
            <a:extLst>
              <a:ext uri="{FF2B5EF4-FFF2-40B4-BE49-F238E27FC236}">
                <a16:creationId xmlns:a16="http://schemas.microsoft.com/office/drawing/2014/main" id="{E5F8E7B9-B53C-9042-8CA5-BF6F6748331F}"/>
              </a:ext>
            </a:extLst>
          </p:cNvPr>
          <p:cNvSpPr>
            <a:spLocks noGrp="1"/>
          </p:cNvSpPr>
          <p:nvPr>
            <p:ph type="body" sz="half" idx="17"/>
          </p:nvPr>
        </p:nvSpPr>
        <p:spPr/>
        <p:txBody>
          <a:bodyPr/>
          <a:lstStyle/>
          <a:p>
            <a:r>
              <a:rPr lang="en-US" dirty="0"/>
              <a:t>Development is dependent on linguists forming rules</a:t>
            </a:r>
          </a:p>
          <a:p>
            <a:r>
              <a:rPr lang="en-US" dirty="0"/>
              <a:t>Not robust – there are many exceptions to rules in languages</a:t>
            </a:r>
          </a:p>
          <a:p>
            <a:r>
              <a:rPr lang="en-US" dirty="0"/>
              <a:t>High maintenance</a:t>
            </a:r>
          </a:p>
        </p:txBody>
      </p:sp>
    </p:spTree>
    <p:extLst>
      <p:ext uri="{BB962C8B-B14F-4D97-AF65-F5344CB8AC3E}">
        <p14:creationId xmlns:p14="http://schemas.microsoft.com/office/powerpoint/2010/main" val="469700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0">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7" name="Rectangle 12">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F35C0F59-71D0-3749-8A7C-A00F7033F84A}"/>
              </a:ext>
            </a:extLst>
          </p:cNvPr>
          <p:cNvSpPr>
            <a:spLocks noGrp="1"/>
          </p:cNvSpPr>
          <p:nvPr>
            <p:ph type="title"/>
          </p:nvPr>
        </p:nvSpPr>
        <p:spPr>
          <a:xfrm>
            <a:off x="685799" y="764373"/>
            <a:ext cx="3977639" cy="1600200"/>
          </a:xfrm>
        </p:spPr>
        <p:txBody>
          <a:bodyPr vert="horz" lIns="91440" tIns="45720" rIns="91440" bIns="45720" rtlCol="0" anchor="b">
            <a:normAutofit/>
          </a:bodyPr>
          <a:lstStyle/>
          <a:p>
            <a:pPr algn="l"/>
            <a:r>
              <a:rPr lang="en-US" sz="3200" kern="1200" cap="all" baseline="0">
                <a:solidFill>
                  <a:schemeClr val="tx1"/>
                </a:solidFill>
                <a:latin typeface="+mj-lt"/>
                <a:ea typeface="+mj-ea"/>
                <a:cs typeface="+mj-cs"/>
              </a:rPr>
              <a:t>Statistical NLP</a:t>
            </a:r>
          </a:p>
        </p:txBody>
      </p:sp>
      <p:sp>
        <p:nvSpPr>
          <p:cNvPr id="3" name="Content Placeholder 2">
            <a:extLst>
              <a:ext uri="{FF2B5EF4-FFF2-40B4-BE49-F238E27FC236}">
                <a16:creationId xmlns:a16="http://schemas.microsoft.com/office/drawing/2014/main" id="{87A869AF-BC73-584F-9962-1A927390CCDD}"/>
              </a:ext>
            </a:extLst>
          </p:cNvPr>
          <p:cNvSpPr>
            <a:spLocks noGrp="1"/>
          </p:cNvSpPr>
          <p:nvPr>
            <p:ph sz="half" idx="1"/>
          </p:nvPr>
        </p:nvSpPr>
        <p:spPr>
          <a:xfrm>
            <a:off x="685800" y="2364573"/>
            <a:ext cx="3977639" cy="3854112"/>
          </a:xfrm>
        </p:spPr>
        <p:txBody>
          <a:bodyPr vert="horz" lIns="91440" tIns="45720" rIns="91440" bIns="45720" rtlCol="0">
            <a:normAutofit/>
          </a:bodyPr>
          <a:lstStyle/>
          <a:p>
            <a:r>
              <a:rPr lang="en-US" sz="1600"/>
              <a:t>Statistical revolution in 80s/90s</a:t>
            </a:r>
          </a:p>
          <a:p>
            <a:r>
              <a:rPr lang="en-US" sz="1600"/>
              <a:t>Machine Learning</a:t>
            </a:r>
          </a:p>
        </p:txBody>
      </p:sp>
      <p:pic>
        <p:nvPicPr>
          <p:cNvPr id="6" name="Content Placeholder 5" descr="A picture containing animal&#10;&#10;Description automatically generated">
            <a:extLst>
              <a:ext uri="{FF2B5EF4-FFF2-40B4-BE49-F238E27FC236}">
                <a16:creationId xmlns:a16="http://schemas.microsoft.com/office/drawing/2014/main" id="{645EC08A-C323-7949-97DC-A9230DEEE8D0}"/>
              </a:ext>
            </a:extLst>
          </p:cNvPr>
          <p:cNvPicPr>
            <a:picLocks noGrp="1" noChangeAspect="1"/>
          </p:cNvPicPr>
          <p:nvPr>
            <p:ph sz="half" idx="2"/>
          </p:nvPr>
        </p:nvPicPr>
        <p:blipFill>
          <a:blip r:embed="rId4"/>
          <a:stretch>
            <a:fillRect/>
          </a:stretch>
        </p:blipFill>
        <p:spPr>
          <a:xfrm>
            <a:off x="4972699" y="2094036"/>
            <a:ext cx="6533501" cy="2776737"/>
          </a:xfrm>
          <a:prstGeom prst="rect">
            <a:avLst/>
          </a:prstGeom>
        </p:spPr>
      </p:pic>
    </p:spTree>
    <p:extLst>
      <p:ext uri="{BB962C8B-B14F-4D97-AF65-F5344CB8AC3E}">
        <p14:creationId xmlns:p14="http://schemas.microsoft.com/office/powerpoint/2010/main" val="186606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C2D0DB6-8733-4D40-AB4D-956E7D108D9B}"/>
              </a:ext>
            </a:extLst>
          </p:cNvPr>
          <p:cNvSpPr>
            <a:spLocks noGrp="1"/>
          </p:cNvSpPr>
          <p:nvPr>
            <p:ph type="title"/>
          </p:nvPr>
        </p:nvSpPr>
        <p:spPr/>
        <p:txBody>
          <a:bodyPr/>
          <a:lstStyle/>
          <a:p>
            <a:r>
              <a:rPr lang="en-US" dirty="0"/>
              <a:t>Statistical NLP</a:t>
            </a:r>
          </a:p>
        </p:txBody>
      </p:sp>
      <p:sp>
        <p:nvSpPr>
          <p:cNvPr id="12" name="Text Placeholder 11">
            <a:extLst>
              <a:ext uri="{FF2B5EF4-FFF2-40B4-BE49-F238E27FC236}">
                <a16:creationId xmlns:a16="http://schemas.microsoft.com/office/drawing/2014/main" id="{BB265527-4E35-CD4F-8B6A-D9074EC97D84}"/>
              </a:ext>
            </a:extLst>
          </p:cNvPr>
          <p:cNvSpPr>
            <a:spLocks noGrp="1"/>
          </p:cNvSpPr>
          <p:nvPr>
            <p:ph type="body" idx="1"/>
          </p:nvPr>
        </p:nvSpPr>
        <p:spPr/>
        <p:txBody>
          <a:bodyPr/>
          <a:lstStyle/>
          <a:p>
            <a:r>
              <a:rPr lang="en-US" dirty="0"/>
              <a:t>What’s required</a:t>
            </a:r>
          </a:p>
        </p:txBody>
      </p:sp>
      <p:sp>
        <p:nvSpPr>
          <p:cNvPr id="3" name="Text Placeholder 2">
            <a:extLst>
              <a:ext uri="{FF2B5EF4-FFF2-40B4-BE49-F238E27FC236}">
                <a16:creationId xmlns:a16="http://schemas.microsoft.com/office/drawing/2014/main" id="{9F0AB51E-542D-9C44-B5A3-D92784C3FE37}"/>
              </a:ext>
            </a:extLst>
          </p:cNvPr>
          <p:cNvSpPr>
            <a:spLocks noGrp="1"/>
          </p:cNvSpPr>
          <p:nvPr>
            <p:ph sz="half" idx="2"/>
          </p:nvPr>
        </p:nvSpPr>
        <p:spPr/>
        <p:txBody>
          <a:bodyPr/>
          <a:lstStyle/>
          <a:p>
            <a:r>
              <a:rPr lang="en-US" dirty="0"/>
              <a:t>Computer</a:t>
            </a:r>
          </a:p>
          <a:p>
            <a:r>
              <a:rPr lang="en-US" dirty="0"/>
              <a:t>Corpora</a:t>
            </a:r>
          </a:p>
          <a:p>
            <a:r>
              <a:rPr lang="en-US" dirty="0"/>
              <a:t>Software</a:t>
            </a:r>
          </a:p>
        </p:txBody>
      </p:sp>
      <p:sp>
        <p:nvSpPr>
          <p:cNvPr id="13" name="Text Placeholder 12">
            <a:extLst>
              <a:ext uri="{FF2B5EF4-FFF2-40B4-BE49-F238E27FC236}">
                <a16:creationId xmlns:a16="http://schemas.microsoft.com/office/drawing/2014/main" id="{152E5E51-915F-E547-ADCA-24717065D12F}"/>
              </a:ext>
            </a:extLst>
          </p:cNvPr>
          <p:cNvSpPr>
            <a:spLocks noGrp="1"/>
          </p:cNvSpPr>
          <p:nvPr>
            <p:ph type="body" sz="quarter" idx="3"/>
          </p:nvPr>
        </p:nvSpPr>
        <p:spPr/>
        <p:txBody>
          <a:bodyPr/>
          <a:lstStyle/>
          <a:p>
            <a:r>
              <a:rPr lang="en-US" dirty="0"/>
              <a:t>Main tasks</a:t>
            </a:r>
          </a:p>
        </p:txBody>
      </p:sp>
      <p:sp>
        <p:nvSpPr>
          <p:cNvPr id="14" name="Content Placeholder 13">
            <a:extLst>
              <a:ext uri="{FF2B5EF4-FFF2-40B4-BE49-F238E27FC236}">
                <a16:creationId xmlns:a16="http://schemas.microsoft.com/office/drawing/2014/main" id="{20CCA7E7-05DB-4741-9EE1-6725CB9BDAA7}"/>
              </a:ext>
            </a:extLst>
          </p:cNvPr>
          <p:cNvSpPr>
            <a:spLocks noGrp="1"/>
          </p:cNvSpPr>
          <p:nvPr>
            <p:ph sz="quarter" idx="4"/>
          </p:nvPr>
        </p:nvSpPr>
        <p:spPr/>
        <p:txBody>
          <a:bodyPr/>
          <a:lstStyle/>
          <a:p>
            <a:r>
              <a:rPr lang="en-US" dirty="0"/>
              <a:t>Tokenize</a:t>
            </a:r>
          </a:p>
          <a:p>
            <a:r>
              <a:rPr lang="en-US" dirty="0"/>
              <a:t>Analyze</a:t>
            </a:r>
          </a:p>
          <a:p>
            <a:r>
              <a:rPr lang="en-US" dirty="0"/>
              <a:t>Interpret the data</a:t>
            </a:r>
          </a:p>
        </p:txBody>
      </p:sp>
    </p:spTree>
    <p:extLst>
      <p:ext uri="{BB962C8B-B14F-4D97-AF65-F5344CB8AC3E}">
        <p14:creationId xmlns:p14="http://schemas.microsoft.com/office/powerpoint/2010/main" val="4144273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DB68B-7F83-6843-BCE0-48AB7293A8C7}"/>
              </a:ext>
            </a:extLst>
          </p:cNvPr>
          <p:cNvSpPr>
            <a:spLocks noGrp="1"/>
          </p:cNvSpPr>
          <p:nvPr>
            <p:ph type="title"/>
          </p:nvPr>
        </p:nvSpPr>
        <p:spPr/>
        <p:txBody>
          <a:bodyPr/>
          <a:lstStyle/>
          <a:p>
            <a:endParaRPr lang="en-US"/>
          </a:p>
        </p:txBody>
      </p:sp>
      <p:pic>
        <p:nvPicPr>
          <p:cNvPr id="9" name="Content Placeholder 8" descr="A screenshot of a cell phone&#13;&#10;&#13;&#10;Description automatically generated">
            <a:extLst>
              <a:ext uri="{FF2B5EF4-FFF2-40B4-BE49-F238E27FC236}">
                <a16:creationId xmlns:a16="http://schemas.microsoft.com/office/drawing/2014/main" id="{7B56BCEA-BDD5-194A-B7A6-666684920D40}"/>
              </a:ext>
            </a:extLst>
          </p:cNvPr>
          <p:cNvPicPr>
            <a:picLocks noGrp="1" noChangeAspect="1"/>
          </p:cNvPicPr>
          <p:nvPr>
            <p:ph idx="1"/>
          </p:nvPr>
        </p:nvPicPr>
        <p:blipFill>
          <a:blip r:embed="rId3"/>
          <a:stretch>
            <a:fillRect/>
          </a:stretch>
        </p:blipFill>
        <p:spPr>
          <a:xfrm>
            <a:off x="685800" y="113797"/>
            <a:ext cx="11058525" cy="6339648"/>
          </a:xfrm>
        </p:spPr>
      </p:pic>
    </p:spTree>
    <p:extLst>
      <p:ext uri="{BB962C8B-B14F-4D97-AF65-F5344CB8AC3E}">
        <p14:creationId xmlns:p14="http://schemas.microsoft.com/office/powerpoint/2010/main" val="1717324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CBC54DF5-1700-D047-BC9D-6130AAEC9D0D}"/>
              </a:ext>
            </a:extLst>
          </p:cNvPr>
          <p:cNvSpPr>
            <a:spLocks noGrp="1"/>
          </p:cNvSpPr>
          <p:nvPr>
            <p:ph type="title"/>
          </p:nvPr>
        </p:nvSpPr>
        <p:spPr>
          <a:xfrm>
            <a:off x="2895600" y="764373"/>
            <a:ext cx="8610600" cy="1293028"/>
          </a:xfrm>
        </p:spPr>
        <p:txBody>
          <a:bodyPr vert="horz" lIns="91440" tIns="45720" rIns="91440" bIns="45720" rtlCol="0" anchor="ctr">
            <a:normAutofit/>
          </a:bodyPr>
          <a:lstStyle/>
          <a:p>
            <a:r>
              <a:rPr lang="en-US" kern="1200" cap="all" baseline="0" dirty="0">
                <a:solidFill>
                  <a:schemeClr val="tx1"/>
                </a:solidFill>
                <a:latin typeface="+mj-lt"/>
                <a:ea typeface="+mj-ea"/>
                <a:cs typeface="+mj-cs"/>
              </a:rPr>
              <a:t>Hidden Markov Models</a:t>
            </a:r>
          </a:p>
        </p:txBody>
      </p:sp>
      <p:sp>
        <p:nvSpPr>
          <p:cNvPr id="3" name="Content Placeholder 2">
            <a:extLst>
              <a:ext uri="{FF2B5EF4-FFF2-40B4-BE49-F238E27FC236}">
                <a16:creationId xmlns:a16="http://schemas.microsoft.com/office/drawing/2014/main" id="{ACA1B5D7-1142-8F4B-9BF0-3B173BADA704}"/>
              </a:ext>
            </a:extLst>
          </p:cNvPr>
          <p:cNvSpPr>
            <a:spLocks noGrp="1"/>
          </p:cNvSpPr>
          <p:nvPr>
            <p:ph sz="half" idx="1"/>
          </p:nvPr>
        </p:nvSpPr>
        <p:spPr>
          <a:xfrm>
            <a:off x="677333" y="2194560"/>
            <a:ext cx="5816600" cy="4024125"/>
          </a:xfrm>
        </p:spPr>
        <p:txBody>
          <a:bodyPr vert="horz" lIns="91440" tIns="45720" rIns="91440" bIns="45720" rtlCol="0">
            <a:normAutofit/>
          </a:bodyPr>
          <a:lstStyle/>
          <a:p>
            <a:r>
              <a:rPr lang="en-US" dirty="0"/>
              <a:t>“a tool for representing probability distributions over sequences of observations” </a:t>
            </a:r>
          </a:p>
          <a:p>
            <a:r>
              <a:rPr lang="en-US" dirty="0"/>
              <a:t>Markov Property</a:t>
            </a:r>
          </a:p>
          <a:p>
            <a:r>
              <a:rPr lang="en-US" dirty="0"/>
              <a:t>States are not fully observed</a:t>
            </a:r>
          </a:p>
        </p:txBody>
      </p:sp>
      <p:pic>
        <p:nvPicPr>
          <p:cNvPr id="6" name="Content Placeholder 5">
            <a:extLst>
              <a:ext uri="{FF2B5EF4-FFF2-40B4-BE49-F238E27FC236}">
                <a16:creationId xmlns:a16="http://schemas.microsoft.com/office/drawing/2014/main" id="{8021A743-180C-F941-B70D-56DBD9571C0F}"/>
              </a:ext>
            </a:extLst>
          </p:cNvPr>
          <p:cNvPicPr>
            <a:picLocks noGrp="1" noChangeAspect="1"/>
          </p:cNvPicPr>
          <p:nvPr>
            <p:ph sz="half" idx="2"/>
          </p:nvPr>
        </p:nvPicPr>
        <p:blipFill>
          <a:blip r:embed="rId4"/>
          <a:stretch>
            <a:fillRect/>
          </a:stretch>
        </p:blipFill>
        <p:spPr>
          <a:xfrm>
            <a:off x="6985000" y="2470436"/>
            <a:ext cx="4521200" cy="3243961"/>
          </a:xfrm>
          <a:prstGeom prst="rect">
            <a:avLst/>
          </a:prstGeom>
        </p:spPr>
      </p:pic>
    </p:spTree>
    <p:extLst>
      <p:ext uri="{BB962C8B-B14F-4D97-AF65-F5344CB8AC3E}">
        <p14:creationId xmlns:p14="http://schemas.microsoft.com/office/powerpoint/2010/main" val="2589178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D0A7-3CFF-0B49-BDB1-11AE995A00B2}"/>
              </a:ext>
            </a:extLst>
          </p:cNvPr>
          <p:cNvSpPr>
            <a:spLocks noGrp="1"/>
          </p:cNvSpPr>
          <p:nvPr>
            <p:ph type="title"/>
          </p:nvPr>
        </p:nvSpPr>
        <p:spPr/>
        <p:txBody>
          <a:bodyPr/>
          <a:lstStyle/>
          <a:p>
            <a:r>
              <a:rPr lang="en-US" dirty="0"/>
              <a:t>Types of Hidden Markov Models</a:t>
            </a:r>
          </a:p>
        </p:txBody>
      </p:sp>
      <p:sp>
        <p:nvSpPr>
          <p:cNvPr id="3" name="Content Placeholder 2">
            <a:extLst>
              <a:ext uri="{FF2B5EF4-FFF2-40B4-BE49-F238E27FC236}">
                <a16:creationId xmlns:a16="http://schemas.microsoft.com/office/drawing/2014/main" id="{EFC033AD-FBC7-C34A-AECA-1EA9F0C94247}"/>
              </a:ext>
            </a:extLst>
          </p:cNvPr>
          <p:cNvSpPr>
            <a:spLocks noGrp="1"/>
          </p:cNvSpPr>
          <p:nvPr>
            <p:ph sz="half" idx="1"/>
          </p:nvPr>
        </p:nvSpPr>
        <p:spPr/>
        <p:txBody>
          <a:bodyPr/>
          <a:lstStyle/>
          <a:p>
            <a:r>
              <a:rPr lang="en-US" dirty="0"/>
              <a:t>History-based model</a:t>
            </a:r>
          </a:p>
          <a:p>
            <a:r>
              <a:rPr lang="en-US" dirty="0"/>
              <a:t>First-order HMM</a:t>
            </a:r>
          </a:p>
          <a:p>
            <a:r>
              <a:rPr lang="en-US" dirty="0" err="1"/>
              <a:t>Mth</a:t>
            </a:r>
            <a:r>
              <a:rPr lang="en-US" dirty="0"/>
              <a:t>-order HMM</a:t>
            </a:r>
          </a:p>
        </p:txBody>
      </p:sp>
      <p:pic>
        <p:nvPicPr>
          <p:cNvPr id="6" name="Content Placeholder 5">
            <a:extLst>
              <a:ext uri="{FF2B5EF4-FFF2-40B4-BE49-F238E27FC236}">
                <a16:creationId xmlns:a16="http://schemas.microsoft.com/office/drawing/2014/main" id="{114F1C57-38F8-3D4C-A3F6-FB5E25E7A62E}"/>
              </a:ext>
            </a:extLst>
          </p:cNvPr>
          <p:cNvPicPr>
            <a:picLocks noGrp="1" noChangeAspect="1"/>
          </p:cNvPicPr>
          <p:nvPr>
            <p:ph sz="half" idx="2"/>
          </p:nvPr>
        </p:nvPicPr>
        <p:blipFill>
          <a:blip r:embed="rId3"/>
          <a:stretch>
            <a:fillRect/>
          </a:stretch>
        </p:blipFill>
        <p:spPr>
          <a:xfrm>
            <a:off x="4514244" y="3948143"/>
            <a:ext cx="7632706" cy="1117600"/>
          </a:xfrm>
        </p:spPr>
      </p:pic>
      <p:pic>
        <p:nvPicPr>
          <p:cNvPr id="8" name="Picture 7">
            <a:extLst>
              <a:ext uri="{FF2B5EF4-FFF2-40B4-BE49-F238E27FC236}">
                <a16:creationId xmlns:a16="http://schemas.microsoft.com/office/drawing/2014/main" id="{7B12E9EA-FA4B-D340-9D74-6ED64C8C859B}"/>
              </a:ext>
            </a:extLst>
          </p:cNvPr>
          <p:cNvPicPr>
            <a:picLocks noChangeAspect="1"/>
          </p:cNvPicPr>
          <p:nvPr/>
        </p:nvPicPr>
        <p:blipFill>
          <a:blip r:embed="rId4"/>
          <a:stretch>
            <a:fillRect/>
          </a:stretch>
        </p:blipFill>
        <p:spPr>
          <a:xfrm>
            <a:off x="4514244" y="2311400"/>
            <a:ext cx="7632700" cy="1117600"/>
          </a:xfrm>
          <a:prstGeom prst="rect">
            <a:avLst/>
          </a:prstGeom>
        </p:spPr>
      </p:pic>
    </p:spTree>
    <p:extLst>
      <p:ext uri="{BB962C8B-B14F-4D97-AF65-F5344CB8AC3E}">
        <p14:creationId xmlns:p14="http://schemas.microsoft.com/office/powerpoint/2010/main" val="1344535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F1269-8E75-614F-9AC3-DA1D6635D539}"/>
              </a:ext>
            </a:extLst>
          </p:cNvPr>
          <p:cNvSpPr>
            <a:spLocks noGrp="1"/>
          </p:cNvSpPr>
          <p:nvPr>
            <p:ph type="title"/>
          </p:nvPr>
        </p:nvSpPr>
        <p:spPr/>
        <p:txBody>
          <a:bodyPr/>
          <a:lstStyle/>
          <a:p>
            <a:endParaRPr lang="en-US"/>
          </a:p>
        </p:txBody>
      </p:sp>
      <p:pic>
        <p:nvPicPr>
          <p:cNvPr id="5" name="Content Placeholder 4" descr="A screenshot of a cell phone&#13;&#10;&#13;&#10;Description automatically generated">
            <a:extLst>
              <a:ext uri="{FF2B5EF4-FFF2-40B4-BE49-F238E27FC236}">
                <a16:creationId xmlns:a16="http://schemas.microsoft.com/office/drawing/2014/main" id="{4AC1E0DD-3D54-3148-A0C0-88AAC683E9AD}"/>
              </a:ext>
            </a:extLst>
          </p:cNvPr>
          <p:cNvPicPr>
            <a:picLocks noGrp="1" noChangeAspect="1"/>
          </p:cNvPicPr>
          <p:nvPr>
            <p:ph idx="1"/>
          </p:nvPr>
        </p:nvPicPr>
        <p:blipFill>
          <a:blip r:embed="rId3"/>
          <a:stretch>
            <a:fillRect/>
          </a:stretch>
        </p:blipFill>
        <p:spPr>
          <a:xfrm>
            <a:off x="600075" y="278288"/>
            <a:ext cx="10991850" cy="6301424"/>
          </a:xfrm>
        </p:spPr>
      </p:pic>
    </p:spTree>
    <p:extLst>
      <p:ext uri="{BB962C8B-B14F-4D97-AF65-F5344CB8AC3E}">
        <p14:creationId xmlns:p14="http://schemas.microsoft.com/office/powerpoint/2010/main" val="1550256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6" name="Picture 15">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46E05296-4CE5-6948-B5A0-C5E76B37675A}"/>
              </a:ext>
            </a:extLst>
          </p:cNvPr>
          <p:cNvSpPr>
            <a:spLocks noGrp="1"/>
          </p:cNvSpPr>
          <p:nvPr>
            <p:ph type="title"/>
          </p:nvPr>
        </p:nvSpPr>
        <p:spPr>
          <a:xfrm>
            <a:off x="685800" y="1066163"/>
            <a:ext cx="3306744" cy="5148371"/>
          </a:xfrm>
        </p:spPr>
        <p:txBody>
          <a:bodyPr>
            <a:normAutofit/>
          </a:bodyPr>
          <a:lstStyle/>
          <a:p>
            <a:r>
              <a:rPr lang="en-US" sz="3700">
                <a:solidFill>
                  <a:schemeClr val="bg1"/>
                </a:solidFill>
              </a:rPr>
              <a:t>Other application of NLP</a:t>
            </a:r>
          </a:p>
        </p:txBody>
      </p:sp>
      <p:graphicFrame>
        <p:nvGraphicFramePr>
          <p:cNvPr id="7" name="Content Placeholder 2">
            <a:extLst>
              <a:ext uri="{FF2B5EF4-FFF2-40B4-BE49-F238E27FC236}">
                <a16:creationId xmlns:a16="http://schemas.microsoft.com/office/drawing/2014/main" id="{72D921DF-2553-4229-80E6-E738E0C05DD5}"/>
              </a:ext>
            </a:extLst>
          </p:cNvPr>
          <p:cNvGraphicFramePr>
            <a:graphicFrameLocks noGrp="1"/>
          </p:cNvGraphicFramePr>
          <p:nvPr>
            <p:ph idx="1"/>
            <p:extLst>
              <p:ext uri="{D42A27DB-BD31-4B8C-83A1-F6EECF244321}">
                <p14:modId xmlns:p14="http://schemas.microsoft.com/office/powerpoint/2010/main" val="177063382"/>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0393333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F6AA1-2982-C243-8C86-26540E76451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87A244F-1164-1148-9419-76588F9151A9}"/>
              </a:ext>
            </a:extLst>
          </p:cNvPr>
          <p:cNvSpPr>
            <a:spLocks noGrp="1"/>
          </p:cNvSpPr>
          <p:nvPr>
            <p:ph idx="1"/>
          </p:nvPr>
        </p:nvSpPr>
        <p:spPr/>
        <p:txBody>
          <a:bodyPr/>
          <a:lstStyle/>
          <a:p>
            <a:r>
              <a:rPr lang="en-US" dirty="0"/>
              <a:t>Defined Natural Language Processing</a:t>
            </a:r>
          </a:p>
          <a:p>
            <a:r>
              <a:rPr lang="en-US" dirty="0"/>
              <a:t>Discussed main challenges</a:t>
            </a:r>
          </a:p>
          <a:p>
            <a:r>
              <a:rPr lang="en-US" dirty="0"/>
              <a:t>Described two main approaches of NLP</a:t>
            </a:r>
          </a:p>
          <a:p>
            <a:r>
              <a:rPr lang="en-US" dirty="0"/>
              <a:t>Hidden Markov Models</a:t>
            </a:r>
          </a:p>
          <a:p>
            <a:r>
              <a:rPr lang="en-US" dirty="0"/>
              <a:t>Modern applications of NLP</a:t>
            </a:r>
          </a:p>
        </p:txBody>
      </p:sp>
    </p:spTree>
    <p:extLst>
      <p:ext uri="{BB962C8B-B14F-4D97-AF65-F5344CB8AC3E}">
        <p14:creationId xmlns:p14="http://schemas.microsoft.com/office/powerpoint/2010/main" val="2088188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9" name="Picture 8">
            <a:extLst>
              <a:ext uri="{FF2B5EF4-FFF2-40B4-BE49-F238E27FC236}">
                <a16:creationId xmlns:a16="http://schemas.microsoft.com/office/drawing/2014/main" id="{A995140B-9736-47E4-9A7D-ABB32F3AAA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1" name="Rectangle 10">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C51B9DA-B0CC-480A-8EA5-4D5C3E05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extBox 1">
            <a:extLst>
              <a:ext uri="{FF2B5EF4-FFF2-40B4-BE49-F238E27FC236}">
                <a16:creationId xmlns:a16="http://schemas.microsoft.com/office/drawing/2014/main" id="{656A0EC3-7110-F344-82C4-71388E759BBB}"/>
              </a:ext>
            </a:extLst>
          </p:cNvPr>
          <p:cNvSpPr txBox="1"/>
          <p:nvPr/>
        </p:nvSpPr>
        <p:spPr>
          <a:xfrm>
            <a:off x="4976028" y="965200"/>
            <a:ext cx="6170943" cy="432964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cap="all">
                <a:latin typeface="+mj-lt"/>
                <a:ea typeface="+mj-ea"/>
                <a:cs typeface="+mj-cs"/>
              </a:rPr>
              <a:t>Questions</a:t>
            </a:r>
          </a:p>
        </p:txBody>
      </p:sp>
      <p:cxnSp>
        <p:nvCxnSpPr>
          <p:cNvPr id="15" name="Straight Connector 14">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306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1">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13">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40" name="Picture 15">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E7E79059-9F24-4C4B-B2F0-A5D227F8CA00}"/>
              </a:ext>
            </a:extLst>
          </p:cNvPr>
          <p:cNvSpPr>
            <a:spLocks noGrp="1"/>
          </p:cNvSpPr>
          <p:nvPr>
            <p:ph type="title"/>
          </p:nvPr>
        </p:nvSpPr>
        <p:spPr>
          <a:xfrm>
            <a:off x="685800" y="1066163"/>
            <a:ext cx="3306744" cy="5148371"/>
          </a:xfrm>
        </p:spPr>
        <p:txBody>
          <a:bodyPr>
            <a:normAutofit/>
          </a:bodyPr>
          <a:lstStyle/>
          <a:p>
            <a:r>
              <a:rPr lang="en-US">
                <a:solidFill>
                  <a:schemeClr val="bg1"/>
                </a:solidFill>
              </a:rPr>
              <a:t>Overview</a:t>
            </a:r>
          </a:p>
        </p:txBody>
      </p:sp>
      <p:graphicFrame>
        <p:nvGraphicFramePr>
          <p:cNvPr id="41" name="Content Placeholder 2">
            <a:extLst>
              <a:ext uri="{FF2B5EF4-FFF2-40B4-BE49-F238E27FC236}">
                <a16:creationId xmlns:a16="http://schemas.microsoft.com/office/drawing/2014/main" id="{1042522E-CC14-4317-8989-F2DDE6BBF55C}"/>
              </a:ext>
            </a:extLst>
          </p:cNvPr>
          <p:cNvGraphicFramePr>
            <a:graphicFrameLocks noGrp="1"/>
          </p:cNvGraphicFramePr>
          <p:nvPr>
            <p:ph idx="1"/>
            <p:extLst>
              <p:ext uri="{D42A27DB-BD31-4B8C-83A1-F6EECF244321}">
                <p14:modId xmlns:p14="http://schemas.microsoft.com/office/powerpoint/2010/main" val="3435044569"/>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4653190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A5E1-F3C1-7B4E-8641-46A54B2BE74C}"/>
              </a:ext>
            </a:extLst>
          </p:cNvPr>
          <p:cNvSpPr>
            <a:spLocks noGrp="1"/>
          </p:cNvSpPr>
          <p:nvPr>
            <p:ph type="title"/>
          </p:nvPr>
        </p:nvSpPr>
        <p:spPr/>
        <p:txBody>
          <a:bodyPr/>
          <a:lstStyle/>
          <a:p>
            <a:r>
              <a:rPr lang="en-US" dirty="0"/>
              <a:t>What is Natural Language Processing?</a:t>
            </a:r>
          </a:p>
        </p:txBody>
      </p:sp>
      <p:sp>
        <p:nvSpPr>
          <p:cNvPr id="3" name="Content Placeholder 2">
            <a:extLst>
              <a:ext uri="{FF2B5EF4-FFF2-40B4-BE49-F238E27FC236}">
                <a16:creationId xmlns:a16="http://schemas.microsoft.com/office/drawing/2014/main" id="{0033AF58-B861-9149-99A9-D6D28346298B}"/>
              </a:ext>
            </a:extLst>
          </p:cNvPr>
          <p:cNvSpPr>
            <a:spLocks noGrp="1"/>
          </p:cNvSpPr>
          <p:nvPr>
            <p:ph idx="1"/>
          </p:nvPr>
        </p:nvSpPr>
        <p:spPr/>
        <p:txBody>
          <a:bodyPr/>
          <a:lstStyle/>
          <a:p>
            <a:r>
              <a:rPr lang="en-US" dirty="0"/>
              <a:t>Goal: “analyze and process human language, broadly, robustly, and accurately” </a:t>
            </a:r>
          </a:p>
          <a:p>
            <a:r>
              <a:rPr lang="en-US" dirty="0"/>
              <a:t>Computers being able to understand how we speak and write</a:t>
            </a:r>
          </a:p>
        </p:txBody>
      </p:sp>
    </p:spTree>
    <p:extLst>
      <p:ext uri="{BB962C8B-B14F-4D97-AF65-F5344CB8AC3E}">
        <p14:creationId xmlns:p14="http://schemas.microsoft.com/office/powerpoint/2010/main" val="257814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F309-4F2C-7747-8827-629CC3511E38}"/>
              </a:ext>
            </a:extLst>
          </p:cNvPr>
          <p:cNvSpPr>
            <a:spLocks noGrp="1"/>
          </p:cNvSpPr>
          <p:nvPr>
            <p:ph type="title"/>
          </p:nvPr>
        </p:nvSpPr>
        <p:spPr/>
        <p:txBody>
          <a:bodyPr/>
          <a:lstStyle/>
          <a:p>
            <a:r>
              <a:rPr lang="en-US" dirty="0"/>
              <a:t>3 Main challenges of NLP</a:t>
            </a:r>
          </a:p>
        </p:txBody>
      </p:sp>
      <p:sp>
        <p:nvSpPr>
          <p:cNvPr id="3" name="Content Placeholder 2">
            <a:extLst>
              <a:ext uri="{FF2B5EF4-FFF2-40B4-BE49-F238E27FC236}">
                <a16:creationId xmlns:a16="http://schemas.microsoft.com/office/drawing/2014/main" id="{8A50845C-BAFE-054B-BBCC-847C9288B67C}"/>
              </a:ext>
            </a:extLst>
          </p:cNvPr>
          <p:cNvSpPr>
            <a:spLocks noGrp="1"/>
          </p:cNvSpPr>
          <p:nvPr>
            <p:ph idx="1"/>
          </p:nvPr>
        </p:nvSpPr>
        <p:spPr/>
        <p:txBody>
          <a:bodyPr/>
          <a:lstStyle/>
          <a:p>
            <a:r>
              <a:rPr lang="en-US" dirty="0"/>
              <a:t>Ambiguous Grammar</a:t>
            </a:r>
          </a:p>
          <a:p>
            <a:r>
              <a:rPr lang="en-US" dirty="0"/>
              <a:t>Ambiguous Pronunciation</a:t>
            </a:r>
          </a:p>
          <a:p>
            <a:r>
              <a:rPr lang="en-US" dirty="0"/>
              <a:t>Ambiguous Words</a:t>
            </a:r>
          </a:p>
        </p:txBody>
      </p:sp>
    </p:spTree>
    <p:extLst>
      <p:ext uri="{BB962C8B-B14F-4D97-AF65-F5344CB8AC3E}">
        <p14:creationId xmlns:p14="http://schemas.microsoft.com/office/powerpoint/2010/main" val="408939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919CEC96-5DB0-E24A-A37D-3AE38DADBE86}"/>
              </a:ext>
            </a:extLst>
          </p:cNvPr>
          <p:cNvSpPr>
            <a:spLocks noGrp="1"/>
          </p:cNvSpPr>
          <p:nvPr>
            <p:ph type="title"/>
          </p:nvPr>
        </p:nvSpPr>
        <p:spPr>
          <a:xfrm>
            <a:off x="619759" y="764373"/>
            <a:ext cx="6257291" cy="1293028"/>
          </a:xfrm>
        </p:spPr>
        <p:txBody>
          <a:bodyPr vert="horz" lIns="91440" tIns="45720" rIns="91440" bIns="45720" rtlCol="0" anchor="ctr">
            <a:normAutofit/>
          </a:bodyPr>
          <a:lstStyle/>
          <a:p>
            <a:r>
              <a:rPr lang="en-US" dirty="0"/>
              <a:t>Ambiguous Grammar</a:t>
            </a:r>
          </a:p>
        </p:txBody>
      </p:sp>
      <p:sp>
        <p:nvSpPr>
          <p:cNvPr id="3" name="Content Placeholder 2">
            <a:extLst>
              <a:ext uri="{FF2B5EF4-FFF2-40B4-BE49-F238E27FC236}">
                <a16:creationId xmlns:a16="http://schemas.microsoft.com/office/drawing/2014/main" id="{B5F331D6-DE7C-CA47-A22C-F65AF416E5C4}"/>
              </a:ext>
            </a:extLst>
          </p:cNvPr>
          <p:cNvSpPr>
            <a:spLocks noGrp="1"/>
          </p:cNvSpPr>
          <p:nvPr>
            <p:ph sz="half" idx="1"/>
          </p:nvPr>
        </p:nvSpPr>
        <p:spPr>
          <a:xfrm>
            <a:off x="619760" y="2194560"/>
            <a:ext cx="6257290" cy="4024125"/>
          </a:xfrm>
        </p:spPr>
        <p:txBody>
          <a:bodyPr vert="horz" lIns="91440" tIns="45720" rIns="91440" bIns="45720" rtlCol="0">
            <a:normAutofit/>
          </a:bodyPr>
          <a:lstStyle/>
          <a:p>
            <a:r>
              <a:rPr lang="en-US" dirty="0"/>
              <a:t>“Enraged Cow Injures Farmer With Ax” </a:t>
            </a:r>
          </a:p>
          <a:p>
            <a:endParaRPr lang="en-US" dirty="0"/>
          </a:p>
        </p:txBody>
      </p:sp>
      <p:sp useBgFill="1">
        <p:nvSpPr>
          <p:cNvPr id="13" name="Rectangle 12">
            <a:extLst>
              <a:ext uri="{FF2B5EF4-FFF2-40B4-BE49-F238E27FC236}">
                <a16:creationId xmlns:a16="http://schemas.microsoft.com/office/drawing/2014/main" id="{E2E0C929-96C6-41B1-A001-566036DF0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8740" y="0"/>
            <a:ext cx="50032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lose up of a logo&#13;&#10;&#13;&#10;Description automatically generated">
            <a:extLst>
              <a:ext uri="{FF2B5EF4-FFF2-40B4-BE49-F238E27FC236}">
                <a16:creationId xmlns:a16="http://schemas.microsoft.com/office/drawing/2014/main" id="{0F51878F-34EB-8442-BA5B-BF7911D0C1F2}"/>
              </a:ext>
            </a:extLst>
          </p:cNvPr>
          <p:cNvPicPr>
            <a:picLocks noGrp="1" noChangeAspect="1"/>
          </p:cNvPicPr>
          <p:nvPr>
            <p:ph sz="half" idx="2"/>
          </p:nvPr>
        </p:nvPicPr>
        <p:blipFill rotWithShape="1">
          <a:blip r:embed="rId4"/>
          <a:srcRect l="16283" r="11618"/>
          <a:stretch/>
        </p:blipFill>
        <p:spPr>
          <a:xfrm>
            <a:off x="7519416" y="10"/>
            <a:ext cx="4672584" cy="6857989"/>
          </a:xfrm>
          <a:prstGeom prst="rect">
            <a:avLst/>
          </a:prstGeom>
        </p:spPr>
      </p:pic>
    </p:spTree>
    <p:extLst>
      <p:ext uri="{BB962C8B-B14F-4D97-AF65-F5344CB8AC3E}">
        <p14:creationId xmlns:p14="http://schemas.microsoft.com/office/powerpoint/2010/main" val="349517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672ED-8FD6-F345-AE24-C098BDE0389B}"/>
              </a:ext>
            </a:extLst>
          </p:cNvPr>
          <p:cNvSpPr>
            <a:spLocks noGrp="1"/>
          </p:cNvSpPr>
          <p:nvPr>
            <p:ph type="title"/>
          </p:nvPr>
        </p:nvSpPr>
        <p:spPr/>
        <p:txBody>
          <a:bodyPr/>
          <a:lstStyle/>
          <a:p>
            <a:r>
              <a:rPr lang="en-US" dirty="0"/>
              <a:t>Ambiguous Pronunciation</a:t>
            </a:r>
          </a:p>
        </p:txBody>
      </p:sp>
      <p:sp>
        <p:nvSpPr>
          <p:cNvPr id="3" name="Content Placeholder 2">
            <a:extLst>
              <a:ext uri="{FF2B5EF4-FFF2-40B4-BE49-F238E27FC236}">
                <a16:creationId xmlns:a16="http://schemas.microsoft.com/office/drawing/2014/main" id="{707B1797-5ACC-5E4F-A722-C08FC5E134E2}"/>
              </a:ext>
            </a:extLst>
          </p:cNvPr>
          <p:cNvSpPr>
            <a:spLocks noGrp="1"/>
          </p:cNvSpPr>
          <p:nvPr>
            <p:ph sz="half" idx="1"/>
          </p:nvPr>
        </p:nvSpPr>
        <p:spPr/>
        <p:txBody>
          <a:bodyPr/>
          <a:lstStyle/>
          <a:p>
            <a:r>
              <a:rPr lang="en-US" dirty="0"/>
              <a:t>“Put your heart, mind, and </a:t>
            </a:r>
            <a:r>
              <a:rPr lang="en-US" u="sng" dirty="0"/>
              <a:t>soul </a:t>
            </a:r>
            <a:r>
              <a:rPr lang="en-US" dirty="0"/>
              <a:t>into even your smallest acts. This is the secret of success.”</a:t>
            </a:r>
          </a:p>
          <a:p>
            <a:pPr lvl="1"/>
            <a:r>
              <a:rPr lang="en-US" dirty="0"/>
              <a:t>Swami Sivananda</a:t>
            </a:r>
          </a:p>
        </p:txBody>
      </p:sp>
      <p:pic>
        <p:nvPicPr>
          <p:cNvPr id="6" name="Content Placeholder 5" descr="A picture containing clipart&#13;&#10;&#13;&#10;Description automatically generated">
            <a:extLst>
              <a:ext uri="{FF2B5EF4-FFF2-40B4-BE49-F238E27FC236}">
                <a16:creationId xmlns:a16="http://schemas.microsoft.com/office/drawing/2014/main" id="{B39CB820-F42F-1140-AF5A-D4F00E8FEF3A}"/>
              </a:ext>
            </a:extLst>
          </p:cNvPr>
          <p:cNvPicPr>
            <a:picLocks noGrp="1" noChangeAspect="1"/>
          </p:cNvPicPr>
          <p:nvPr>
            <p:ph sz="half" idx="2"/>
          </p:nvPr>
        </p:nvPicPr>
        <p:blipFill>
          <a:blip r:embed="rId3"/>
          <a:stretch>
            <a:fillRect/>
          </a:stretch>
        </p:blipFill>
        <p:spPr>
          <a:xfrm>
            <a:off x="857250" y="3736975"/>
            <a:ext cx="2502359" cy="2356652"/>
          </a:xfrm>
        </p:spPr>
      </p:pic>
      <p:pic>
        <p:nvPicPr>
          <p:cNvPr id="8" name="Picture 7" descr="A picture containing vase, indoor&#13;&#10;&#13;&#10;Description automatically generated">
            <a:extLst>
              <a:ext uri="{FF2B5EF4-FFF2-40B4-BE49-F238E27FC236}">
                <a16:creationId xmlns:a16="http://schemas.microsoft.com/office/drawing/2014/main" id="{04265286-63F6-464A-8B1D-F284FF290F49}"/>
              </a:ext>
            </a:extLst>
          </p:cNvPr>
          <p:cNvPicPr>
            <a:picLocks noChangeAspect="1"/>
          </p:cNvPicPr>
          <p:nvPr/>
        </p:nvPicPr>
        <p:blipFill>
          <a:blip r:embed="rId4"/>
          <a:stretch>
            <a:fillRect/>
          </a:stretch>
        </p:blipFill>
        <p:spPr>
          <a:xfrm>
            <a:off x="4929190" y="3404901"/>
            <a:ext cx="2863850" cy="2813783"/>
          </a:xfrm>
          <a:prstGeom prst="rect">
            <a:avLst/>
          </a:prstGeom>
        </p:spPr>
      </p:pic>
      <p:pic>
        <p:nvPicPr>
          <p:cNvPr id="10" name="Picture 9" descr="A picture containing person, hand, indoor, holding&#13;&#10;&#13;&#10;Description automatically generated">
            <a:extLst>
              <a:ext uri="{FF2B5EF4-FFF2-40B4-BE49-F238E27FC236}">
                <a16:creationId xmlns:a16="http://schemas.microsoft.com/office/drawing/2014/main" id="{DD88505F-44EC-4B47-96A6-F5B44E5312E8}"/>
              </a:ext>
            </a:extLst>
          </p:cNvPr>
          <p:cNvPicPr>
            <a:picLocks noChangeAspect="1"/>
          </p:cNvPicPr>
          <p:nvPr/>
        </p:nvPicPr>
        <p:blipFill>
          <a:blip r:embed="rId5"/>
          <a:stretch>
            <a:fillRect/>
          </a:stretch>
        </p:blipFill>
        <p:spPr>
          <a:xfrm>
            <a:off x="8350301" y="3429000"/>
            <a:ext cx="3383175" cy="2537382"/>
          </a:xfrm>
          <a:prstGeom prst="rect">
            <a:avLst/>
          </a:prstGeom>
        </p:spPr>
      </p:pic>
      <p:sp>
        <p:nvSpPr>
          <p:cNvPr id="11" name="Action Button: Help 10">
            <a:hlinkClick r:id="" action="ppaction://noaction" highlightClick="1"/>
            <a:extLst>
              <a:ext uri="{FF2B5EF4-FFF2-40B4-BE49-F238E27FC236}">
                <a16:creationId xmlns:a16="http://schemas.microsoft.com/office/drawing/2014/main" id="{B1532251-4931-3041-8873-95E733699315}"/>
              </a:ext>
            </a:extLst>
          </p:cNvPr>
          <p:cNvSpPr/>
          <p:nvPr/>
        </p:nvSpPr>
        <p:spPr>
          <a:xfrm>
            <a:off x="9701213" y="3555421"/>
            <a:ext cx="1804987" cy="835025"/>
          </a:xfrm>
          <a:prstGeom prst="actionButtonHelp">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843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C3BBC63-DC19-41B8-AB81-E30CC21AEB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5" name="Rectangle 14">
            <a:extLst>
              <a:ext uri="{FF2B5EF4-FFF2-40B4-BE49-F238E27FC236}">
                <a16:creationId xmlns:a16="http://schemas.microsoft.com/office/drawing/2014/main" id="{C4E3B869-3361-4E8C-87BB-27794406A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6A856AB-281D-45B5-B270-8EA6AC0CBD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420F122E-4D61-0548-988C-DDF779D6696B}"/>
              </a:ext>
            </a:extLst>
          </p:cNvPr>
          <p:cNvSpPr>
            <a:spLocks noGrp="1"/>
          </p:cNvSpPr>
          <p:nvPr>
            <p:ph type="title"/>
          </p:nvPr>
        </p:nvSpPr>
        <p:spPr>
          <a:xfrm>
            <a:off x="685799" y="764373"/>
            <a:ext cx="4124396" cy="1600200"/>
          </a:xfrm>
        </p:spPr>
        <p:txBody>
          <a:bodyPr vert="horz" lIns="91440" tIns="45720" rIns="91440" bIns="45720" rtlCol="0" anchor="b">
            <a:normAutofit/>
          </a:bodyPr>
          <a:lstStyle/>
          <a:p>
            <a:pPr algn="l"/>
            <a:r>
              <a:rPr lang="en-US" sz="3200"/>
              <a:t>Ambiguous Words</a:t>
            </a:r>
          </a:p>
        </p:txBody>
      </p:sp>
      <p:sp>
        <p:nvSpPr>
          <p:cNvPr id="3" name="Content Placeholder 2">
            <a:extLst>
              <a:ext uri="{FF2B5EF4-FFF2-40B4-BE49-F238E27FC236}">
                <a16:creationId xmlns:a16="http://schemas.microsoft.com/office/drawing/2014/main" id="{6AF52825-F40F-C34A-8099-E3892EEFCC1F}"/>
              </a:ext>
            </a:extLst>
          </p:cNvPr>
          <p:cNvSpPr>
            <a:spLocks noGrp="1"/>
          </p:cNvSpPr>
          <p:nvPr>
            <p:ph sz="half" idx="1"/>
          </p:nvPr>
        </p:nvSpPr>
        <p:spPr>
          <a:xfrm>
            <a:off x="685800" y="2364573"/>
            <a:ext cx="4124395" cy="3854112"/>
          </a:xfrm>
        </p:spPr>
        <p:txBody>
          <a:bodyPr vert="horz" lIns="91440" tIns="45720" rIns="91440" bIns="45720" rtlCol="0">
            <a:normAutofit/>
          </a:bodyPr>
          <a:lstStyle/>
          <a:p>
            <a:r>
              <a:rPr lang="en-US" sz="1600"/>
              <a:t>The </a:t>
            </a:r>
            <a:r>
              <a:rPr lang="en-US" sz="1600" u="sng"/>
              <a:t>bear</a:t>
            </a:r>
            <a:r>
              <a:rPr lang="en-US" sz="1600"/>
              <a:t> crossed the river</a:t>
            </a:r>
          </a:p>
          <a:p>
            <a:r>
              <a:rPr lang="en-US" sz="1600"/>
              <a:t>The tree failed to </a:t>
            </a:r>
            <a:r>
              <a:rPr lang="en-US" sz="1600" u="sng"/>
              <a:t>bear</a:t>
            </a:r>
            <a:r>
              <a:rPr lang="en-US" sz="1600"/>
              <a:t> fruit</a:t>
            </a:r>
          </a:p>
        </p:txBody>
      </p:sp>
      <p:pic>
        <p:nvPicPr>
          <p:cNvPr id="8" name="Picture 7" descr="A large brown bear standing next to a body of water&#13;&#10;&#13;&#10;Description automatically generated">
            <a:extLst>
              <a:ext uri="{FF2B5EF4-FFF2-40B4-BE49-F238E27FC236}">
                <a16:creationId xmlns:a16="http://schemas.microsoft.com/office/drawing/2014/main" id="{4275D562-CD59-7641-8DAF-9AE04E237B17}"/>
              </a:ext>
            </a:extLst>
          </p:cNvPr>
          <p:cNvPicPr>
            <a:picLocks noChangeAspect="1"/>
          </p:cNvPicPr>
          <p:nvPr/>
        </p:nvPicPr>
        <p:blipFill rotWithShape="1">
          <a:blip r:embed="rId4"/>
          <a:srcRect l="18802" r="15401" b="-4"/>
          <a:stretch/>
        </p:blipFill>
        <p:spPr>
          <a:xfrm>
            <a:off x="5349607" y="746125"/>
            <a:ext cx="3314451" cy="3358380"/>
          </a:xfrm>
          <a:prstGeom prst="rect">
            <a:avLst/>
          </a:prstGeom>
        </p:spPr>
      </p:pic>
      <p:sp>
        <p:nvSpPr>
          <p:cNvPr id="19" name="Round Single Corner Rectangle 17">
            <a:extLst>
              <a:ext uri="{FF2B5EF4-FFF2-40B4-BE49-F238E27FC236}">
                <a16:creationId xmlns:a16="http://schemas.microsoft.com/office/drawing/2014/main" id="{76B44A81-87EC-416C-8094-359C84FEF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10817" y="1002026"/>
            <a:ext cx="2309217" cy="1684338"/>
          </a:xfrm>
          <a:prstGeom prst="round1Rect">
            <a:avLst>
              <a:gd name="adj" fmla="val 11295"/>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16">
            <a:extLst>
              <a:ext uri="{FF2B5EF4-FFF2-40B4-BE49-F238E27FC236}">
                <a16:creationId xmlns:a16="http://schemas.microsoft.com/office/drawing/2014/main" id="{0C371495-4807-437C-B138-97390839F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6241840" y="4259603"/>
            <a:ext cx="2417253" cy="1840846"/>
          </a:xfrm>
          <a:prstGeom prst="round1Rect">
            <a:avLst>
              <a:gd name="adj" fmla="val 11295"/>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lose up of a tree&#10;&#10;Description automatically generated">
            <a:extLst>
              <a:ext uri="{FF2B5EF4-FFF2-40B4-BE49-F238E27FC236}">
                <a16:creationId xmlns:a16="http://schemas.microsoft.com/office/drawing/2014/main" id="{975319DC-F33D-E44B-8F7F-25E1C564A530}"/>
              </a:ext>
            </a:extLst>
          </p:cNvPr>
          <p:cNvPicPr>
            <a:picLocks noGrp="1" noChangeAspect="1"/>
          </p:cNvPicPr>
          <p:nvPr>
            <p:ph sz="half" idx="2"/>
          </p:nvPr>
        </p:nvPicPr>
        <p:blipFill rotWithShape="1">
          <a:blip r:embed="rId5"/>
          <a:srcRect l="24501" r="23239"/>
          <a:stretch/>
        </p:blipFill>
        <p:spPr>
          <a:xfrm>
            <a:off x="8810817" y="2822889"/>
            <a:ext cx="2695383" cy="3532955"/>
          </a:xfrm>
          <a:prstGeom prst="rect">
            <a:avLst/>
          </a:prstGeom>
        </p:spPr>
      </p:pic>
      <p:sp>
        <p:nvSpPr>
          <p:cNvPr id="9" name="Action Button: Help 8">
            <a:hlinkClick r:id="" action="ppaction://noaction" highlightClick="1"/>
            <a:extLst>
              <a:ext uri="{FF2B5EF4-FFF2-40B4-BE49-F238E27FC236}">
                <a16:creationId xmlns:a16="http://schemas.microsoft.com/office/drawing/2014/main" id="{6413833D-44D9-B24D-9A97-B099A822AED6}"/>
              </a:ext>
            </a:extLst>
          </p:cNvPr>
          <p:cNvSpPr/>
          <p:nvPr/>
        </p:nvSpPr>
        <p:spPr>
          <a:xfrm>
            <a:off x="6643222" y="4666865"/>
            <a:ext cx="1614487" cy="814387"/>
          </a:xfrm>
          <a:prstGeom prst="actionButtonHelp">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594285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84BFD65-1682-4E88-891C-F92715A26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4F9E4A3-BB3B-498A-8A24-AFC0D0E6ED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30BDF96A-C1F6-CE4E-A286-80BE8A77DAC1}"/>
              </a:ext>
            </a:extLst>
          </p:cNvPr>
          <p:cNvSpPr>
            <a:spLocks noGrp="1"/>
          </p:cNvSpPr>
          <p:nvPr>
            <p:ph type="title"/>
          </p:nvPr>
        </p:nvSpPr>
        <p:spPr>
          <a:xfrm>
            <a:off x="685800" y="764373"/>
            <a:ext cx="4753466" cy="1293028"/>
          </a:xfrm>
        </p:spPr>
        <p:txBody>
          <a:bodyPr>
            <a:normAutofit/>
          </a:bodyPr>
          <a:lstStyle/>
          <a:p>
            <a:r>
              <a:rPr lang="en-US" dirty="0"/>
              <a:t>Context is Everything</a:t>
            </a:r>
          </a:p>
        </p:txBody>
      </p:sp>
      <p:sp>
        <p:nvSpPr>
          <p:cNvPr id="12" name="Content Placeholder 11">
            <a:extLst>
              <a:ext uri="{FF2B5EF4-FFF2-40B4-BE49-F238E27FC236}">
                <a16:creationId xmlns:a16="http://schemas.microsoft.com/office/drawing/2014/main" id="{D97BB345-1CE5-4981-8032-686664B85E5F}"/>
              </a:ext>
            </a:extLst>
          </p:cNvPr>
          <p:cNvSpPr>
            <a:spLocks noGrp="1"/>
          </p:cNvSpPr>
          <p:nvPr>
            <p:ph idx="1"/>
          </p:nvPr>
        </p:nvSpPr>
        <p:spPr>
          <a:xfrm>
            <a:off x="685801" y="2194560"/>
            <a:ext cx="4753466" cy="4024125"/>
          </a:xfrm>
        </p:spPr>
        <p:txBody>
          <a:bodyPr>
            <a:normAutofit/>
          </a:bodyPr>
          <a:lstStyle/>
          <a:p>
            <a:r>
              <a:rPr lang="en-US" dirty="0"/>
              <a:t>Word by word translation does not work</a:t>
            </a:r>
          </a:p>
        </p:txBody>
      </p:sp>
      <p:sp>
        <p:nvSpPr>
          <p:cNvPr id="19" name="Rounded Rectangle 14">
            <a:extLst>
              <a:ext uri="{FF2B5EF4-FFF2-40B4-BE49-F238E27FC236}">
                <a16:creationId xmlns:a16="http://schemas.microsoft.com/office/drawing/2014/main" id="{EACA0639-5171-4920-A6E2-7D772E14BE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ccessory, indoor&#13;&#10;&#13;&#10;Description automatically generated">
            <a:extLst>
              <a:ext uri="{FF2B5EF4-FFF2-40B4-BE49-F238E27FC236}">
                <a16:creationId xmlns:a16="http://schemas.microsoft.com/office/drawing/2014/main" id="{D60F0E5F-9F28-4846-9083-55BECEB1C855}"/>
              </a:ext>
            </a:extLst>
          </p:cNvPr>
          <p:cNvPicPr>
            <a:picLocks noChangeAspect="1"/>
          </p:cNvPicPr>
          <p:nvPr/>
        </p:nvPicPr>
        <p:blipFill rotWithShape="1">
          <a:blip r:embed="rId4"/>
          <a:srcRect l="17049" r="27798" b="1"/>
          <a:stretch/>
        </p:blipFill>
        <p:spPr>
          <a:xfrm>
            <a:off x="6414043" y="1375866"/>
            <a:ext cx="2466491" cy="2683228"/>
          </a:xfrm>
          <a:custGeom>
            <a:avLst/>
            <a:gdLst>
              <a:gd name="connsiteX0" fmla="*/ 618429 w 2989398"/>
              <a:gd name="connsiteY0" fmla="*/ 0 h 2740475"/>
              <a:gd name="connsiteX1" fmla="*/ 2989398 w 2989398"/>
              <a:gd name="connsiteY1" fmla="*/ 0 h 2740475"/>
              <a:gd name="connsiteX2" fmla="*/ 2989398 w 2989398"/>
              <a:gd name="connsiteY2" fmla="*/ 151959 h 2740475"/>
              <a:gd name="connsiteX3" fmla="*/ 2989398 w 2989398"/>
              <a:gd name="connsiteY3" fmla="*/ 1370238 h 2740475"/>
              <a:gd name="connsiteX4" fmla="*/ 2989398 w 2989398"/>
              <a:gd name="connsiteY4" fmla="*/ 2740475 h 2740475"/>
              <a:gd name="connsiteX5" fmla="*/ 0 w 2989398"/>
              <a:gd name="connsiteY5" fmla="*/ 2740475 h 2740475"/>
              <a:gd name="connsiteX6" fmla="*/ 0 w 2989398"/>
              <a:gd name="connsiteY6" fmla="*/ 151949 h 2740475"/>
              <a:gd name="connsiteX7" fmla="*/ 11940 w 2989398"/>
              <a:gd name="connsiteY7" fmla="*/ 92810 h 2740475"/>
              <a:gd name="connsiteX8" fmla="*/ 92808 w 2989398"/>
              <a:gd name="connsiteY8" fmla="*/ 11942 h 2740475"/>
              <a:gd name="connsiteX9" fmla="*/ 151947 w 2989398"/>
              <a:gd name="connsiteY9" fmla="*/ 2 h 2740475"/>
              <a:gd name="connsiteX10" fmla="*/ 618429 w 2989398"/>
              <a:gd name="connsiteY10" fmla="*/ 2 h 274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9398" h="2740475">
                <a:moveTo>
                  <a:pt x="618429" y="0"/>
                </a:moveTo>
                <a:lnTo>
                  <a:pt x="2989398" y="0"/>
                </a:lnTo>
                <a:lnTo>
                  <a:pt x="2989398" y="151959"/>
                </a:lnTo>
                <a:lnTo>
                  <a:pt x="2989398" y="1370238"/>
                </a:lnTo>
                <a:lnTo>
                  <a:pt x="2989398" y="2740475"/>
                </a:lnTo>
                <a:lnTo>
                  <a:pt x="0" y="2740475"/>
                </a:lnTo>
                <a:lnTo>
                  <a:pt x="0" y="151949"/>
                </a:lnTo>
                <a:lnTo>
                  <a:pt x="11940" y="92810"/>
                </a:lnTo>
                <a:cubicBezTo>
                  <a:pt x="27319" y="56449"/>
                  <a:pt x="56447" y="27321"/>
                  <a:pt x="92808" y="11942"/>
                </a:cubicBezTo>
                <a:lnTo>
                  <a:pt x="151947" y="2"/>
                </a:lnTo>
                <a:lnTo>
                  <a:pt x="618429" y="2"/>
                </a:lnTo>
                <a:close/>
              </a:path>
            </a:pathLst>
          </a:custGeom>
        </p:spPr>
      </p:pic>
      <p:sp>
        <p:nvSpPr>
          <p:cNvPr id="21" name="Freeform 16">
            <a:extLst>
              <a:ext uri="{FF2B5EF4-FFF2-40B4-BE49-F238E27FC236}">
                <a16:creationId xmlns:a16="http://schemas.microsoft.com/office/drawing/2014/main" id="{890BD437-03A3-43BF-8B06-7D8DFB46A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4066" y="1375866"/>
            <a:ext cx="2047851" cy="1551917"/>
          </a:xfrm>
          <a:custGeom>
            <a:avLst/>
            <a:gdLst>
              <a:gd name="connsiteX0" fmla="*/ 0 w 2482004"/>
              <a:gd name="connsiteY0" fmla="*/ 0 h 1585026"/>
              <a:gd name="connsiteX1" fmla="*/ 116690 w 2482004"/>
              <a:gd name="connsiteY1" fmla="*/ 0 h 1585026"/>
              <a:gd name="connsiteX2" fmla="*/ 1583843 w 2482004"/>
              <a:gd name="connsiteY2" fmla="*/ 0 h 1585026"/>
              <a:gd name="connsiteX3" fmla="*/ 2365314 w 2482004"/>
              <a:gd name="connsiteY3" fmla="*/ 0 h 1585026"/>
              <a:gd name="connsiteX4" fmla="*/ 2482004 w 2482004"/>
              <a:gd name="connsiteY4" fmla="*/ 116690 h 1585026"/>
              <a:gd name="connsiteX5" fmla="*/ 2482004 w 2482004"/>
              <a:gd name="connsiteY5" fmla="*/ 1585026 h 1585026"/>
              <a:gd name="connsiteX6" fmla="*/ 1583843 w 2482004"/>
              <a:gd name="connsiteY6" fmla="*/ 1585026 h 1585026"/>
              <a:gd name="connsiteX7" fmla="*/ 0 w 2482004"/>
              <a:gd name="connsiteY7" fmla="*/ 1585026 h 1585026"/>
              <a:gd name="connsiteX8" fmla="*/ 0 w 2482004"/>
              <a:gd name="connsiteY8" fmla="*/ 116690 h 158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2004" h="1585026">
                <a:moveTo>
                  <a:pt x="0" y="0"/>
                </a:moveTo>
                <a:lnTo>
                  <a:pt x="116690" y="0"/>
                </a:lnTo>
                <a:lnTo>
                  <a:pt x="1583843" y="0"/>
                </a:lnTo>
                <a:lnTo>
                  <a:pt x="2365314" y="0"/>
                </a:lnTo>
                <a:cubicBezTo>
                  <a:pt x="2429760" y="0"/>
                  <a:pt x="2482004" y="52244"/>
                  <a:pt x="2482004" y="116690"/>
                </a:cubicBezTo>
                <a:lnTo>
                  <a:pt x="2482004" y="1585026"/>
                </a:lnTo>
                <a:lnTo>
                  <a:pt x="1583843" y="1585026"/>
                </a:lnTo>
                <a:lnTo>
                  <a:pt x="0" y="1585026"/>
                </a:lnTo>
                <a:lnTo>
                  <a:pt x="0" y="116690"/>
                </a:lnTo>
                <a:close/>
              </a:path>
            </a:pathLst>
          </a:cu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7">
            <a:extLst>
              <a:ext uri="{FF2B5EF4-FFF2-40B4-BE49-F238E27FC236}">
                <a16:creationId xmlns:a16="http://schemas.microsoft.com/office/drawing/2014/main" id="{1067637D-FD10-4AAE-9294-B38B6372F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6419239" y="4199460"/>
            <a:ext cx="2466774" cy="1695035"/>
          </a:xfrm>
          <a:custGeom>
            <a:avLst/>
            <a:gdLst>
              <a:gd name="connsiteX0" fmla="*/ 0 w 2482004"/>
              <a:gd name="connsiteY0" fmla="*/ 0 h 1585026"/>
              <a:gd name="connsiteX1" fmla="*/ 116690 w 2482004"/>
              <a:gd name="connsiteY1" fmla="*/ 0 h 1585026"/>
              <a:gd name="connsiteX2" fmla="*/ 1583843 w 2482004"/>
              <a:gd name="connsiteY2" fmla="*/ 0 h 1585026"/>
              <a:gd name="connsiteX3" fmla="*/ 2365314 w 2482004"/>
              <a:gd name="connsiteY3" fmla="*/ 0 h 1585026"/>
              <a:gd name="connsiteX4" fmla="*/ 2482004 w 2482004"/>
              <a:gd name="connsiteY4" fmla="*/ 116690 h 1585026"/>
              <a:gd name="connsiteX5" fmla="*/ 2482004 w 2482004"/>
              <a:gd name="connsiteY5" fmla="*/ 1585026 h 1585026"/>
              <a:gd name="connsiteX6" fmla="*/ 1583843 w 2482004"/>
              <a:gd name="connsiteY6" fmla="*/ 1585026 h 1585026"/>
              <a:gd name="connsiteX7" fmla="*/ 0 w 2482004"/>
              <a:gd name="connsiteY7" fmla="*/ 1585026 h 1585026"/>
              <a:gd name="connsiteX8" fmla="*/ 0 w 2482004"/>
              <a:gd name="connsiteY8" fmla="*/ 116690 h 158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2004" h="1585026">
                <a:moveTo>
                  <a:pt x="0" y="0"/>
                </a:moveTo>
                <a:lnTo>
                  <a:pt x="116690" y="0"/>
                </a:lnTo>
                <a:lnTo>
                  <a:pt x="1583843" y="0"/>
                </a:lnTo>
                <a:lnTo>
                  <a:pt x="2365314" y="0"/>
                </a:lnTo>
                <a:cubicBezTo>
                  <a:pt x="2429760" y="0"/>
                  <a:pt x="2482004" y="52244"/>
                  <a:pt x="2482004" y="116690"/>
                </a:cubicBezTo>
                <a:lnTo>
                  <a:pt x="2482004" y="1585026"/>
                </a:lnTo>
                <a:lnTo>
                  <a:pt x="1583843" y="1585026"/>
                </a:lnTo>
                <a:lnTo>
                  <a:pt x="0" y="1585026"/>
                </a:lnTo>
                <a:lnTo>
                  <a:pt x="0" y="11669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4" descr="A close up of a toy&#10;&#10;Description automatically generated">
            <a:extLst>
              <a:ext uri="{FF2B5EF4-FFF2-40B4-BE49-F238E27FC236}">
                <a16:creationId xmlns:a16="http://schemas.microsoft.com/office/drawing/2014/main" id="{E40EFFD6-AA54-5F42-A0B3-2C7AFBA70216}"/>
              </a:ext>
            </a:extLst>
          </p:cNvPr>
          <p:cNvPicPr>
            <a:picLocks noChangeAspect="1"/>
          </p:cNvPicPr>
          <p:nvPr/>
        </p:nvPicPr>
        <p:blipFill rotWithShape="1">
          <a:blip r:embed="rId5"/>
          <a:srcRect l="32830" r="1260" b="-2"/>
          <a:stretch/>
        </p:blipFill>
        <p:spPr>
          <a:xfrm>
            <a:off x="9028587" y="3061713"/>
            <a:ext cx="2053329" cy="2832779"/>
          </a:xfrm>
          <a:custGeom>
            <a:avLst/>
            <a:gdLst>
              <a:gd name="connsiteX0" fmla="*/ 6640 w 2488644"/>
              <a:gd name="connsiteY0" fmla="*/ 0 h 2893217"/>
              <a:gd name="connsiteX1" fmla="*/ 2488644 w 2488644"/>
              <a:gd name="connsiteY1" fmla="*/ 0 h 2893217"/>
              <a:gd name="connsiteX2" fmla="*/ 2488644 w 2488644"/>
              <a:gd name="connsiteY2" fmla="*/ 1478584 h 2893217"/>
              <a:gd name="connsiteX3" fmla="*/ 2488644 w 2488644"/>
              <a:gd name="connsiteY3" fmla="*/ 1829101 h 2893217"/>
              <a:gd name="connsiteX4" fmla="*/ 2488644 w 2488644"/>
              <a:gd name="connsiteY4" fmla="*/ 2727776 h 2893217"/>
              <a:gd name="connsiteX5" fmla="*/ 2323203 w 2488644"/>
              <a:gd name="connsiteY5" fmla="*/ 2893217 h 2893217"/>
              <a:gd name="connsiteX6" fmla="*/ 896176 w 2488644"/>
              <a:gd name="connsiteY6" fmla="*/ 2893217 h 2893217"/>
              <a:gd name="connsiteX7" fmla="*/ 172081 w 2488644"/>
              <a:gd name="connsiteY7" fmla="*/ 2893217 h 2893217"/>
              <a:gd name="connsiteX8" fmla="*/ 0 w 2488644"/>
              <a:gd name="connsiteY8" fmla="*/ 2893217 h 2893217"/>
              <a:gd name="connsiteX9" fmla="*/ 0 w 2488644"/>
              <a:gd name="connsiteY9" fmla="*/ 140978 h 2893217"/>
              <a:gd name="connsiteX10" fmla="*/ 6640 w 2488644"/>
              <a:gd name="connsiteY10" fmla="*/ 140978 h 289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8644" h="2893217">
                <a:moveTo>
                  <a:pt x="6640" y="0"/>
                </a:moveTo>
                <a:lnTo>
                  <a:pt x="2488644" y="0"/>
                </a:lnTo>
                <a:lnTo>
                  <a:pt x="2488644" y="1478584"/>
                </a:lnTo>
                <a:lnTo>
                  <a:pt x="2488644" y="1829101"/>
                </a:lnTo>
                <a:lnTo>
                  <a:pt x="2488644" y="2727776"/>
                </a:lnTo>
                <a:cubicBezTo>
                  <a:pt x="2488644" y="2819147"/>
                  <a:pt x="2414574" y="2893217"/>
                  <a:pt x="2323203" y="2893217"/>
                </a:cubicBezTo>
                <a:lnTo>
                  <a:pt x="896176" y="2893217"/>
                </a:lnTo>
                <a:lnTo>
                  <a:pt x="172081" y="2893217"/>
                </a:lnTo>
                <a:lnTo>
                  <a:pt x="0" y="2893217"/>
                </a:lnTo>
                <a:lnTo>
                  <a:pt x="0" y="140978"/>
                </a:lnTo>
                <a:lnTo>
                  <a:pt x="6640" y="140978"/>
                </a:lnTo>
                <a:close/>
              </a:path>
            </a:pathLst>
          </a:custGeom>
        </p:spPr>
      </p:pic>
    </p:spTree>
    <p:extLst>
      <p:ext uri="{BB962C8B-B14F-4D97-AF65-F5344CB8AC3E}">
        <p14:creationId xmlns:p14="http://schemas.microsoft.com/office/powerpoint/2010/main" val="3830282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4" name="Rectangle 23">
            <a:extLst>
              <a:ext uri="{FF2B5EF4-FFF2-40B4-BE49-F238E27FC236}">
                <a16:creationId xmlns:a16="http://schemas.microsoft.com/office/drawing/2014/main" id="{9DA15B1D-0133-4CB3-B7CC-61FA72874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3EF2F61C-287D-47BC-878F-C876F74F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85EC1BF4-C72F-A84E-94F3-011E39644123}"/>
              </a:ext>
            </a:extLst>
          </p:cNvPr>
          <p:cNvSpPr>
            <a:spLocks noGrp="1"/>
          </p:cNvSpPr>
          <p:nvPr>
            <p:ph type="title"/>
          </p:nvPr>
        </p:nvSpPr>
        <p:spPr>
          <a:xfrm>
            <a:off x="685800" y="764373"/>
            <a:ext cx="4753466" cy="1293028"/>
          </a:xfrm>
        </p:spPr>
        <p:txBody>
          <a:bodyPr vert="horz" lIns="91440" tIns="45720" rIns="91440" bIns="45720" rtlCol="0" anchor="ctr">
            <a:normAutofit/>
          </a:bodyPr>
          <a:lstStyle/>
          <a:p>
            <a:r>
              <a:rPr lang="en-US" dirty="0"/>
              <a:t>Universal Grammar</a:t>
            </a:r>
          </a:p>
        </p:txBody>
      </p:sp>
      <p:sp>
        <p:nvSpPr>
          <p:cNvPr id="8" name="Content Placeholder 7">
            <a:extLst>
              <a:ext uri="{FF2B5EF4-FFF2-40B4-BE49-F238E27FC236}">
                <a16:creationId xmlns:a16="http://schemas.microsoft.com/office/drawing/2014/main" id="{22377976-B97C-B74B-85BA-3639B41C469D}"/>
              </a:ext>
            </a:extLst>
          </p:cNvPr>
          <p:cNvSpPr>
            <a:spLocks noGrp="1"/>
          </p:cNvSpPr>
          <p:nvPr>
            <p:ph sz="half" idx="2"/>
          </p:nvPr>
        </p:nvSpPr>
        <p:spPr>
          <a:xfrm>
            <a:off x="685801" y="2194560"/>
            <a:ext cx="4753466" cy="4024125"/>
          </a:xfrm>
        </p:spPr>
        <p:txBody>
          <a:bodyPr vert="horz" lIns="91440" tIns="45720" rIns="91440" bIns="45720" rtlCol="0">
            <a:normAutofit/>
          </a:bodyPr>
          <a:lstStyle/>
          <a:p>
            <a:r>
              <a:rPr lang="en-US" dirty="0"/>
              <a:t>Noam Chomsky</a:t>
            </a:r>
          </a:p>
          <a:p>
            <a:r>
              <a:rPr lang="en-US" dirty="0"/>
              <a:t>“the idea that human languages, as superficially diverse as they are, share some fundamental similarities, and that these are attributable to innate principles unique to language: that deep down, there is only one human language.” </a:t>
            </a:r>
          </a:p>
          <a:p>
            <a:r>
              <a:rPr lang="en-US" i="1" dirty="0"/>
              <a:t>Syntactic Structures</a:t>
            </a:r>
          </a:p>
          <a:p>
            <a:endParaRPr lang="en-US" dirty="0"/>
          </a:p>
        </p:txBody>
      </p:sp>
      <p:sp>
        <p:nvSpPr>
          <p:cNvPr id="28" name="Rounded Rectangle 14">
            <a:extLst>
              <a:ext uri="{FF2B5EF4-FFF2-40B4-BE49-F238E27FC236}">
                <a16:creationId xmlns:a16="http://schemas.microsoft.com/office/drawing/2014/main" id="{B5BA9375-863F-4B24-9083-14FE819F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person standing in front of a blackboard&#10;&#10;Description automatically generated">
            <a:extLst>
              <a:ext uri="{FF2B5EF4-FFF2-40B4-BE49-F238E27FC236}">
                <a16:creationId xmlns:a16="http://schemas.microsoft.com/office/drawing/2014/main" id="{78BD0ACD-5C0D-4C4B-BD23-C98A7C2D84C4}"/>
              </a:ext>
            </a:extLst>
          </p:cNvPr>
          <p:cNvPicPr>
            <a:picLocks noGrp="1" noChangeAspect="1"/>
          </p:cNvPicPr>
          <p:nvPr>
            <p:ph sz="half" idx="1"/>
          </p:nvPr>
        </p:nvPicPr>
        <p:blipFill rotWithShape="1">
          <a:blip r:embed="rId4">
            <a:extLst/>
          </a:blip>
          <a:srcRect l="36355" r="-3" b="-3"/>
          <a:stretch/>
        </p:blipFill>
        <p:spPr>
          <a:xfrm>
            <a:off x="6407004" y="1336566"/>
            <a:ext cx="4683948" cy="4607567"/>
          </a:xfrm>
          <a:prstGeom prst="rect">
            <a:avLst/>
          </a:prstGeom>
        </p:spPr>
      </p:pic>
    </p:spTree>
    <p:extLst>
      <p:ext uri="{BB962C8B-B14F-4D97-AF65-F5344CB8AC3E}">
        <p14:creationId xmlns:p14="http://schemas.microsoft.com/office/powerpoint/2010/main" val="129365576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1255</Words>
  <Application>Microsoft Macintosh PowerPoint</Application>
  <PresentationFormat>Widescreen</PresentationFormat>
  <Paragraphs>162</Paragraphs>
  <Slides>19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Century Gothic</vt:lpstr>
      <vt:lpstr>Vapor Trail</vt:lpstr>
      <vt:lpstr>Natural Language Processing</vt:lpstr>
      <vt:lpstr>Overview</vt:lpstr>
      <vt:lpstr>What is Natural Language Processing?</vt:lpstr>
      <vt:lpstr>3 Main challenges of NLP</vt:lpstr>
      <vt:lpstr>Ambiguous Grammar</vt:lpstr>
      <vt:lpstr>Ambiguous Pronunciation</vt:lpstr>
      <vt:lpstr>Ambiguous Words</vt:lpstr>
      <vt:lpstr>Context is Everything</vt:lpstr>
      <vt:lpstr>Universal Grammar</vt:lpstr>
      <vt:lpstr>Rule-based NLP</vt:lpstr>
      <vt:lpstr>Statistical NLP</vt:lpstr>
      <vt:lpstr>Statistical NLP</vt:lpstr>
      <vt:lpstr>PowerPoint Presentation</vt:lpstr>
      <vt:lpstr>Hidden Markov Models</vt:lpstr>
      <vt:lpstr>Types of Hidden Markov Models</vt:lpstr>
      <vt:lpstr>PowerPoint Presentation</vt:lpstr>
      <vt:lpstr>Other application of NLP</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Language Processing</dc:title>
  <dc:creator>O'Neill, Christopher</dc:creator>
  <cp:lastModifiedBy>O'Neill, Christopher</cp:lastModifiedBy>
  <cp:revision>1</cp:revision>
  <dcterms:created xsi:type="dcterms:W3CDTF">2018-11-28T15:41:50Z</dcterms:created>
  <dcterms:modified xsi:type="dcterms:W3CDTF">2018-11-28T15:46:50Z</dcterms:modified>
</cp:coreProperties>
</file>