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71" r:id="rId4"/>
    <p:sldId id="257" r:id="rId5"/>
    <p:sldId id="261" r:id="rId6"/>
    <p:sldId id="263" r:id="rId7"/>
    <p:sldId id="268" r:id="rId8"/>
    <p:sldId id="274" r:id="rId9"/>
    <p:sldId id="277" r:id="rId10"/>
    <p:sldId id="279" r:id="rId11"/>
    <p:sldId id="272" r:id="rId12"/>
    <p:sldId id="275" r:id="rId13"/>
    <p:sldId id="267" r:id="rId14"/>
    <p:sldId id="276" r:id="rId15"/>
    <p:sldId id="264" r:id="rId16"/>
    <p:sldId id="269" r:id="rId17"/>
    <p:sldId id="270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>
        <p:scale>
          <a:sx n="66" d="100"/>
          <a:sy n="66" d="100"/>
        </p:scale>
        <p:origin x="50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40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02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515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60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374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73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00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8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977B-9505-4B4E-A85B-077BF60F677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8A6AAC5-6443-40F7-90E9-B5D39536212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liCbRZPrZ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pierra/credit-card-dataset-svm-classification" TargetMode="External"/><Relationship Id="rId2" Type="http://schemas.openxmlformats.org/officeDocument/2006/relationships/hyperlink" Target="https://www.kaggle.com/scirpus/markov-chain-monte-carl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-dictionary.thefreedictionary.com/negligen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qkclCJsZ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catboost-vs-light-gbm-vs-xgboost-5f93620723db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1FB3-4123-490D-84A0-2E89451EF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Imputation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071BC-7A38-4564-8D3B-C027DE7180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CSCI 446</a:t>
            </a:r>
          </a:p>
          <a:p>
            <a:r>
              <a:rPr lang="en-US" dirty="0"/>
              <a:t>Keith Bocian</a:t>
            </a:r>
          </a:p>
          <a:p>
            <a:r>
              <a:rPr lang="en-US" dirty="0"/>
              <a:t>11.16.2018</a:t>
            </a:r>
          </a:p>
        </p:txBody>
      </p:sp>
    </p:spTree>
    <p:extLst>
      <p:ext uri="{BB962C8B-B14F-4D97-AF65-F5344CB8AC3E}">
        <p14:creationId xmlns:p14="http://schemas.microsoft.com/office/powerpoint/2010/main" val="36059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3AA2-D171-44EB-B12F-085059DC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value decomposition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1" y="2025771"/>
            <a:ext cx="4686174" cy="3866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0626" y="2204582"/>
            <a:ext cx="64617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Blue Unit Disc w/Two Canonical Unit Vectors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Action of M distorts unit disc into </a:t>
            </a:r>
            <a:r>
              <a:rPr lang="en-US" dirty="0" err="1" smtClean="0"/>
              <a:t>elipse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SVD decomposes M into three transformations: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Rotation V*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Scaling </a:t>
            </a:r>
            <a:r>
              <a:rPr lang="el-GR" b="1" dirty="0"/>
              <a:t>Σ</a:t>
            </a:r>
            <a:r>
              <a:rPr lang="el-GR" dirty="0"/>
              <a:t> </a:t>
            </a:r>
            <a:r>
              <a:rPr lang="en-US" dirty="0" smtClean="0"/>
              <a:t>along axes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Final rotation U; semi axes of ellipse are M[1,1] and M[2,2]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Resulting </a:t>
            </a:r>
            <a:r>
              <a:rPr lang="en-US" dirty="0" smtClean="0"/>
              <a:t>Decomposition M = U</a:t>
            </a:r>
            <a:r>
              <a:rPr lang="el-GR" b="1" dirty="0"/>
              <a:t> Σ </a:t>
            </a:r>
            <a:r>
              <a:rPr lang="en-US" dirty="0" smtClean="0"/>
              <a:t>V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Parellel</a:t>
            </a:r>
            <a:r>
              <a:rPr lang="en-US" dirty="0" smtClean="0"/>
              <a:t> Computation Speeds Results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Allows decomposition of huge matrices into simpler ones</a:t>
            </a:r>
          </a:p>
        </p:txBody>
      </p:sp>
      <p:sp>
        <p:nvSpPr>
          <p:cNvPr id="7" name="AutoShape 2" descr="\mathbf {M} =\mathbf {U} {\boldsymbol {\Sigma }}\mathbf {V} ^{*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3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3AA2-D171-44EB-B12F-085059DC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Involving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FABD-123A-4F6E-AD1E-54D39003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Neural-Networks:</a:t>
            </a:r>
          </a:p>
          <a:p>
            <a:pPr lvl="2"/>
            <a:r>
              <a:rPr lang="en-US" dirty="0" smtClean="0"/>
              <a:t>Can model non-linear relationships; no requirements for input/residual distributions</a:t>
            </a:r>
            <a:endParaRPr lang="en-US" dirty="0" smtClean="0"/>
          </a:p>
          <a:p>
            <a:pPr lvl="2"/>
            <a:r>
              <a:rPr lang="en-US" dirty="0" smtClean="0"/>
              <a:t>Recurrent </a:t>
            </a:r>
            <a:r>
              <a:rPr lang="en-US" dirty="0"/>
              <a:t>Neural Network Language Models (RNNLM)</a:t>
            </a:r>
          </a:p>
          <a:p>
            <a:pPr lvl="1"/>
            <a:r>
              <a:rPr lang="en-US" dirty="0"/>
              <a:t>SVM Classification:  traditionally done for one binary classification decision, has been extended to </a:t>
            </a:r>
            <a:r>
              <a:rPr lang="en-US" dirty="0" smtClean="0"/>
              <a:t>perform multi-class predictions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www.youtube.com/watch?v=3liCbRZPrZA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Hyperplane allows for separation between classes; not limited in sense perceptron model was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3AA2-D171-44EB-B12F-085059DC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 Putting it all together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FABD-123A-4F6E-AD1E-54D39003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Ensemble of Models</a:t>
            </a:r>
          </a:p>
          <a:p>
            <a:pPr lvl="2"/>
            <a:r>
              <a:rPr lang="en-US" dirty="0" smtClean="0"/>
              <a:t>Put together a bunch of models and find which ones work best for each data set</a:t>
            </a:r>
          </a:p>
          <a:p>
            <a:pPr lvl="2"/>
            <a:r>
              <a:rPr lang="en-US" dirty="0" smtClean="0"/>
              <a:t>Computing power could limit application</a:t>
            </a:r>
          </a:p>
          <a:p>
            <a:pPr lvl="2"/>
            <a:r>
              <a:rPr lang="en-US" dirty="0" smtClean="0"/>
              <a:t>Can be </a:t>
            </a:r>
            <a:r>
              <a:rPr lang="en-US" dirty="0" smtClean="0"/>
              <a:t>time-consuming </a:t>
            </a:r>
            <a:r>
              <a:rPr lang="en-US" dirty="0" smtClean="0"/>
              <a:t>to tune individual solutions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</a:t>
            </a:r>
            <a:r>
              <a:rPr lang="en-US" dirty="0" smtClean="0"/>
              <a:t>method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15524"/>
            <a:ext cx="9603275" cy="3450613"/>
          </a:xfrm>
        </p:spPr>
        <p:txBody>
          <a:bodyPr>
            <a:noAutofit/>
          </a:bodyPr>
          <a:lstStyle/>
          <a:p>
            <a:r>
              <a:rPr lang="en-US" sz="2800" dirty="0"/>
              <a:t>Not a deterministic decision</a:t>
            </a:r>
          </a:p>
          <a:p>
            <a:r>
              <a:rPr lang="en-US" sz="2800" dirty="0"/>
              <a:t>Some guidelines:</a:t>
            </a:r>
          </a:p>
          <a:p>
            <a:pPr lvl="1"/>
            <a:r>
              <a:rPr lang="en-US" sz="2400" dirty="0"/>
              <a:t>Consider the dataset!</a:t>
            </a:r>
          </a:p>
          <a:p>
            <a:pPr lvl="2"/>
            <a:r>
              <a:rPr lang="en-US" sz="1800" dirty="0"/>
              <a:t>Independence of attributes:  Naïve Bayes, use of dependent attributes</a:t>
            </a:r>
          </a:p>
          <a:p>
            <a:pPr lvl="2"/>
            <a:r>
              <a:rPr lang="en-US" sz="1800" dirty="0"/>
              <a:t>Is data set balanced?  If not, and we are classifying:  consider </a:t>
            </a:r>
            <a:r>
              <a:rPr lang="en-US" sz="1800" dirty="0" err="1"/>
              <a:t>undersampling</a:t>
            </a:r>
            <a:r>
              <a:rPr lang="en-US" sz="1800" dirty="0"/>
              <a:t> or oversampling</a:t>
            </a:r>
          </a:p>
          <a:p>
            <a:pPr lvl="2"/>
            <a:r>
              <a:rPr lang="en-US" sz="1800" dirty="0"/>
              <a:t>How much data do we have?  Little data:  use bootstrapping/bagging  Too much data:  need more computing power, avoid KNN or </a:t>
            </a:r>
            <a:r>
              <a:rPr lang="en-US" sz="1800" dirty="0" smtClean="0"/>
              <a:t>similar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79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</a:t>
            </a:r>
            <a:r>
              <a:rPr lang="en-US" dirty="0" smtClean="0"/>
              <a:t>method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15524"/>
            <a:ext cx="9603275" cy="3450613"/>
          </a:xfrm>
        </p:spPr>
        <p:txBody>
          <a:bodyPr>
            <a:noAutofit/>
          </a:bodyPr>
          <a:lstStyle/>
          <a:p>
            <a:r>
              <a:rPr lang="en-US" dirty="0" smtClean="0"/>
              <a:t>Guidelines, continued</a:t>
            </a:r>
          </a:p>
          <a:p>
            <a:pPr lvl="1"/>
            <a:r>
              <a:rPr lang="en-US" dirty="0" smtClean="0"/>
              <a:t>About </a:t>
            </a:r>
            <a:r>
              <a:rPr lang="en-US" dirty="0"/>
              <a:t>the data we’re attempting to impute:</a:t>
            </a:r>
          </a:p>
          <a:p>
            <a:pPr lvl="2"/>
            <a:r>
              <a:rPr lang="en-US" sz="1400" dirty="0"/>
              <a:t>Numerical? Categorical? Ordinal?</a:t>
            </a:r>
          </a:p>
          <a:p>
            <a:pPr lvl="2"/>
            <a:r>
              <a:rPr lang="en-US" sz="1400" dirty="0"/>
              <a:t>Cardinality of imputed Data?  SVM good for 2 classes; need to supplement </a:t>
            </a:r>
            <a:r>
              <a:rPr lang="en-US" sz="1400" dirty="0" smtClean="0"/>
              <a:t>w/binary </a:t>
            </a:r>
            <a:r>
              <a:rPr lang="en-US" sz="1400" dirty="0"/>
              <a:t>decision tree if &gt;2 class values</a:t>
            </a:r>
          </a:p>
          <a:p>
            <a:pPr lvl="2"/>
            <a:r>
              <a:rPr lang="en-US" sz="1400" dirty="0"/>
              <a:t>How are missing data distributed?  </a:t>
            </a:r>
          </a:p>
          <a:p>
            <a:pPr lvl="1"/>
            <a:r>
              <a:rPr lang="en-US" dirty="0"/>
              <a:t>How much computing power do we have?  // How much time do we have for training?  Simulation a possibility?</a:t>
            </a:r>
          </a:p>
          <a:p>
            <a:pPr lvl="1"/>
            <a:r>
              <a:rPr lang="en-US" dirty="0"/>
              <a:t>Sparsity of data set:  SVD a possibility</a:t>
            </a:r>
          </a:p>
          <a:p>
            <a:pPr lvl="1"/>
            <a:r>
              <a:rPr lang="en-US" dirty="0">
                <a:hlinkClick r:id="rId2" action="ppaction://hlinksldjump"/>
              </a:rPr>
              <a:t>Type of </a:t>
            </a:r>
            <a:r>
              <a:rPr lang="en-US" dirty="0" err="1" smtClean="0">
                <a:hlinkClick r:id="rId2" action="ppaction://hlinksldjump"/>
              </a:rPr>
              <a:t>Missingness</a:t>
            </a:r>
            <a:r>
              <a:rPr lang="en-US" dirty="0" smtClean="0">
                <a:hlinkClick r:id="rId2" action="ppaction://hlinksldjump"/>
              </a:rPr>
              <a:t>:  MAR, MCAR, NMAR</a:t>
            </a:r>
            <a:endParaRPr lang="en-US" dirty="0"/>
          </a:p>
          <a:p>
            <a:r>
              <a:rPr lang="en-US" dirty="0"/>
              <a:t>Choose a baseline guide for performance and fess up when your model doesn’t work</a:t>
            </a:r>
          </a:p>
          <a:p>
            <a:r>
              <a:rPr lang="en-US" dirty="0"/>
              <a:t>Wild West:  utility trumps theoretical justification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Case study:  </a:t>
            </a:r>
            <a:r>
              <a:rPr lang="en-US" dirty="0"/>
              <a:t>#1: Neural Network for imputation of Genetic data</a:t>
            </a:r>
            <a:endParaRPr lang="en-US" dirty="0"/>
          </a:p>
          <a:p>
            <a:pPr lvl="1"/>
            <a:r>
              <a:rPr lang="en-US" dirty="0"/>
              <a:t>Gene data…interested to understand breakpoints between groups of genes</a:t>
            </a:r>
          </a:p>
          <a:p>
            <a:pPr lvl="2"/>
            <a:r>
              <a:rPr lang="en-US" dirty="0"/>
              <a:t>Where is information missing</a:t>
            </a:r>
          </a:p>
          <a:p>
            <a:pPr lvl="2"/>
            <a:r>
              <a:rPr lang="en-US" dirty="0"/>
              <a:t>Where is information </a:t>
            </a:r>
            <a:r>
              <a:rPr lang="en-US" dirty="0" smtClean="0"/>
              <a:t>replicated</a:t>
            </a:r>
            <a:endParaRPr lang="en-US" dirty="0"/>
          </a:p>
          <a:p>
            <a:pPr lvl="1"/>
            <a:r>
              <a:rPr lang="en-US" dirty="0" smtClean="0"/>
              <a:t>Assists with developing intuition for neural networks</a:t>
            </a:r>
          </a:p>
          <a:p>
            <a:r>
              <a:rPr lang="en-US" dirty="0"/>
              <a:t>Case study:  </a:t>
            </a:r>
            <a:r>
              <a:rPr lang="en-US" dirty="0" smtClean="0"/>
              <a:t>#2: Markov Chain Monte Carlo vs. Imputing the Mean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://www.kaggle.com/scirpus/markov-chain-monte-carlo</a:t>
            </a:r>
            <a:r>
              <a:rPr lang="en-US" dirty="0"/>
              <a:t> </a:t>
            </a:r>
          </a:p>
          <a:p>
            <a:r>
              <a:rPr lang="en-US" dirty="0" smtClean="0"/>
              <a:t>Case </a:t>
            </a:r>
            <a:r>
              <a:rPr lang="en-US" dirty="0"/>
              <a:t>Study #3:  SVM for imputing classification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://www.kaggle.com/pierra/credit-card-dataset-svm-classification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3524-7E56-42AD-9B23-57E7C989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FB5A-2E3B-4B57-AD85-B132DCEE8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Relationship with AI</a:t>
            </a:r>
          </a:p>
          <a:p>
            <a:r>
              <a:rPr lang="en-US" dirty="0"/>
              <a:t>Methods – an overview</a:t>
            </a:r>
          </a:p>
          <a:p>
            <a:r>
              <a:rPr lang="en-US" dirty="0"/>
              <a:t>Choosing the Right Method</a:t>
            </a:r>
          </a:p>
          <a:p>
            <a:r>
              <a:rPr lang="en-US" dirty="0"/>
              <a:t>Case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1FB3-4123-490D-84A0-2E89451EF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5F64E5-C7DD-4D7F-99D4-1694D28E1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3524-7E56-42AD-9B23-57E7C989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Modalities of Missing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FB5A-2E3B-4B57-AD85-B132DCEE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232421" cy="3450613"/>
          </a:xfrm>
        </p:spPr>
        <p:txBody>
          <a:bodyPr/>
          <a:lstStyle/>
          <a:p>
            <a:r>
              <a:rPr lang="en-US" dirty="0"/>
              <a:t>Missing at Random:  Probability of missing data depends on observed variables:  Recoverable</a:t>
            </a:r>
          </a:p>
          <a:p>
            <a:pPr lvl="1"/>
            <a:r>
              <a:rPr lang="en-US" dirty="0"/>
              <a:t>Missing Completely at Random:  Not dependent on any observed variable…Testable!</a:t>
            </a:r>
          </a:p>
          <a:p>
            <a:pPr lvl="1"/>
            <a:r>
              <a:rPr lang="en-US" dirty="0"/>
              <a:t>Focus on missing data models</a:t>
            </a:r>
          </a:p>
          <a:p>
            <a:r>
              <a:rPr lang="en-US" dirty="0"/>
              <a:t>Not Missing at Random:  Missing Data depends on values of missing attributes…Cannot Reconstruct…Need more Data!</a:t>
            </a:r>
          </a:p>
          <a:p>
            <a:pPr lvl="1"/>
            <a:r>
              <a:rPr lang="en-US" dirty="0"/>
              <a:t>Missingness models must be specified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5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3524-7E56-42AD-9B23-57E7C989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88499-A7F5-42FB-B71B-1A402C3B2632}"/>
              </a:ext>
            </a:extLst>
          </p:cNvPr>
          <p:cNvSpPr/>
          <p:nvPr/>
        </p:nvSpPr>
        <p:spPr>
          <a:xfrm>
            <a:off x="325766" y="3670737"/>
            <a:ext cx="70002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Data is missing we generally have a few options: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Avoid:  Don’t use that attribute or class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Delete:  remove the entire record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Ignore:  Mark data as N/A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Impute:  Replace value with ‘our best guess’, or as Wikipedia says:</a:t>
            </a:r>
          </a:p>
          <a:p>
            <a:pPr lvl="2"/>
            <a:r>
              <a:rPr lang="en-US" dirty="0"/>
              <a:t>“In statistics, </a:t>
            </a:r>
            <a:r>
              <a:rPr lang="en-US" b="1" dirty="0"/>
              <a:t>imputation</a:t>
            </a:r>
            <a:r>
              <a:rPr lang="en-US" dirty="0"/>
              <a:t> is the process of replacing missing data with substituted values.”</a:t>
            </a:r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DB9DE9-DA3D-48BC-94C4-4293B94F9357}"/>
              </a:ext>
            </a:extLst>
          </p:cNvPr>
          <p:cNvSpPr/>
          <p:nvPr/>
        </p:nvSpPr>
        <p:spPr>
          <a:xfrm>
            <a:off x="325766" y="1970489"/>
            <a:ext cx="114280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In the legal sense, the term </a:t>
            </a:r>
            <a:r>
              <a:rPr lang="en-US" i="1" dirty="0">
                <a:solidFill>
                  <a:srgbClr val="404040"/>
                </a:solidFill>
                <a:latin typeface="Arial" panose="020B0604020202020204" pitchFamily="34" charset="0"/>
              </a:rPr>
              <a:t>imputed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 is used to describe an action, fact, or quality, the knowledge of which is charged to </a:t>
            </a:r>
            <a:r>
              <a:rPr lang="en-US" dirty="0" err="1">
                <a:solidFill>
                  <a:srgbClr val="404040"/>
                </a:solidFill>
                <a:latin typeface="Arial" panose="020B0604020202020204" pitchFamily="34" charset="0"/>
              </a:rPr>
              <a:t>anindividual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 based upon the actions of another for whom the individual is responsible rather than on the individual's own acts </a:t>
            </a:r>
            <a:r>
              <a:rPr lang="en-US" dirty="0" err="1">
                <a:solidFill>
                  <a:srgbClr val="404040"/>
                </a:solidFill>
                <a:latin typeface="Arial" panose="020B0604020202020204" pitchFamily="34" charset="0"/>
              </a:rPr>
              <a:t>oromissions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. For example, in the law of agency, the actions of an agent performed during the course of employment will </a:t>
            </a:r>
            <a:r>
              <a:rPr lang="en-US" dirty="0" err="1">
                <a:solidFill>
                  <a:srgbClr val="404040"/>
                </a:solidFill>
                <a:latin typeface="Arial" panose="020B0604020202020204" pitchFamily="34" charset="0"/>
              </a:rPr>
              <a:t>beattributed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 to the agent's principal. The doctrine of imputed </a:t>
            </a:r>
            <a:r>
              <a:rPr lang="en-US" b="1" dirty="0">
                <a:solidFill>
                  <a:srgbClr val="2484C6"/>
                </a:solidFill>
                <a:latin typeface="Arial" panose="020B0604020202020204" pitchFamily="34" charset="0"/>
                <a:hlinkClick r:id="rId2"/>
              </a:rPr>
              <a:t>Negligence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 makes one person legally responsible for </a:t>
            </a:r>
            <a:r>
              <a:rPr lang="en-US" dirty="0" err="1">
                <a:solidFill>
                  <a:srgbClr val="404040"/>
                </a:solidFill>
                <a:latin typeface="Arial" panose="020B0604020202020204" pitchFamily="34" charset="0"/>
              </a:rPr>
              <a:t>thenegligent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 conduct of another.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E9B1D-6CF4-4FFA-93AB-645A90736A8B}"/>
              </a:ext>
            </a:extLst>
          </p:cNvPr>
          <p:cNvSpPr/>
          <p:nvPr/>
        </p:nvSpPr>
        <p:spPr>
          <a:xfrm rot="20475600">
            <a:off x="1925488" y="1469928"/>
            <a:ext cx="822863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50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3524-7E56-42AD-9B23-57E7C989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IMPUTATION COOL?</a:t>
            </a:r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4755049" y="2818449"/>
            <a:ext cx="2996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ENHANCE!!!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75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3524-7E56-42AD-9B23-57E7C989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FB5A-2E3B-4B57-AD85-B132DCEE8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Relationship with AI</a:t>
            </a:r>
          </a:p>
          <a:p>
            <a:r>
              <a:rPr lang="en-US" dirty="0"/>
              <a:t>Methods – an overview</a:t>
            </a:r>
          </a:p>
          <a:p>
            <a:r>
              <a:rPr lang="en-US" dirty="0"/>
              <a:t>Choosing the Right Method</a:t>
            </a:r>
          </a:p>
          <a:p>
            <a:r>
              <a:rPr lang="en-US" dirty="0"/>
              <a:t>Case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3524-7E56-42AD-9B23-57E7C989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 Why Impute?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FB5A-2E3B-4B57-AD85-B132DCEE8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Imputation Improves Predictions or Understanding of Data</a:t>
            </a:r>
          </a:p>
          <a:p>
            <a:r>
              <a:rPr lang="en-US" dirty="0"/>
              <a:t>Useful in Fields:</a:t>
            </a:r>
          </a:p>
          <a:p>
            <a:pPr lvl="1"/>
            <a:r>
              <a:rPr lang="en-US" dirty="0"/>
              <a:t>Healthcare Imagery</a:t>
            </a:r>
          </a:p>
          <a:p>
            <a:pPr lvl="1"/>
            <a:r>
              <a:rPr lang="en-US" dirty="0"/>
              <a:t>Forensic Analysis</a:t>
            </a:r>
          </a:p>
          <a:p>
            <a:pPr lvl="1"/>
            <a:r>
              <a:rPr lang="en-US" dirty="0"/>
              <a:t>Sales Predictions</a:t>
            </a:r>
          </a:p>
          <a:p>
            <a:pPr lvl="1"/>
            <a:r>
              <a:rPr lang="en-US" dirty="0"/>
              <a:t>Understanding Evolution</a:t>
            </a:r>
          </a:p>
          <a:p>
            <a:r>
              <a:rPr lang="en-US" dirty="0"/>
              <a:t>Missing data abounds:</a:t>
            </a:r>
          </a:p>
          <a:p>
            <a:pPr lvl="1"/>
            <a:r>
              <a:rPr lang="en-US" dirty="0"/>
              <a:t>Many data sets are multidimensional</a:t>
            </a:r>
          </a:p>
          <a:p>
            <a:pPr lvl="1"/>
            <a:r>
              <a:rPr lang="en-US" dirty="0"/>
              <a:t>Missing data can hide useful information</a:t>
            </a:r>
          </a:p>
          <a:p>
            <a:pPr lvl="1"/>
            <a:r>
              <a:rPr lang="en-US" dirty="0"/>
              <a:t>Sample Bias makes accurate imputation difficult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92710-9AC1-4799-9251-6705F8F3C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3" t="20292" r="22499" b="16111"/>
          <a:stretch/>
        </p:blipFill>
        <p:spPr>
          <a:xfrm>
            <a:off x="7300895" y="521474"/>
            <a:ext cx="4700606" cy="2988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D25AE-0017-48CB-AB10-945AB83BF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37" t="15833" r="36719" b="23611"/>
          <a:stretch/>
        </p:blipFill>
        <p:spPr>
          <a:xfrm>
            <a:off x="10045203" y="4565019"/>
            <a:ext cx="2019301" cy="212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C33DDE-46AD-48F1-9A2B-3C1FC2C82C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12" t="27031" r="24532" b="18334"/>
          <a:stretch/>
        </p:blipFill>
        <p:spPr>
          <a:xfrm>
            <a:off x="6096000" y="4545749"/>
            <a:ext cx="3676650" cy="21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3524-7E56-42AD-9B23-57E7C989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FB5A-2E3B-4B57-AD85-B132DCEE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232421" cy="3450613"/>
          </a:xfrm>
        </p:spPr>
        <p:txBody>
          <a:bodyPr/>
          <a:lstStyle/>
          <a:p>
            <a:r>
              <a:rPr lang="en-US" dirty="0"/>
              <a:t>Prepping the battlespace before we apply AI: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AI to directly impute missing data: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5C258-046C-4E5D-9D79-DC4621243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7" t="20292" r="11905" b="14530"/>
          <a:stretch/>
        </p:blipFill>
        <p:spPr>
          <a:xfrm>
            <a:off x="7740097" y="2364075"/>
            <a:ext cx="2826303" cy="136004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CB1621E-FBE5-437B-A3A6-8CD346CCF381}"/>
              </a:ext>
            </a:extLst>
          </p:cNvPr>
          <p:cNvSpPr/>
          <p:nvPr/>
        </p:nvSpPr>
        <p:spPr>
          <a:xfrm>
            <a:off x="6307169" y="2888343"/>
            <a:ext cx="1295754" cy="377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C0DC89-041E-4C3B-B9A2-2882AC0A6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7" t="20292" r="11905" b="14530"/>
          <a:stretch/>
        </p:blipFill>
        <p:spPr>
          <a:xfrm>
            <a:off x="7740097" y="4044314"/>
            <a:ext cx="2826303" cy="13600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7650F7-443B-4EDC-9964-BAEC2A14F8EE}"/>
              </a:ext>
            </a:extLst>
          </p:cNvPr>
          <p:cNvSpPr/>
          <p:nvPr/>
        </p:nvSpPr>
        <p:spPr>
          <a:xfrm>
            <a:off x="7602923" y="5284040"/>
            <a:ext cx="31438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Imputation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C6D0C7-7B0D-40DD-898D-7A0D6F58B103}"/>
              </a:ext>
            </a:extLst>
          </p:cNvPr>
          <p:cNvSpPr/>
          <p:nvPr/>
        </p:nvSpPr>
        <p:spPr>
          <a:xfrm>
            <a:off x="3109407" y="2659376"/>
            <a:ext cx="31438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Imputation</a:t>
            </a:r>
          </a:p>
        </p:txBody>
      </p:sp>
    </p:spTree>
    <p:extLst>
      <p:ext uri="{BB962C8B-B14F-4D97-AF65-F5344CB8AC3E}">
        <p14:creationId xmlns:p14="http://schemas.microsoft.com/office/powerpoint/2010/main" val="29964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3AA2-D171-44EB-B12F-085059DC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Common, and Easy to </a:t>
            </a:r>
            <a:r>
              <a:rPr lang="en-US" dirty="0" smtClean="0"/>
              <a:t>Explain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FABD-123A-4F6E-AD1E-54D390030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Hot </a:t>
            </a:r>
            <a:r>
              <a:rPr lang="en-US" dirty="0"/>
              <a:t>Deck and Cold </a:t>
            </a:r>
            <a:r>
              <a:rPr lang="en-US" dirty="0" smtClean="0"/>
              <a:t>Deck:  Choosing values from records that otherwise closely match the target</a:t>
            </a:r>
            <a:endParaRPr lang="en-US" dirty="0"/>
          </a:p>
          <a:p>
            <a:pPr lvl="1"/>
            <a:r>
              <a:rPr lang="en-US" dirty="0"/>
              <a:t>Mean </a:t>
            </a:r>
            <a:r>
              <a:rPr lang="en-US" dirty="0" smtClean="0"/>
              <a:t>Imputation:  Applying the mean of other records </a:t>
            </a:r>
          </a:p>
          <a:p>
            <a:pPr lvl="2"/>
            <a:r>
              <a:rPr lang="en-US" dirty="0" smtClean="0"/>
              <a:t>introduces bias</a:t>
            </a:r>
          </a:p>
          <a:p>
            <a:pPr lvl="2"/>
            <a:r>
              <a:rPr lang="en-US" dirty="0" smtClean="0"/>
              <a:t>Underestimates random error</a:t>
            </a:r>
            <a:endParaRPr lang="en-US" dirty="0"/>
          </a:p>
          <a:p>
            <a:pPr lvl="1"/>
            <a:r>
              <a:rPr lang="en-US" dirty="0" smtClean="0"/>
              <a:t>Regression</a:t>
            </a:r>
          </a:p>
          <a:p>
            <a:pPr lvl="2"/>
            <a:r>
              <a:rPr lang="en-US" dirty="0" smtClean="0"/>
              <a:t>Calculate value of numerical</a:t>
            </a:r>
          </a:p>
          <a:p>
            <a:pPr lvl="2"/>
            <a:r>
              <a:rPr lang="en-US" dirty="0" smtClean="0"/>
              <a:t>Data must be ‘transformable’ to linear model</a:t>
            </a:r>
          </a:p>
          <a:p>
            <a:pPr lvl="2"/>
            <a:r>
              <a:rPr lang="en-US" dirty="0" smtClean="0"/>
              <a:t>Collinearity is an issue</a:t>
            </a:r>
            <a:endParaRPr lang="en-US" dirty="0"/>
          </a:p>
          <a:p>
            <a:pPr lvl="1"/>
            <a:r>
              <a:rPr lang="en-US" dirty="0"/>
              <a:t>KNN </a:t>
            </a:r>
            <a:endParaRPr lang="en-US" dirty="0" smtClean="0"/>
          </a:p>
          <a:p>
            <a:pPr lvl="2"/>
            <a:r>
              <a:rPr lang="en-US" dirty="0" smtClean="0"/>
              <a:t>Works well with smaller data sets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3AA2-D171-44EB-B12F-085059DC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 Involving Math, Stats, information theory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FABD-123A-4F6E-AD1E-54D390030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4"/>
            <a:ext cx="9603275" cy="3450613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hlinkClick r:id="rId2" action="ppaction://hlinksldjump"/>
              </a:rPr>
              <a:t>Expectation Maximization:  better with little to no interdependency</a:t>
            </a:r>
            <a:endParaRPr lang="en-US" dirty="0"/>
          </a:p>
          <a:p>
            <a:pPr lvl="1"/>
            <a:r>
              <a:rPr lang="en-US" dirty="0"/>
              <a:t>Markov Chain Monte Carlo (e.g. Gibbs Sampling)</a:t>
            </a:r>
          </a:p>
          <a:p>
            <a:pPr lvl="1"/>
            <a:r>
              <a:rPr lang="en-US" dirty="0"/>
              <a:t>Naïve Bayes</a:t>
            </a:r>
          </a:p>
          <a:p>
            <a:pPr lvl="1"/>
            <a:r>
              <a:rPr lang="en-US" smtClean="0">
                <a:hlinkClick r:id="rId3"/>
              </a:rPr>
              <a:t>Gradient </a:t>
            </a:r>
            <a:r>
              <a:rPr lang="en-US" dirty="0">
                <a:hlinkClick r:id="rId3"/>
              </a:rPr>
              <a:t>Boosting Methods:  </a:t>
            </a:r>
            <a:r>
              <a:rPr lang="en-US" dirty="0" err="1">
                <a:hlinkClick r:id="rId3"/>
              </a:rPr>
              <a:t>CatBoost</a:t>
            </a:r>
            <a:r>
              <a:rPr lang="en-US" dirty="0">
                <a:hlinkClick r:id="rId3"/>
              </a:rPr>
              <a:t> Vs </a:t>
            </a:r>
            <a:r>
              <a:rPr lang="en-US" dirty="0" err="1">
                <a:hlinkClick r:id="rId3"/>
              </a:rPr>
              <a:t>LightGBM</a:t>
            </a:r>
            <a:r>
              <a:rPr lang="en-US" dirty="0">
                <a:hlinkClick r:id="rId3"/>
              </a:rPr>
              <a:t> vs. </a:t>
            </a:r>
            <a:r>
              <a:rPr lang="en-US" dirty="0" err="1" smtClean="0">
                <a:hlinkClick r:id="rId3"/>
              </a:rPr>
              <a:t>XGBoost</a:t>
            </a:r>
            <a:endParaRPr lang="en-US" dirty="0"/>
          </a:p>
          <a:p>
            <a:pPr lvl="2"/>
            <a:r>
              <a:rPr lang="en-US" dirty="0" smtClean="0"/>
              <a:t>Iterative Regression combines weaker models into a strong model</a:t>
            </a:r>
          </a:p>
          <a:p>
            <a:pPr lvl="2"/>
            <a:r>
              <a:rPr lang="en-US" dirty="0" smtClean="0"/>
              <a:t>Gradient Descent:  Find steepest path from one model to another</a:t>
            </a:r>
            <a:endParaRPr lang="en-US" dirty="0"/>
          </a:p>
          <a:p>
            <a:pPr lvl="1"/>
            <a:r>
              <a:rPr lang="en-US" dirty="0">
                <a:hlinkClick r:id="rId4" action="ppaction://hlinksldjump"/>
              </a:rPr>
              <a:t>Singular Value Decomposition (SVD):  Linear Algebra-based method used by Netflix; originally proposed in </a:t>
            </a:r>
            <a:r>
              <a:rPr lang="en-US" dirty="0" smtClean="0">
                <a:hlinkClick r:id="rId4" action="ppaction://hlinksldjump"/>
              </a:rPr>
              <a:t>1998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28" y="2752303"/>
            <a:ext cx="2092371" cy="224357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7557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3AA2-D171-44EB-B12F-085059DC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A42FB8EA-3E62-4FA1-8FCF-5B24E743C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" y="1907476"/>
            <a:ext cx="4329419" cy="3716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0646" y="2292263"/>
            <a:ext cx="71470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Iterative Method to find Max Likelihood, often of  </a:t>
            </a:r>
          </a:p>
          <a:p>
            <a:r>
              <a:rPr lang="en-US" dirty="0"/>
              <a:t> </a:t>
            </a:r>
            <a:r>
              <a:rPr lang="en-US" dirty="0" smtClean="0"/>
              <a:t>    parameters of statistical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Old Faithful Eruption Data; an initial random model is fit to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is gradually adjusted to parameters that maximize the likelihood </a:t>
            </a:r>
          </a:p>
          <a:p>
            <a:r>
              <a:rPr lang="en-US" dirty="0"/>
              <a:t> </a:t>
            </a:r>
            <a:r>
              <a:rPr lang="en-US" dirty="0" smtClean="0"/>
              <a:t>    of Fitting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0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764</TotalTime>
  <Words>778</Words>
  <Application>Microsoft Office PowerPoint</Application>
  <PresentationFormat>Widescreen</PresentationFormat>
  <Paragraphs>134</Paragraphs>
  <Slides>18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Gallery</vt:lpstr>
      <vt:lpstr>Imputation</vt:lpstr>
      <vt:lpstr>INTRODUCTION</vt:lpstr>
      <vt:lpstr>WHY IS IMPUTATION COOL?</vt:lpstr>
      <vt:lpstr>OVERVIEW</vt:lpstr>
      <vt:lpstr>Motivation:  Why Impute?</vt:lpstr>
      <vt:lpstr>Relationship with Artificial intelligence</vt:lpstr>
      <vt:lpstr>Most Common, and Easy to Explain  Methods</vt:lpstr>
      <vt:lpstr>Methods:  Involving Math, Stats, information theory</vt:lpstr>
      <vt:lpstr>EXPECTATION MAXIMIZATION</vt:lpstr>
      <vt:lpstr>Singular value decomposition</vt:lpstr>
      <vt:lpstr>Methods Involving AI</vt:lpstr>
      <vt:lpstr>Methods:  Putting it all together</vt:lpstr>
      <vt:lpstr>Choosing the right method (1/2)</vt:lpstr>
      <vt:lpstr>Choosing the right method (2/2)</vt:lpstr>
      <vt:lpstr>Case Studies</vt:lpstr>
      <vt:lpstr>SUMMARY</vt:lpstr>
      <vt:lpstr>QUESTIONS?</vt:lpstr>
      <vt:lpstr>Modalities of Missing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Bocian</dc:creator>
  <cp:lastModifiedBy>Bocian, Keith</cp:lastModifiedBy>
  <cp:revision>57</cp:revision>
  <dcterms:created xsi:type="dcterms:W3CDTF">2018-11-14T03:09:59Z</dcterms:created>
  <dcterms:modified xsi:type="dcterms:W3CDTF">2018-11-16T15:53:46Z</dcterms:modified>
</cp:coreProperties>
</file>