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2" r:id="rId6"/>
    <p:sldId id="273" r:id="rId7"/>
    <p:sldId id="259" r:id="rId8"/>
    <p:sldId id="270" r:id="rId9"/>
    <p:sldId id="269" r:id="rId10"/>
    <p:sldId id="268" r:id="rId11"/>
    <p:sldId id="265" r:id="rId12"/>
    <p:sldId id="264" r:id="rId13"/>
    <p:sldId id="263" r:id="rId14"/>
    <p:sldId id="262" r:id="rId15"/>
    <p:sldId id="261" r:id="rId16"/>
    <p:sldId id="26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D51E19-3390-4C34-91E2-3BA224F47F15}">
          <p14:sldIdLst>
            <p14:sldId id="256"/>
            <p14:sldId id="274"/>
            <p14:sldId id="257"/>
            <p14:sldId id="258"/>
            <p14:sldId id="272"/>
            <p14:sldId id="273"/>
            <p14:sldId id="259"/>
            <p14:sldId id="270"/>
            <p14:sldId id="269"/>
            <p14:sldId id="268"/>
            <p14:sldId id="265"/>
            <p14:sldId id="264"/>
            <p14:sldId id="263"/>
            <p14:sldId id="262"/>
            <p14:sldId id="261"/>
            <p14:sldId id="260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FFC7-5856-4267-9854-0227D11E0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2CCBA-7EE6-4DAB-B33C-918B5B10D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E0-84D9-432B-A4E2-0FF49B3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CC5E5-5C1E-4343-96F6-AA638974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E52CA-F841-45CD-8EDE-BADAB633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CFB3-A2D2-4413-B795-EC219494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565F2-8CEF-4034-8FBC-969C3C297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A7AD-1193-4229-8438-9BCCBBB8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32D18-4003-45E9-B41F-5B017F7B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1224-D3F2-4CFF-BF6C-602D002D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3DB4D-D439-40D5-B32F-AA634FE89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6EE7A-BFCE-43AB-8BF8-2C0E386C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394B-86F2-4A8B-BE11-5AAF312F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938A-A1F3-4CEF-9F13-83B2E13D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CA6AB-1CA9-4F88-8641-A7FDEF3D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CA42-BDD7-4E61-8450-CF067FE9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F64D5-BA92-4C43-AC51-42221565D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9E0AC-A5AD-4894-B9AE-ECE7F766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C67CE-F4D8-416C-B82A-B972BEA6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C7E6-D7A5-42BB-99E6-D453834C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BA1A-A901-44E1-99FA-8CD932EF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56C8-30FA-4022-86C7-A70B5063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037F9-FAA4-4F22-BEA8-4679EEE4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82B86-4460-4B7C-8C28-76EF8354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3BCB0-2D0C-45CE-9193-19CB31D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39FF-09F2-4CDE-A32F-1F7E037F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A3C5-FC76-4E35-B49F-998995B73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F63D7-E335-4EB8-BC6F-05A46299B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C04BC-FFE2-4E31-A673-B75DB83F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65D2-84B5-4326-90FB-DDAA9DA9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11ED-F3A8-4DED-8D19-14CD22B4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3406-78A1-4D17-A28F-E68BA231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7C540-F21E-451E-A3D1-C6959FDDA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AB522-CED3-4975-B6C9-E565800C6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93067-2898-4C2C-98E4-24D3EE35C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3E6D0-1EEC-4B37-BF98-1A1EA40E5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EC641-8DB5-47EA-97EA-12E66820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BDE4A-5862-49EC-B74A-C4E2165F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F80E2-046C-428C-AC60-EDED4064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19B1-D25A-4008-8AD2-BD7ABE93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58BA0-2DF3-4EB6-BB68-40744ABC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811B0-05BA-4BF0-AA8E-AAC049FA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09604-5576-4737-A14D-532B035D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F1FA2-831D-4ED3-BFA7-7ED064BF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C3C35-00A5-48F0-9109-4F81B9C2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41F96-98D8-423F-A110-DA838492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C819-676E-49AA-84DE-8B63EBA6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A909-0B39-4818-B3F5-96B5C7FD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BD651-E5C6-4CF2-A7D7-C4687BF04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D9F6-0E58-427E-9475-47F89486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C55D1-FEC0-4C54-854F-90B268ED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6DF68-790D-4BD2-B1BD-A9716B28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C332-DA7A-41AB-84BF-E6DDAC0A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3E8AB-A3AB-45DE-8649-B7479D1BE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55B6E-B7A0-4A7F-B676-66A996DE3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29E1A-B89B-48BA-9750-8CCBB92B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D8B7E-F31C-438B-B608-10467B4A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89458-16F1-4939-A721-081A7C7E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F9259-3788-4E44-A709-55859D82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823A6-589B-48FE-A6B7-9EC2A8010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B0EF0-516B-4A74-9F97-4718A6161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E157-CA4D-403A-A47B-CB83A1B3BA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B03B1-797C-4F1F-B858-D351D00F2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3E124-90D5-4DD7-A785-EA55F0CA1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77D2-89E3-460B-BCD0-7BF14F5D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tondynamics.com/handle" TargetMode="External"/><Relationship Id="rId2" Type="http://schemas.openxmlformats.org/officeDocument/2006/relationships/hyperlink" Target="https://www.bostondynamics.com/atl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stondynamics.com/spo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5253-4EBA-4538-BE6F-145AFAE7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and Robotics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0ABD5-8C38-44EB-A5E8-DDF01986C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CSCI 446 : Artificial Intelligence Presentation</a:t>
            </a:r>
          </a:p>
          <a:p>
            <a:r>
              <a:rPr lang="en-US" dirty="0">
                <a:solidFill>
                  <a:schemeClr val="bg1"/>
                </a:solidFill>
              </a:rPr>
              <a:t>By Sam Lloyd</a:t>
            </a:r>
          </a:p>
        </p:txBody>
      </p:sp>
    </p:spTree>
    <p:extLst>
      <p:ext uri="{BB962C8B-B14F-4D97-AF65-F5344CB8AC3E}">
        <p14:creationId xmlns:p14="http://schemas.microsoft.com/office/powerpoint/2010/main" val="229932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99CB-7D46-4B14-B983-F6B99A3D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100" dirty="0"/>
              <a:t>Uses of Artificial Intelligence in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A919-67A1-443E-B51A-0A97EBE9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Decision Making</a:t>
            </a:r>
          </a:p>
          <a:p>
            <a:pPr lvl="1"/>
            <a:r>
              <a:rPr lang="en-US" sz="2000" dirty="0"/>
              <a:t>Movement</a:t>
            </a:r>
          </a:p>
          <a:p>
            <a:pPr lvl="1"/>
            <a:r>
              <a:rPr lang="en-US" sz="2000" dirty="0"/>
              <a:t>Actions</a:t>
            </a:r>
          </a:p>
          <a:p>
            <a:pPr lvl="1"/>
            <a:r>
              <a:rPr lang="en-US" sz="2000" dirty="0"/>
              <a:t>Priority</a:t>
            </a:r>
          </a:p>
          <a:p>
            <a:pPr lvl="1"/>
            <a:r>
              <a:rPr lang="en-US" sz="2000" dirty="0"/>
              <a:t>Ethical</a:t>
            </a:r>
          </a:p>
          <a:p>
            <a:pPr lvl="1"/>
            <a:r>
              <a:rPr lang="en-US" sz="2000" dirty="0"/>
              <a:t>Moral</a:t>
            </a:r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DF00B-3A18-4A7C-B9D8-213A83269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r="1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9275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A8E4-8912-4FAE-8442-61273648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Field Applications – Military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5A878-B891-4AF5-8C1C-1A3A6011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BEAR</a:t>
            </a:r>
          </a:p>
          <a:p>
            <a:pPr lvl="1"/>
            <a:r>
              <a:rPr lang="en-US" sz="2000" dirty="0"/>
              <a:t>Battlefield Extraction-Assist Robot</a:t>
            </a:r>
          </a:p>
          <a:p>
            <a:pPr lvl="1"/>
            <a:r>
              <a:rPr lang="en-US" sz="2000" dirty="0"/>
              <a:t>Can lift and carry 500 pounds</a:t>
            </a:r>
          </a:p>
          <a:p>
            <a:pPr lvl="1"/>
            <a:r>
              <a:rPr lang="en-US" sz="2000" dirty="0"/>
              <a:t>Currently is remoted controlled</a:t>
            </a:r>
          </a:p>
          <a:p>
            <a:pPr lvl="1"/>
            <a:r>
              <a:rPr lang="en-US" sz="2000" dirty="0"/>
              <a:t>Future versions will include controlling the BEAR through recognizing hand signals</a:t>
            </a:r>
          </a:p>
          <a:p>
            <a:pPr lvl="1"/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road, building, outdoor, person&#10;&#10;Description automatically generated">
            <a:extLst>
              <a:ext uri="{FF2B5EF4-FFF2-40B4-BE49-F238E27FC236}">
                <a16:creationId xmlns:a16="http://schemas.microsoft.com/office/drawing/2014/main" id="{61FD400F-B381-4A9E-BED1-1C892A0A7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r="2122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398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434D-9011-42AC-AD9E-0FAD4EAA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Field Applications – Medical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90C2-C955-4D8A-A2E9-126841239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Versius</a:t>
            </a:r>
            <a:endParaRPr lang="en-US" sz="2400" dirty="0"/>
          </a:p>
          <a:p>
            <a:pPr lvl="1"/>
            <a:r>
              <a:rPr lang="en-US" sz="2000" dirty="0"/>
              <a:t>Used for hernia repairs and ear, nose, and throat operations</a:t>
            </a:r>
          </a:p>
          <a:p>
            <a:pPr lvl="1"/>
            <a:r>
              <a:rPr lang="en-US" sz="2000" dirty="0"/>
              <a:t>Controlled by the surgeon viva its console</a:t>
            </a:r>
          </a:p>
          <a:p>
            <a:pPr lvl="1"/>
            <a:r>
              <a:rPr lang="en-US" sz="2000" dirty="0"/>
              <a:t>It self-monitors itself 5,000 times per second </a:t>
            </a:r>
          </a:p>
          <a:p>
            <a:pPr lvl="1"/>
            <a:r>
              <a:rPr lang="en-US" sz="2000" dirty="0"/>
              <a:t>Successor of the DaVinci Surgery System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ue room&#10;&#10;Description automatically generated">
            <a:extLst>
              <a:ext uri="{FF2B5EF4-FFF2-40B4-BE49-F238E27FC236}">
                <a16:creationId xmlns:a16="http://schemas.microsoft.com/office/drawing/2014/main" id="{93D553FC-83B1-4673-B274-70F4670A3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r="3476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060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63AC-7095-4F48-BE79-9B06EDE8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Field Applications – Medical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A9B4-D8E1-464D-A23D-4D9850E7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Yomi</a:t>
            </a:r>
          </a:p>
          <a:p>
            <a:pPr lvl="1"/>
            <a:r>
              <a:rPr lang="en-US" sz="2000" dirty="0"/>
              <a:t>Works alongside the doctor</a:t>
            </a:r>
          </a:p>
          <a:p>
            <a:pPr lvl="1"/>
            <a:r>
              <a:rPr lang="en-US" sz="2000" dirty="0"/>
              <a:t>Takes the patients CAT scan and uses it to pre-plan the procedure</a:t>
            </a:r>
          </a:p>
          <a:p>
            <a:pPr lvl="1"/>
            <a:r>
              <a:rPr lang="en-US" sz="2000" dirty="0"/>
              <a:t>Successfully fitted two implants with an error margin of 0.2-0.3mm during its trail in China in 2016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person, man, sky&#10;&#10;Description automatically generated">
            <a:extLst>
              <a:ext uri="{FF2B5EF4-FFF2-40B4-BE49-F238E27FC236}">
                <a16:creationId xmlns:a16="http://schemas.microsoft.com/office/drawing/2014/main" id="{2FB0432A-33C0-40F4-A0D0-D45D49480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9173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938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1A1D-58D1-493B-85F8-3185D8B7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Field Applications – Medical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DA46-32F5-48EE-897F-1C32CC3D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Tug</a:t>
            </a:r>
          </a:p>
          <a:p>
            <a:pPr lvl="1"/>
            <a:r>
              <a:rPr lang="en-US" sz="2000" dirty="0"/>
              <a:t>Small logistics robot</a:t>
            </a:r>
          </a:p>
          <a:p>
            <a:pPr lvl="1"/>
            <a:r>
              <a:rPr lang="en-US" sz="2000" dirty="0"/>
              <a:t>Delivers food, drugs, and other supplies</a:t>
            </a:r>
          </a:p>
          <a:p>
            <a:pPr lvl="1"/>
            <a:r>
              <a:rPr lang="en-US" sz="2000" dirty="0"/>
              <a:t>Equipped with 360° LIDAR </a:t>
            </a:r>
          </a:p>
          <a:p>
            <a:pPr lvl="1"/>
            <a:r>
              <a:rPr lang="en-US" sz="2000" dirty="0"/>
              <a:t>Can maneuver around patients and staff</a:t>
            </a:r>
          </a:p>
          <a:p>
            <a:pPr lvl="1"/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able, sky&#10;&#10;Description automatically generated">
            <a:extLst>
              <a:ext uri="{FF2B5EF4-FFF2-40B4-BE49-F238E27FC236}">
                <a16:creationId xmlns:a16="http://schemas.microsoft.com/office/drawing/2014/main" id="{48E41DF9-A9F5-41FD-ACA7-D14D45F9D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r="2703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2C62-5454-46DA-8821-0E4B8A19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Field Applications – NASA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6FBB-ACFD-4BC6-9FC9-36D94A09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Curiosity</a:t>
            </a:r>
          </a:p>
          <a:p>
            <a:pPr lvl="1"/>
            <a:r>
              <a:rPr lang="en-US" sz="2000" dirty="0"/>
              <a:t>Landed on Mars August 6</a:t>
            </a:r>
            <a:r>
              <a:rPr lang="en-US" sz="2000" baseline="30000" dirty="0"/>
              <a:t>th</a:t>
            </a:r>
            <a:r>
              <a:rPr lang="en-US" sz="2000" dirty="0"/>
              <a:t>, 2012</a:t>
            </a:r>
          </a:p>
          <a:p>
            <a:pPr lvl="1"/>
            <a:r>
              <a:rPr lang="en-US" sz="2000" dirty="0"/>
              <a:t>Confirmed to still be working as of November 2018</a:t>
            </a:r>
          </a:p>
          <a:p>
            <a:pPr lvl="1"/>
            <a:r>
              <a:rPr lang="en-US" sz="2000" dirty="0"/>
              <a:t>17 different cameras</a:t>
            </a:r>
          </a:p>
          <a:p>
            <a:pPr lvl="1"/>
            <a:r>
              <a:rPr lang="en-US" sz="2000" dirty="0"/>
              <a:t>14 different scientific instruments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ground, building, outdoor, person&#10;&#10;Description automatically generated">
            <a:extLst>
              <a:ext uri="{FF2B5EF4-FFF2-40B4-BE49-F238E27FC236}">
                <a16:creationId xmlns:a16="http://schemas.microsoft.com/office/drawing/2014/main" id="{B5AB9020-DB9D-43AC-80DE-E90240C2E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2852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964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FC9A-86A2-400C-A589-A2B7474C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Boston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2C54-6715-40E8-A278-7DC2DED91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Atlas</a:t>
            </a:r>
          </a:p>
          <a:p>
            <a:pPr lvl="1"/>
            <a:r>
              <a:rPr lang="en-US" dirty="0">
                <a:hlinkClick r:id="rId2"/>
              </a:rPr>
              <a:t>https://www.bostondynamics.com/atlas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Handle</a:t>
            </a:r>
          </a:p>
          <a:p>
            <a:pPr lvl="1"/>
            <a:r>
              <a:rPr lang="en-US" dirty="0">
                <a:hlinkClick r:id="rId3"/>
              </a:rPr>
              <a:t>https://www.bostondynamics.com/handle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Spot</a:t>
            </a:r>
          </a:p>
          <a:p>
            <a:pPr lvl="1"/>
            <a:r>
              <a:rPr lang="en-US" dirty="0">
                <a:hlinkClick r:id="rId4"/>
              </a:rPr>
              <a:t>https://www.bostondynamics.com/spot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3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EB5-5CC6-4D5B-8ECE-6D46F727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322A-FE90-4740-88F5-7F82FCEA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Clarification</a:t>
            </a:r>
          </a:p>
          <a:p>
            <a:r>
              <a:rPr lang="en-US" dirty="0">
                <a:solidFill>
                  <a:schemeClr val="bg1"/>
                </a:solidFill>
              </a:rPr>
              <a:t>History</a:t>
            </a:r>
          </a:p>
          <a:p>
            <a:r>
              <a:rPr lang="en-US" dirty="0">
                <a:solidFill>
                  <a:schemeClr val="bg1"/>
                </a:solidFill>
              </a:rPr>
              <a:t>Languages and Models</a:t>
            </a:r>
          </a:p>
          <a:p>
            <a:r>
              <a:rPr lang="en-US" dirty="0">
                <a:solidFill>
                  <a:schemeClr val="bg1"/>
                </a:solidFill>
              </a:rPr>
              <a:t>Uses of AI in Robotics</a:t>
            </a:r>
          </a:p>
          <a:p>
            <a:r>
              <a:rPr lang="en-US" dirty="0">
                <a:solidFill>
                  <a:schemeClr val="bg1"/>
                </a:solidFill>
              </a:rPr>
              <a:t>Fields of Application</a:t>
            </a:r>
          </a:p>
          <a:p>
            <a:r>
              <a:rPr lang="en-US" dirty="0">
                <a:solidFill>
                  <a:schemeClr val="bg1"/>
                </a:solidFill>
              </a:rPr>
              <a:t>Boston Dynamics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E8DA-9ACC-45AE-92D4-964BA089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3584-F0DD-4E85-AB44-0DC0BA4E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Clarification</a:t>
            </a:r>
          </a:p>
          <a:p>
            <a:r>
              <a:rPr lang="en-US" dirty="0">
                <a:solidFill>
                  <a:schemeClr val="bg1"/>
                </a:solidFill>
              </a:rPr>
              <a:t>History</a:t>
            </a:r>
          </a:p>
          <a:p>
            <a:r>
              <a:rPr lang="en-US" dirty="0">
                <a:solidFill>
                  <a:schemeClr val="bg1"/>
                </a:solidFill>
              </a:rPr>
              <a:t>Languages and Models</a:t>
            </a:r>
          </a:p>
          <a:p>
            <a:r>
              <a:rPr lang="en-US" dirty="0">
                <a:solidFill>
                  <a:schemeClr val="bg1"/>
                </a:solidFill>
              </a:rPr>
              <a:t>Uses of AI in Robotics</a:t>
            </a:r>
          </a:p>
          <a:p>
            <a:r>
              <a:rPr lang="en-US" dirty="0">
                <a:solidFill>
                  <a:schemeClr val="bg1"/>
                </a:solidFill>
              </a:rPr>
              <a:t>Fields of Application</a:t>
            </a:r>
          </a:p>
          <a:p>
            <a:r>
              <a:rPr lang="en-US" dirty="0">
                <a:solidFill>
                  <a:schemeClr val="bg1"/>
                </a:solidFill>
              </a:rPr>
              <a:t>Boston Dynamics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83F9-2B82-47C5-A04E-D599933C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Clarifications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963C-5710-4F3E-88B1-AAA254EE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Narrow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Does one thing extremely well at the exception of other areas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General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Able to perform equal to or better than its human counterpart</a:t>
            </a:r>
          </a:p>
          <a:p>
            <a:r>
              <a:rPr lang="en-US" dirty="0">
                <a:solidFill>
                  <a:schemeClr val="bg1"/>
                </a:solidFill>
              </a:rPr>
              <a:t>Robotics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AI – executes specific patterns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‘Dumb’ AI – has an AI but that AI does not learn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Intelligent Robots – able to learn and make decisions on its own</a:t>
            </a:r>
          </a:p>
        </p:txBody>
      </p:sp>
    </p:spTree>
    <p:extLst>
      <p:ext uri="{BB962C8B-B14F-4D97-AF65-F5344CB8AC3E}">
        <p14:creationId xmlns:p14="http://schemas.microsoft.com/office/powerpoint/2010/main" val="387656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A135-7D49-4A1B-BDF5-94547AB2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History of Intelligent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CF795-F734-4659-8FBC-0BB146C05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1941 – Isaac Asimov’s credited with coining the term ‘Robot’ and publishing his ‘Three Laws of Robotics’</a:t>
            </a:r>
          </a:p>
          <a:p>
            <a:r>
              <a:rPr lang="en-US" sz="2000" dirty="0"/>
              <a:t>1970 – ‘</a:t>
            </a:r>
            <a:r>
              <a:rPr lang="en-US" sz="2000" dirty="0" err="1"/>
              <a:t>Shakey</a:t>
            </a:r>
            <a:r>
              <a:rPr lang="en-US" sz="2000" dirty="0"/>
              <a:t> the Robot’</a:t>
            </a:r>
          </a:p>
          <a:p>
            <a:r>
              <a:rPr lang="en-US" sz="2000" dirty="0"/>
              <a:t>1979 – Stanford Cart</a:t>
            </a:r>
          </a:p>
          <a:p>
            <a:r>
              <a:rPr lang="en-US" sz="2000" dirty="0"/>
              <a:t>1985 – Denning Sentry Robot</a:t>
            </a:r>
          </a:p>
          <a:p>
            <a:r>
              <a:rPr lang="en-US" sz="2000" dirty="0"/>
              <a:t>1989 – Chess problem solved</a:t>
            </a:r>
            <a:br>
              <a:rPr lang="en-US" sz="2000" dirty="0"/>
            </a:br>
            <a:r>
              <a:rPr lang="en-US" sz="2000" dirty="0"/>
              <a:t>	 MQ-1 Predator Drone</a:t>
            </a:r>
          </a:p>
          <a:p>
            <a:r>
              <a:rPr lang="en-US" sz="2000" dirty="0"/>
              <a:t>1997 – Deep Blue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B2B92945-3CB3-41B8-B1CB-B5F9AC4B5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9" r="-2" b="12460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D14FDC53-2218-4550-A486-CCE053ECC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r="2" b="13784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9DD34E68-255E-4BF7-97F5-93E017517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0" r="-2" b="21806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508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C7B7-D3BA-4728-971F-F057D1EF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History of Intelligent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33FB-6F53-40C8-B119-335CD3E4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2000" dirty="0"/>
              <a:t>1999 – </a:t>
            </a:r>
            <a:r>
              <a:rPr lang="en-US" sz="2000" dirty="0" err="1"/>
              <a:t>Aibo</a:t>
            </a:r>
            <a:r>
              <a:rPr lang="en-US" sz="2000" dirty="0"/>
              <a:t> </a:t>
            </a:r>
          </a:p>
          <a:p>
            <a:r>
              <a:rPr lang="en-US" sz="2000" dirty="0"/>
              <a:t>2000 – Honda’s </a:t>
            </a:r>
            <a:r>
              <a:rPr lang="en-US" sz="2000" dirty="0" err="1"/>
              <a:t>Asimo</a:t>
            </a:r>
            <a:br>
              <a:rPr lang="en-US" sz="2000" dirty="0"/>
            </a:br>
            <a:r>
              <a:rPr lang="en-US" sz="2000" dirty="0"/>
              <a:t>	     DaVinci Surgical System</a:t>
            </a:r>
          </a:p>
          <a:p>
            <a:r>
              <a:rPr lang="en-US" sz="2000" dirty="0"/>
              <a:t>2002 – Roomba</a:t>
            </a:r>
          </a:p>
          <a:p>
            <a:r>
              <a:rPr lang="en-US" sz="2000" dirty="0"/>
              <a:t>2004 – First Mars rover</a:t>
            </a:r>
          </a:p>
          <a:p>
            <a:r>
              <a:rPr lang="en-US" sz="2000" dirty="0"/>
              <a:t>2007 – checkers problem solved</a:t>
            </a:r>
          </a:p>
          <a:p>
            <a:r>
              <a:rPr lang="en-US" sz="2000" dirty="0"/>
              <a:t>2010 – IBM’s Watson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object, automaton&#10;&#10;Description automatically generated">
            <a:extLst>
              <a:ext uri="{FF2B5EF4-FFF2-40B4-BE49-F238E27FC236}">
                <a16:creationId xmlns:a16="http://schemas.microsoft.com/office/drawing/2014/main" id="{368F2A0B-7360-4F80-8ED8-4507C70E5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b="13655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0646E-0D84-4461-B04E-905BB45C6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3" r="1" b="6795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automaton, object&#10;&#10;Description automatically generated">
            <a:extLst>
              <a:ext uri="{FF2B5EF4-FFF2-40B4-BE49-F238E27FC236}">
                <a16:creationId xmlns:a16="http://schemas.microsoft.com/office/drawing/2014/main" id="{9978A3A5-D8AC-46D6-8DBC-53332B9E9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987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814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B7AE-2957-4FF4-8CC9-A81A5FE4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History of Intelligent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0FA0-10D6-4AEA-9F98-8984C691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2014 – Pepper</a:t>
            </a:r>
            <a:br>
              <a:rPr lang="en-US" sz="1800" dirty="0"/>
            </a:br>
            <a:r>
              <a:rPr lang="en-US" sz="1800" dirty="0"/>
              <a:t>	Working exoskeleton by </a:t>
            </a:r>
            <a:r>
              <a:rPr lang="en-US" sz="1800" dirty="0" err="1"/>
              <a:t>Ekso</a:t>
            </a:r>
            <a:r>
              <a:rPr lang="en-US" sz="1800" dirty="0"/>
              <a:t> Bionics</a:t>
            </a:r>
          </a:p>
          <a:p>
            <a:r>
              <a:rPr lang="en-US" sz="1800" dirty="0"/>
              <a:t>2016 – Harvard’s first soft robot</a:t>
            </a:r>
            <a:br>
              <a:rPr lang="en-US" sz="1800" dirty="0"/>
            </a:br>
            <a:r>
              <a:rPr lang="en-US" sz="1800" dirty="0"/>
              <a:t>	Polytechnique’s </a:t>
            </a:r>
            <a:r>
              <a:rPr lang="en-US" sz="1800" dirty="0" err="1"/>
              <a:t>nanotransporter</a:t>
            </a:r>
            <a:r>
              <a:rPr lang="en-US" sz="1800" dirty="0"/>
              <a:t>-bots</a:t>
            </a:r>
          </a:p>
          <a:p>
            <a:r>
              <a:rPr lang="en-US" sz="1800" dirty="0"/>
              <a:t>2017 – Go problem solved by Google DeepMind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wearing a costume&#10;&#10;Description automatically generated">
            <a:extLst>
              <a:ext uri="{FF2B5EF4-FFF2-40B4-BE49-F238E27FC236}">
                <a16:creationId xmlns:a16="http://schemas.microsoft.com/office/drawing/2014/main" id="{62611BC9-01E9-4B81-8912-436C34211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E8415-D99D-420E-9CFB-12EF39EAC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03" y="399569"/>
            <a:ext cx="4034316" cy="2687321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9B5262-4908-479F-8FA0-626DD86B3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03" y="4197217"/>
            <a:ext cx="3030681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741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8599-6561-49D1-86D3-EB83B705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Languages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9480B-E1B2-49E9-85B7-C3429CBB9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– LISP, Prolog, Python, R, Java</a:t>
            </a:r>
          </a:p>
          <a:p>
            <a:r>
              <a:rPr lang="en-US" dirty="0">
                <a:solidFill>
                  <a:schemeClr val="bg1"/>
                </a:solidFill>
              </a:rPr>
              <a:t>Robotics – Pascal, Hardware Description Language (HDL), Assembly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Machine Learning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Supervised and Semi-Supervised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Unsupervised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Reinforcement</a:t>
            </a:r>
          </a:p>
          <a:p>
            <a:r>
              <a:rPr lang="en-US" dirty="0">
                <a:solidFill>
                  <a:schemeClr val="bg1"/>
                </a:solidFill>
              </a:rPr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256036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6400-04D0-484D-8F63-EC716477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100" dirty="0"/>
              <a:t>Uses of Artificial Intelligence in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A44A-4EF1-465A-BAD2-7B46936F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Machine Vision</a:t>
            </a:r>
          </a:p>
          <a:p>
            <a:pPr lvl="1"/>
            <a:r>
              <a:rPr lang="en-US" sz="2000" dirty="0"/>
              <a:t>Cameras</a:t>
            </a:r>
          </a:p>
          <a:p>
            <a:pPr lvl="1"/>
            <a:r>
              <a:rPr lang="en-US" sz="2000" dirty="0"/>
              <a:t>Sensors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 shot of a car&#10;&#10;Description automatically generated">
            <a:extLst>
              <a:ext uri="{FF2B5EF4-FFF2-40B4-BE49-F238E27FC236}">
                <a16:creationId xmlns:a16="http://schemas.microsoft.com/office/drawing/2014/main" id="{1B2C6871-C4DB-4F26-93D3-5CC52BA99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11334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104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FD4B-BB2E-42A4-9553-DE6B06DD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100" dirty="0"/>
              <a:t>Uses of Artificial Intelligence in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602-17BB-42E4-8B0D-633890F8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Robot Locomotion and Manipulation</a:t>
            </a:r>
          </a:p>
          <a:p>
            <a:pPr lvl="1"/>
            <a:r>
              <a:rPr lang="en-US" sz="2000" dirty="0"/>
              <a:t>Moving</a:t>
            </a:r>
          </a:p>
          <a:p>
            <a:pPr lvl="1"/>
            <a:r>
              <a:rPr lang="en-US" sz="2000" dirty="0"/>
              <a:t>Determining next position</a:t>
            </a:r>
          </a:p>
          <a:p>
            <a:pPr lvl="1"/>
            <a:r>
              <a:rPr lang="en-US" sz="2000" dirty="0"/>
              <a:t>Balancing</a:t>
            </a:r>
          </a:p>
          <a:p>
            <a:pPr lvl="1"/>
            <a:r>
              <a:rPr lang="en-US" sz="2000" dirty="0"/>
              <a:t>Picking up items</a:t>
            </a:r>
          </a:p>
          <a:p>
            <a:pPr lvl="1"/>
            <a:r>
              <a:rPr lang="en-US" sz="2000" dirty="0"/>
              <a:t>Moving items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ndoor, ground, table&#10;&#10;Description automatically generated">
            <a:extLst>
              <a:ext uri="{FF2B5EF4-FFF2-40B4-BE49-F238E27FC236}">
                <a16:creationId xmlns:a16="http://schemas.microsoft.com/office/drawing/2014/main" id="{17BCCD01-3B48-4195-AEC0-C8E5F5F3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16720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73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435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AI and Robotics</vt:lpstr>
      <vt:lpstr>Outline</vt:lpstr>
      <vt:lpstr>Clarifications</vt:lpstr>
      <vt:lpstr>History of Intelligent Robots</vt:lpstr>
      <vt:lpstr>History of Intelligent Robots</vt:lpstr>
      <vt:lpstr>History of Intelligent Robots</vt:lpstr>
      <vt:lpstr>Languages and Models</vt:lpstr>
      <vt:lpstr>Uses of Artificial Intelligence in Robotics</vt:lpstr>
      <vt:lpstr>Uses of Artificial Intelligence in Robotics</vt:lpstr>
      <vt:lpstr>Uses of Artificial Intelligence in Robotics</vt:lpstr>
      <vt:lpstr>Field Applications – Military</vt:lpstr>
      <vt:lpstr>Field Applications – Medical</vt:lpstr>
      <vt:lpstr>Field Applications – Medical</vt:lpstr>
      <vt:lpstr>Field Applications – Medical</vt:lpstr>
      <vt:lpstr>Field Applications – NASA</vt:lpstr>
      <vt:lpstr>Boston Dynamics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and Robotics</dc:title>
  <dc:creator>Sam Lloyd</dc:creator>
  <cp:lastModifiedBy>Sam Lloyd</cp:lastModifiedBy>
  <cp:revision>11</cp:revision>
  <dcterms:created xsi:type="dcterms:W3CDTF">2018-11-26T01:56:59Z</dcterms:created>
  <dcterms:modified xsi:type="dcterms:W3CDTF">2018-11-26T16:01:38Z</dcterms:modified>
</cp:coreProperties>
</file>